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02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07703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4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i="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6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66101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4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3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333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197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211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1F5B-D5D9-4BDD-865F-0D8A6DEF7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DAT8SYD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6B909-CE1F-42A3-A0DB-11A316438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5222" y="4521663"/>
            <a:ext cx="9448800" cy="1222432"/>
          </a:xfrm>
        </p:spPr>
        <p:txBody>
          <a:bodyPr>
            <a:normAutofit lnSpcReduction="10000"/>
          </a:bodyPr>
          <a:lstStyle/>
          <a:p>
            <a:r>
              <a:rPr lang="en-AU" dirty="0"/>
              <a:t>Shopper Insights from WiFi</a:t>
            </a:r>
          </a:p>
          <a:p>
            <a:endParaRPr lang="en-AU" dirty="0"/>
          </a:p>
          <a:p>
            <a:r>
              <a:rPr lang="en-AU" dirty="0"/>
              <a:t>Michael Stone</a:t>
            </a:r>
          </a:p>
        </p:txBody>
      </p:sp>
    </p:spTree>
    <p:extLst>
      <p:ext uri="{BB962C8B-B14F-4D97-AF65-F5344CB8AC3E}">
        <p14:creationId xmlns:p14="http://schemas.microsoft.com/office/powerpoint/2010/main" val="3633011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9394-E721-41BB-8FB9-E4370A88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K-Mean Clustering</a:t>
            </a:r>
            <a:br>
              <a:rPr lang="en-AU" dirty="0"/>
            </a:br>
            <a:r>
              <a:rPr lang="en-AU" sz="2800" dirty="0"/>
              <a:t>Round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59D27-82BE-44FD-9181-454183F9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233" y="2057401"/>
            <a:ext cx="45148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2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97E8-7A45-4980-B854-3284354D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Data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E35B-5B7D-4902-B39E-1D11D9F8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Exclude staff and static devices by assuming shoppers have…</a:t>
            </a:r>
          </a:p>
          <a:p>
            <a:pPr lvl="1"/>
            <a:r>
              <a:rPr lang="en-AU" dirty="0"/>
              <a:t>Less than 20 visits</a:t>
            </a:r>
          </a:p>
          <a:p>
            <a:pPr lvl="1"/>
            <a:r>
              <a:rPr lang="en-AU" dirty="0"/>
              <a:t>Less than 120 minutes in any one zone</a:t>
            </a:r>
          </a:p>
          <a:p>
            <a:pPr lvl="1"/>
            <a:r>
              <a:rPr lang="en-AU" dirty="0"/>
              <a:t>Between than 30 minutes and 240 minutes total duration</a:t>
            </a:r>
          </a:p>
          <a:p>
            <a:pPr lvl="1"/>
            <a:r>
              <a:rPr lang="en-AU" dirty="0"/>
              <a:t>More than 1 active zone</a:t>
            </a:r>
          </a:p>
          <a:p>
            <a:pPr lvl="1"/>
            <a:endParaRPr lang="en-AU" dirty="0"/>
          </a:p>
          <a:p>
            <a:r>
              <a:rPr lang="en-AU" dirty="0"/>
              <a:t>Analyse individual visits</a:t>
            </a:r>
          </a:p>
          <a:p>
            <a:pPr lvl="1"/>
            <a:r>
              <a:rPr lang="en-AU" dirty="0"/>
              <a:t>38,782 shopper visits</a:t>
            </a:r>
          </a:p>
        </p:txBody>
      </p:sp>
    </p:spTree>
    <p:extLst>
      <p:ext uri="{BB962C8B-B14F-4D97-AF65-F5344CB8AC3E}">
        <p14:creationId xmlns:p14="http://schemas.microsoft.com/office/powerpoint/2010/main" val="18002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9394-E721-41BB-8FB9-E4370A88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K-Mean Clustering</a:t>
            </a:r>
            <a:br>
              <a:rPr lang="en-AU" dirty="0"/>
            </a:br>
            <a:r>
              <a:rPr lang="en-AU" sz="2800" dirty="0"/>
              <a:t>Round 3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DE9BC-EA60-48A9-9A47-8A74E0B16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171700"/>
            <a:ext cx="10364941" cy="415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26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9394-E721-41BB-8FB9-E4370A88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K-Mean Clustering</a:t>
            </a:r>
            <a:br>
              <a:rPr lang="en-AU" dirty="0"/>
            </a:br>
            <a:r>
              <a:rPr lang="en-AU" sz="2800" dirty="0"/>
              <a:t>Round 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93D40-C668-404D-A033-E8998469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2057401"/>
            <a:ext cx="43815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4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4190-64C2-4E75-B4D7-714C8491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Silhouette Analysis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52DBD-2EB2-4FC5-B249-917E2B3D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8" y="1683686"/>
            <a:ext cx="8683727" cy="507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28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4190-64C2-4E75-B4D7-714C8491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851008"/>
          </a:xfrm>
        </p:spPr>
        <p:txBody>
          <a:bodyPr>
            <a:normAutofit/>
          </a:bodyPr>
          <a:lstStyle/>
          <a:p>
            <a:r>
              <a:rPr lang="en-AU" dirty="0"/>
              <a:t>Silhouette Analysis</a:t>
            </a:r>
            <a:br>
              <a:rPr lang="en-AU" dirty="0"/>
            </a:br>
            <a:r>
              <a:rPr lang="en-AU" sz="2800" dirty="0"/>
              <a:t>AWS </a:t>
            </a:r>
            <a:r>
              <a:rPr lang="en-US" sz="2800" dirty="0"/>
              <a:t>m4.4xlarge Instance</a:t>
            </a:r>
            <a:br>
              <a:rPr lang="en-US" sz="2800" dirty="0"/>
            </a:br>
            <a:r>
              <a:rPr lang="en-US" sz="2800" dirty="0"/>
              <a:t>16 CPU 64 GB 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74A03-F633-434A-AB1E-C31C0726B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017" y="2788365"/>
            <a:ext cx="6221966" cy="338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5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E2E9-CB83-41CF-82CA-B32B5B2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Scaling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FE06-9A2F-4BE1-9F5F-AD50A0D5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Change data to Boolean</a:t>
            </a:r>
          </a:p>
          <a:p>
            <a:pPr lvl="1"/>
            <a:r>
              <a:rPr lang="en-AU" dirty="0"/>
              <a:t>True of shopper spent more than 10 minutes in zone</a:t>
            </a:r>
          </a:p>
          <a:p>
            <a:pPr lvl="1"/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CD3EE-3D30-4BBA-9A25-44DCB7913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326360"/>
            <a:ext cx="7815054" cy="3143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A1FEC0-D7B8-4459-8394-E05D961C52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41"/>
          <a:stretch/>
        </p:blipFill>
        <p:spPr>
          <a:xfrm>
            <a:off x="9300954" y="3347196"/>
            <a:ext cx="2792724" cy="31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21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69D7-2CDA-4C9C-8617-5378E543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Silhouette Analysis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0875A-AC91-4F71-AA99-87BCE3DD0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758" y="2437324"/>
            <a:ext cx="6226483" cy="343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4647-045D-4FFE-92C3-8C6F4C01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DBSCAN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659B-DC45-46B9-B84A-23A79BF94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Estimated number of clusters: 61</a:t>
            </a:r>
          </a:p>
          <a:p>
            <a:r>
              <a:rPr lang="en-AU" dirty="0"/>
              <a:t>Silhouette Coefficient: -0.540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6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15467B-8C58-4372-9E21-220A21FF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A27D6B-811A-48C5-9A08-F568B6F5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Generate insights into Shopping Centre shoppers using location information from the public WiFi network</a:t>
            </a:r>
            <a:endParaRPr lang="en-US" dirty="0"/>
          </a:p>
        </p:txBody>
      </p:sp>
      <p:pic>
        <p:nvPicPr>
          <p:cNvPr id="1026" name="Picture 2" descr="Supa Centa Moore Park">
            <a:extLst>
              <a:ext uri="{FF2B5EF4-FFF2-40B4-BE49-F238E27FC236}">
                <a16:creationId xmlns:a16="http://schemas.microsoft.com/office/drawing/2014/main" id="{6D89F3CF-1450-4BB5-B7EA-E4673C65C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175" y="178229"/>
            <a:ext cx="2792668" cy="83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upa centa moore park">
            <a:extLst>
              <a:ext uri="{FF2B5EF4-FFF2-40B4-BE49-F238E27FC236}">
                <a16:creationId xmlns:a16="http://schemas.microsoft.com/office/drawing/2014/main" id="{49CBE883-B6A4-411C-ACA5-7DE42CA74B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51" b="33762"/>
          <a:stretch/>
        </p:blipFill>
        <p:spPr bwMode="auto">
          <a:xfrm>
            <a:off x="1485900" y="3092335"/>
            <a:ext cx="9957307" cy="332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98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8099-1F29-49C2-BD80-42AC5148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8CF8-D05A-4C7B-8C67-C7327A69F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Location events captured from WiFi network</a:t>
            </a:r>
          </a:p>
          <a:p>
            <a:pPr lvl="1"/>
            <a:r>
              <a:rPr lang="en-AU" i="0" dirty="0"/>
              <a:t>Smartphone emit ‘pings’ including MAC Address</a:t>
            </a:r>
          </a:p>
          <a:p>
            <a:pPr lvl="1"/>
            <a:r>
              <a:rPr lang="en-AU" i="0" dirty="0"/>
              <a:t>Detected by specific access points</a:t>
            </a:r>
          </a:p>
          <a:p>
            <a:pPr lvl="1"/>
            <a:endParaRPr lang="en-AU" i="0" dirty="0"/>
          </a:p>
          <a:p>
            <a:r>
              <a:rPr lang="en-US" dirty="0"/>
              <a:t>31,638,322 location observation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r>
              <a:rPr lang="en-US" dirty="0"/>
              <a:t>MAC Address</a:t>
            </a:r>
          </a:p>
          <a:p>
            <a:pPr lvl="1"/>
            <a:r>
              <a:rPr lang="en-US" dirty="0"/>
              <a:t>Access Point</a:t>
            </a:r>
          </a:p>
          <a:p>
            <a:r>
              <a:rPr lang="en-US" dirty="0"/>
              <a:t>285, 415 shopper visits</a:t>
            </a:r>
          </a:p>
          <a:p>
            <a:r>
              <a:rPr lang="en-US" dirty="0"/>
              <a:t>111,534 unique MAC addresses/devices</a:t>
            </a:r>
          </a:p>
        </p:txBody>
      </p:sp>
    </p:spTree>
    <p:extLst>
      <p:ext uri="{BB962C8B-B14F-4D97-AF65-F5344CB8AC3E}">
        <p14:creationId xmlns:p14="http://schemas.microsoft.com/office/powerpoint/2010/main" val="81389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5EAEA9-F9AC-4874-9C7A-20E104397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18" y="842252"/>
            <a:ext cx="11471163" cy="517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9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9CDE-7C82-4AFB-AEBF-7D2190AB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2497-B035-47D8-BC2D-275280AD4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59"/>
            <a:ext cx="10820400" cy="3491345"/>
          </a:xfrm>
        </p:spPr>
        <p:txBody>
          <a:bodyPr numCol="2">
            <a:normAutofit lnSpcReduction="10000"/>
          </a:bodyPr>
          <a:lstStyle/>
          <a:p>
            <a:r>
              <a:rPr lang="en-AU" dirty="0"/>
              <a:t>Sessionisation</a:t>
            </a:r>
            <a:r>
              <a:rPr lang="en-AU" baseline="30000" dirty="0"/>
              <a:t>1</a:t>
            </a:r>
          </a:p>
          <a:p>
            <a:pPr lvl="1"/>
            <a:r>
              <a:rPr lang="en-AU" dirty="0"/>
              <a:t>Convert location events into a contiguous visit</a:t>
            </a:r>
          </a:p>
          <a:p>
            <a:r>
              <a:rPr lang="en-AU" dirty="0"/>
              <a:t>Calculate Zones</a:t>
            </a:r>
            <a:r>
              <a:rPr lang="en-AU" baseline="30000" dirty="0"/>
              <a:t>1</a:t>
            </a:r>
            <a:endParaRPr lang="en-AU" dirty="0"/>
          </a:p>
          <a:p>
            <a:pPr lvl="1"/>
            <a:r>
              <a:rPr lang="en-AU" dirty="0"/>
              <a:t>Area where access point is located</a:t>
            </a:r>
          </a:p>
          <a:p>
            <a:r>
              <a:rPr lang="en-AU" dirty="0"/>
              <a:t>CalculateDwell</a:t>
            </a:r>
            <a:r>
              <a:rPr lang="en-AU" baseline="30000" dirty="0"/>
              <a:t>1</a:t>
            </a:r>
            <a:endParaRPr lang="en-AU" dirty="0"/>
          </a:p>
          <a:p>
            <a:pPr lvl="1"/>
            <a:r>
              <a:rPr lang="en-AU" dirty="0"/>
              <a:t>Time spent in zone before moving to different zone</a:t>
            </a:r>
          </a:p>
          <a:p>
            <a:r>
              <a:rPr lang="en-AU" dirty="0"/>
              <a:t>Duration</a:t>
            </a:r>
            <a:r>
              <a:rPr lang="en-AU" baseline="30000" dirty="0"/>
              <a:t>1</a:t>
            </a:r>
            <a:endParaRPr lang="en-AU" dirty="0"/>
          </a:p>
          <a:p>
            <a:pPr lvl="1"/>
            <a:r>
              <a:rPr lang="en-AU" dirty="0"/>
              <a:t>Total time spent in the shopping centre</a:t>
            </a:r>
          </a:p>
          <a:p>
            <a:r>
              <a:rPr lang="en-AU" dirty="0"/>
              <a:t>Visits</a:t>
            </a:r>
          </a:p>
          <a:p>
            <a:pPr lvl="1"/>
            <a:r>
              <a:rPr lang="en-AU" dirty="0"/>
              <a:t>Calculate number of visits over the period for the device</a:t>
            </a:r>
          </a:p>
          <a:p>
            <a:r>
              <a:rPr lang="en-AU" dirty="0"/>
              <a:t>Arrival Time</a:t>
            </a:r>
          </a:p>
          <a:p>
            <a:pPr lvl="1"/>
            <a:r>
              <a:rPr lang="en-AU" dirty="0"/>
              <a:t>Earliest time the device was detect on each day</a:t>
            </a:r>
          </a:p>
          <a:p>
            <a:r>
              <a:rPr lang="en-AU" dirty="0"/>
              <a:t>Aggregation</a:t>
            </a:r>
          </a:p>
          <a:p>
            <a:pPr lvl="1"/>
            <a:r>
              <a:rPr lang="en-AU" dirty="0"/>
              <a:t>Calculate total dwell per zone over all visits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0020F-EA90-4999-A05C-35F260828293}"/>
              </a:ext>
            </a:extLst>
          </p:cNvPr>
          <p:cNvSpPr txBox="1"/>
          <p:nvPr/>
        </p:nvSpPr>
        <p:spPr>
          <a:xfrm>
            <a:off x="9365585" y="5926976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aseline="30000" dirty="0"/>
              <a:t>1</a:t>
            </a:r>
            <a:r>
              <a:rPr lang="en-AU" dirty="0"/>
              <a:t> Insights Visitor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9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41A8-D672-460F-888F-B9BF8CD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Analysis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FCF0D7-633C-4F5B-9B04-36CC5231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62" y="1428750"/>
            <a:ext cx="3799458" cy="22512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352179-312A-4FD2-8508-F15E2B954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762" y="3959990"/>
            <a:ext cx="3799458" cy="25266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3EB750-43C2-457D-A989-78474085A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46" y="3953963"/>
            <a:ext cx="3681505" cy="25322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99F6AB-172C-4A7A-9E10-EB71E802F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847" y="1428750"/>
            <a:ext cx="3681505" cy="22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6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9394-E721-41BB-8FB9-E4370A88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K-Mean Clustering</a:t>
            </a:r>
            <a:br>
              <a:rPr lang="en-AU" dirty="0"/>
            </a:br>
            <a:r>
              <a:rPr lang="en-AU" sz="2800" dirty="0"/>
              <a:t>Round 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AFDE04-7149-4C42-8C94-EBD48F46D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866208"/>
            <a:ext cx="10406319" cy="445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6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9394-E721-41BB-8FB9-E4370A88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K-Mean Clustering</a:t>
            </a:r>
            <a:br>
              <a:rPr lang="en-AU" dirty="0"/>
            </a:br>
            <a:r>
              <a:rPr lang="en-AU" sz="2800" dirty="0"/>
              <a:t>Round 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D1747-E19F-4927-B7AB-4FDFACCD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50" y="1662765"/>
            <a:ext cx="5299586" cy="490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1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9394-E721-41BB-8FB9-E4370A88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K-Mean Clustering</a:t>
            </a:r>
            <a:br>
              <a:rPr lang="en-AU" dirty="0"/>
            </a:br>
            <a:r>
              <a:rPr lang="en-AU" sz="2800" dirty="0"/>
              <a:t>Round 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60220-D305-4028-94FE-C269D874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110933"/>
            <a:ext cx="10298984" cy="442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570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104</TotalTime>
  <Words>227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Franklin Gothic Book</vt:lpstr>
      <vt:lpstr>Crop</vt:lpstr>
      <vt:lpstr>DAT8SYD Project</vt:lpstr>
      <vt:lpstr>Objective</vt:lpstr>
      <vt:lpstr>Data Sources</vt:lpstr>
      <vt:lpstr>PowerPoint Presentation</vt:lpstr>
      <vt:lpstr>Data Preparation</vt:lpstr>
      <vt:lpstr>Data Analysis</vt:lpstr>
      <vt:lpstr>K-Mean Clustering Round 1</vt:lpstr>
      <vt:lpstr>K-Mean Clustering Round 1</vt:lpstr>
      <vt:lpstr>K-Mean Clustering Round 2</vt:lpstr>
      <vt:lpstr>K-Mean Clustering Round 2</vt:lpstr>
      <vt:lpstr>More Data Preparation</vt:lpstr>
      <vt:lpstr>K-Mean Clustering Round 3</vt:lpstr>
      <vt:lpstr>K-Mean Clustering Round 3</vt:lpstr>
      <vt:lpstr>Silhouette Analysis</vt:lpstr>
      <vt:lpstr>Silhouette Analysis AWS m4.4xlarge Instance 16 CPU 64 GB RAM</vt:lpstr>
      <vt:lpstr>Data Scaling</vt:lpstr>
      <vt:lpstr>Silhouette Analysis</vt:lpstr>
      <vt:lpstr>DBSCAN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DAT8SYD Project</dc:title>
  <dc:creator>Michael Stone</dc:creator>
  <cp:lastModifiedBy>Michael Stone</cp:lastModifiedBy>
  <cp:revision>7</cp:revision>
  <dcterms:created xsi:type="dcterms:W3CDTF">2017-07-26T11:40:13Z</dcterms:created>
  <dcterms:modified xsi:type="dcterms:W3CDTF">2017-07-26T19:55:02Z</dcterms:modified>
</cp:coreProperties>
</file>