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76" r:id="rId4"/>
  </p:sldMasterIdLst>
  <p:notesMasterIdLst>
    <p:notesMasterId r:id="rId2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x="12192000" cy="6858000"/>
  <p:notesSz cx="6858000" cy="9144000"/>
  <p:defaultTextStyle>
    <a:defPPr>
      <a:defRPr lang="en-US"/>
    </a:defPPr>
    <a:lvl1pPr marL="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560CFB9C-8DC1-49EE-B177-D63517BB167F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570" userDrawn="1">
          <p15:clr>
            <a:srgbClr val="A4A3A4"/>
          </p15:clr>
        </p15:guide>
        <p15:guide id="2" pos="3984" userDrawn="1">
          <p15:clr>
            <a:srgbClr val="A4A3A4"/>
          </p15:clr>
        </p15:guide>
        <p15:guide id="3" orient="horz" pos="1094" userDrawn="1">
          <p15:clr>
            <a:srgbClr val="A4A3A4"/>
          </p15:clr>
        </p15:guide>
        <p15:guide id="4" pos="33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oardoom" initials="B" lastIdx="2" clrIdx="0">
    <p:extLst/>
  </p:cmAuthor>
  <p:cmAuthor id="2" name="Camila Lima" initials="CL" lastIdx="0" clrIdx="1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7CC0"/>
    <a:srgbClr val="5680CA"/>
    <a:srgbClr val="F3F3F3"/>
    <a:srgbClr val="E8E8E8"/>
    <a:srgbClr val="F49D00"/>
    <a:srgbClr val="48B1C5"/>
    <a:srgbClr val="4E99AD"/>
    <a:srgbClr val="CEE8FA"/>
    <a:srgbClr val="1D6E9B"/>
    <a:srgbClr val="4DB3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71" autoAdjust="0"/>
    <p:restoredTop sz="95958" autoAdjust="0"/>
  </p:normalViewPr>
  <p:slideViewPr>
    <p:cSldViewPr snapToObjects="1">
      <p:cViewPr>
        <p:scale>
          <a:sx n="100" d="100"/>
          <a:sy n="100" d="100"/>
        </p:scale>
        <p:origin x="-12" y="324"/>
      </p:cViewPr>
      <p:guideLst>
        <p:guide orient="horz" pos="1570"/>
        <p:guide pos="3984"/>
        <p:guide orient="horz" pos="1094"/>
        <p:guide pos="33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200862"/>
    </p:cViewPr>
  </p:sorterViewPr>
  <p:notesViewPr>
    <p:cSldViewPr snapToObjects="1">
      <p:cViewPr varScale="1">
        <p:scale>
          <a:sx n="103" d="100"/>
          <a:sy n="103" d="100"/>
        </p:scale>
        <p:origin x="3504" y="120"/>
      </p:cViewPr>
      <p:guideLst>
        <p:guide orient="horz" pos="2880"/>
        <p:guide pos="216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A1D146-B4E0-1741-B9EE-9789392EFCC4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863621-2E60-B848-8968-B0341E26A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0247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5661248"/>
            <a:ext cx="12192000" cy="119427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05239" y="404664"/>
            <a:ext cx="598173" cy="35006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740516" y="6201308"/>
            <a:ext cx="1212153" cy="494084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914400" y="188640"/>
            <a:ext cx="10363200" cy="817561"/>
          </a:xfrm>
        </p:spPr>
        <p:txBody>
          <a:bodyPr/>
          <a:lstStyle>
            <a:lvl1pPr algn="l">
              <a:defRPr b="1">
                <a:solidFill>
                  <a:srgbClr val="4AACC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914400" y="1232755"/>
            <a:ext cx="10438184" cy="467996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07450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tter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/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4"/>
          <p:cNvSpPr/>
          <p:nvPr userDrawn="1"/>
        </p:nvSpPr>
        <p:spPr>
          <a:xfrm>
            <a:off x="0" y="-21771"/>
            <a:ext cx="12191999" cy="6879770"/>
          </a:xfrm>
          <a:custGeom>
            <a:avLst/>
            <a:gdLst/>
            <a:ahLst/>
            <a:cxnLst/>
            <a:rect l="l" t="t" r="r" b="b"/>
            <a:pathLst>
              <a:path w="9906000" h="6858000">
                <a:moveTo>
                  <a:pt x="9906000" y="6857998"/>
                </a:moveTo>
                <a:lnTo>
                  <a:pt x="9906000" y="0"/>
                </a:lnTo>
                <a:lnTo>
                  <a:pt x="0" y="0"/>
                </a:lnTo>
                <a:lnTo>
                  <a:pt x="0" y="6857998"/>
                </a:lnTo>
                <a:lnTo>
                  <a:pt x="9906000" y="6857998"/>
                </a:lnTo>
                <a:close/>
              </a:path>
            </a:pathLst>
          </a:custGeom>
          <a:solidFill>
            <a:srgbClr val="000000">
              <a:alpha val="58822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6"/>
          <p:cNvSpPr/>
          <p:nvPr userDrawn="1"/>
        </p:nvSpPr>
        <p:spPr>
          <a:xfrm>
            <a:off x="5808785" y="1679342"/>
            <a:ext cx="0" cy="1800225"/>
          </a:xfrm>
          <a:custGeom>
            <a:avLst/>
            <a:gdLst/>
            <a:ahLst/>
            <a:cxnLst/>
            <a:rect l="l" t="t" r="r" b="b"/>
            <a:pathLst>
              <a:path h="1800225">
                <a:moveTo>
                  <a:pt x="0" y="0"/>
                </a:moveTo>
                <a:lnTo>
                  <a:pt x="0" y="1800225"/>
                </a:lnTo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7"/>
          <p:cNvSpPr/>
          <p:nvPr userDrawn="1"/>
        </p:nvSpPr>
        <p:spPr>
          <a:xfrm>
            <a:off x="6080694" y="1916832"/>
            <a:ext cx="3521964" cy="13274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352" y="2170673"/>
            <a:ext cx="5436604" cy="817561"/>
          </a:xfr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87044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Utter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/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4"/>
          <p:cNvSpPr/>
          <p:nvPr userDrawn="1"/>
        </p:nvSpPr>
        <p:spPr>
          <a:xfrm>
            <a:off x="-10074" y="12880"/>
            <a:ext cx="12191999" cy="6879770"/>
          </a:xfrm>
          <a:custGeom>
            <a:avLst/>
            <a:gdLst/>
            <a:ahLst/>
            <a:cxnLst/>
            <a:rect l="l" t="t" r="r" b="b"/>
            <a:pathLst>
              <a:path w="9906000" h="6858000">
                <a:moveTo>
                  <a:pt x="9906000" y="6857998"/>
                </a:moveTo>
                <a:lnTo>
                  <a:pt x="9906000" y="0"/>
                </a:lnTo>
                <a:lnTo>
                  <a:pt x="0" y="0"/>
                </a:lnTo>
                <a:lnTo>
                  <a:pt x="0" y="6857998"/>
                </a:lnTo>
                <a:lnTo>
                  <a:pt x="9906000" y="6857998"/>
                </a:lnTo>
                <a:close/>
              </a:path>
            </a:pathLst>
          </a:custGeom>
          <a:solidFill>
            <a:srgbClr val="000000">
              <a:alpha val="58822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6"/>
          <p:cNvSpPr/>
          <p:nvPr userDrawn="1"/>
        </p:nvSpPr>
        <p:spPr>
          <a:xfrm>
            <a:off x="623392" y="2132889"/>
            <a:ext cx="2029967" cy="7650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7"/>
          <p:cNvSpPr txBox="1"/>
          <p:nvPr userDrawn="1"/>
        </p:nvSpPr>
        <p:spPr>
          <a:xfrm>
            <a:off x="677444" y="3045282"/>
            <a:ext cx="4415155" cy="8952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599"/>
              </a:lnSpc>
              <a:spcBef>
                <a:spcPts val="100"/>
              </a:spcBef>
            </a:pPr>
            <a:r>
              <a:rPr sz="1600" b="1" i="0" spc="-5" dirty="0">
                <a:solidFill>
                  <a:srgbClr val="4AACC5"/>
                </a:solidFill>
                <a:latin typeface="+mn-lt"/>
                <a:cs typeface="Arial"/>
              </a:rPr>
              <a:t>Offices</a:t>
            </a:r>
            <a:r>
              <a:rPr lang="en-AU" sz="1600" b="1" i="0" spc="-5" dirty="0">
                <a:solidFill>
                  <a:srgbClr val="4AACC5"/>
                </a:solidFill>
                <a:latin typeface="+mn-lt"/>
                <a:cs typeface="Arial"/>
              </a:rPr>
              <a:t>:</a:t>
            </a:r>
            <a:r>
              <a:rPr sz="1600" b="1" i="0" spc="-5" dirty="0">
                <a:solidFill>
                  <a:srgbClr val="4AACC5"/>
                </a:solidFill>
                <a:latin typeface="+mn-lt"/>
                <a:cs typeface="Arial"/>
              </a:rPr>
              <a:t> </a:t>
            </a:r>
            <a:r>
              <a:rPr sz="1600" b="1" i="0" spc="-10" dirty="0">
                <a:solidFill>
                  <a:srgbClr val="FFFFFF"/>
                </a:solidFill>
                <a:latin typeface="+mn-lt"/>
                <a:cs typeface="Arial"/>
              </a:rPr>
              <a:t>Sydney </a:t>
            </a:r>
            <a:r>
              <a:rPr sz="1600" b="1" i="0" spc="-5" dirty="0">
                <a:solidFill>
                  <a:srgbClr val="FFFFFF"/>
                </a:solidFill>
                <a:latin typeface="+mn-lt"/>
                <a:cs typeface="Arial"/>
              </a:rPr>
              <a:t>| </a:t>
            </a:r>
            <a:r>
              <a:rPr sz="1600" b="1" i="0" spc="-5" dirty="0">
                <a:solidFill>
                  <a:schemeClr val="bg1"/>
                </a:solidFill>
                <a:latin typeface="+mn-lt"/>
                <a:cs typeface="Arial"/>
              </a:rPr>
              <a:t>Melbourne | Berlin  </a:t>
            </a:r>
            <a:endParaRPr lang="en-AU" sz="1600" b="1" i="0" spc="-5" dirty="0">
              <a:solidFill>
                <a:schemeClr val="bg1"/>
              </a:solidFill>
              <a:latin typeface="+mn-lt"/>
              <a:cs typeface="Arial"/>
            </a:endParaRPr>
          </a:p>
          <a:p>
            <a:pPr marL="12700" marR="5080">
              <a:lnSpc>
                <a:spcPct val="115599"/>
              </a:lnSpc>
              <a:spcBef>
                <a:spcPts val="100"/>
              </a:spcBef>
            </a:pPr>
            <a:r>
              <a:rPr sz="1600" b="1" i="0" spc="-20" dirty="0">
                <a:solidFill>
                  <a:srgbClr val="4AACC5"/>
                </a:solidFill>
                <a:latin typeface="+mn-lt"/>
                <a:cs typeface="Arial"/>
              </a:rPr>
              <a:t>Telephone</a:t>
            </a:r>
            <a:r>
              <a:rPr lang="en-AU" sz="1600" b="1" i="0" spc="-20" dirty="0">
                <a:solidFill>
                  <a:srgbClr val="4AACC5"/>
                </a:solidFill>
                <a:latin typeface="+mn-lt"/>
                <a:cs typeface="Arial"/>
              </a:rPr>
              <a:t>:</a:t>
            </a:r>
            <a:r>
              <a:rPr sz="1600" b="1" i="0" spc="-20" dirty="0">
                <a:solidFill>
                  <a:srgbClr val="4AACC5"/>
                </a:solidFill>
                <a:latin typeface="+mn-lt"/>
                <a:cs typeface="Arial"/>
              </a:rPr>
              <a:t> </a:t>
            </a:r>
            <a:r>
              <a:rPr sz="1600" b="1" i="0" spc="-5" dirty="0">
                <a:solidFill>
                  <a:srgbClr val="FFFFFF"/>
                </a:solidFill>
                <a:latin typeface="+mn-lt"/>
                <a:cs typeface="Arial"/>
              </a:rPr>
              <a:t>+61 2 8251</a:t>
            </a:r>
            <a:r>
              <a:rPr sz="1600" b="1" i="0" spc="15" dirty="0">
                <a:solidFill>
                  <a:srgbClr val="FFFFFF"/>
                </a:solidFill>
                <a:latin typeface="+mn-lt"/>
                <a:cs typeface="Arial"/>
              </a:rPr>
              <a:t> </a:t>
            </a:r>
            <a:r>
              <a:rPr sz="1600" b="1" i="0" spc="-5" dirty="0">
                <a:solidFill>
                  <a:srgbClr val="FFFFFF"/>
                </a:solidFill>
                <a:latin typeface="+mn-lt"/>
                <a:cs typeface="Arial"/>
              </a:rPr>
              <a:t>9600</a:t>
            </a:r>
            <a:endParaRPr lang="en-AU" sz="1600" b="1" i="0" spc="-5" dirty="0">
              <a:solidFill>
                <a:srgbClr val="FFFFFF"/>
              </a:solidFill>
              <a:latin typeface="+mn-lt"/>
              <a:cs typeface="Arial"/>
            </a:endParaRPr>
          </a:p>
          <a:p>
            <a:pPr marL="12700" marR="5080">
              <a:lnSpc>
                <a:spcPct val="115599"/>
              </a:lnSpc>
              <a:spcBef>
                <a:spcPts val="100"/>
              </a:spcBef>
            </a:pPr>
            <a:r>
              <a:rPr lang="en-AU" sz="1600" b="1" i="0" spc="-20" dirty="0">
                <a:solidFill>
                  <a:srgbClr val="4AACC5"/>
                </a:solidFill>
                <a:latin typeface="+mn-lt"/>
                <a:cs typeface="Arial"/>
              </a:rPr>
              <a:t>Website:</a:t>
            </a:r>
            <a:r>
              <a:rPr lang="en-AU" sz="1600" b="1" i="0" spc="-20" dirty="0">
                <a:solidFill>
                  <a:schemeClr val="bg1"/>
                </a:solidFill>
                <a:latin typeface="+mn-lt"/>
                <a:cs typeface="Arial"/>
              </a:rPr>
              <a:t> www.invigorgroup.com</a:t>
            </a:r>
            <a:endParaRPr sz="1600" b="1" i="0" dirty="0">
              <a:solidFill>
                <a:schemeClr val="bg1"/>
              </a:solidFill>
              <a:latin typeface="+mn-lt"/>
              <a:cs typeface="Arial"/>
            </a:endParaRPr>
          </a:p>
        </p:txBody>
      </p:sp>
      <p:sp>
        <p:nvSpPr>
          <p:cNvPr id="14" name="object 8"/>
          <p:cNvSpPr txBox="1"/>
          <p:nvPr userDrawn="1"/>
        </p:nvSpPr>
        <p:spPr>
          <a:xfrm>
            <a:off x="6888088" y="540160"/>
            <a:ext cx="4752528" cy="121764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i="0" spc="-10" dirty="0">
                <a:solidFill>
                  <a:srgbClr val="4AACC5"/>
                </a:solidFill>
                <a:latin typeface="+mn-lt"/>
                <a:cs typeface="Arial"/>
              </a:rPr>
              <a:t>For</a:t>
            </a:r>
            <a:r>
              <a:rPr sz="1400" b="1" i="0" spc="-140" dirty="0">
                <a:solidFill>
                  <a:srgbClr val="4AACC5"/>
                </a:solidFill>
                <a:latin typeface="+mn-lt"/>
                <a:cs typeface="Arial"/>
              </a:rPr>
              <a:t> </a:t>
            </a:r>
            <a:r>
              <a:rPr sz="1400" b="1" i="0" spc="-5" dirty="0">
                <a:solidFill>
                  <a:srgbClr val="4AACC5"/>
                </a:solidFill>
                <a:latin typeface="+mn-lt"/>
                <a:cs typeface="Arial"/>
              </a:rPr>
              <a:t>further</a:t>
            </a:r>
            <a:r>
              <a:rPr sz="1400" b="1" i="0" spc="-135" dirty="0">
                <a:solidFill>
                  <a:srgbClr val="4AACC5"/>
                </a:solidFill>
                <a:latin typeface="+mn-lt"/>
                <a:cs typeface="Arial"/>
              </a:rPr>
              <a:t> </a:t>
            </a:r>
            <a:r>
              <a:rPr sz="1400" b="1" i="0" spc="-5" dirty="0">
                <a:solidFill>
                  <a:srgbClr val="4AACC5"/>
                </a:solidFill>
                <a:latin typeface="+mn-lt"/>
                <a:cs typeface="Arial"/>
              </a:rPr>
              <a:t>information</a:t>
            </a:r>
            <a:r>
              <a:rPr sz="1400" b="1" i="0" spc="-114" dirty="0">
                <a:solidFill>
                  <a:srgbClr val="4AACC5"/>
                </a:solidFill>
                <a:latin typeface="+mn-lt"/>
                <a:cs typeface="Arial"/>
              </a:rPr>
              <a:t> </a:t>
            </a:r>
            <a:r>
              <a:rPr sz="1400" b="1" i="0" spc="-5" dirty="0">
                <a:solidFill>
                  <a:srgbClr val="4AACC5"/>
                </a:solidFill>
                <a:latin typeface="+mn-lt"/>
                <a:cs typeface="Arial"/>
              </a:rPr>
              <a:t>please</a:t>
            </a:r>
            <a:r>
              <a:rPr sz="1400" b="1" i="0" spc="-150" dirty="0">
                <a:solidFill>
                  <a:srgbClr val="4AACC5"/>
                </a:solidFill>
                <a:latin typeface="+mn-lt"/>
                <a:cs typeface="Arial"/>
              </a:rPr>
              <a:t> </a:t>
            </a:r>
            <a:r>
              <a:rPr sz="1400" b="1" i="0" spc="-5" dirty="0">
                <a:solidFill>
                  <a:srgbClr val="4AACC5"/>
                </a:solidFill>
                <a:latin typeface="+mn-lt"/>
                <a:cs typeface="Arial"/>
              </a:rPr>
              <a:t>contact</a:t>
            </a:r>
            <a:r>
              <a:rPr sz="1400" b="1" i="0" spc="-5" dirty="0">
                <a:solidFill>
                  <a:srgbClr val="4AACC5"/>
                </a:solidFill>
                <a:latin typeface="+mn-lt"/>
                <a:cs typeface="Calibri"/>
              </a:rPr>
              <a:t>:</a:t>
            </a:r>
            <a:endParaRPr sz="1400" b="1" i="0" dirty="0">
              <a:latin typeface="+mn-lt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35"/>
              </a:spcBef>
            </a:pPr>
            <a:r>
              <a:rPr sz="1400" b="1" i="0" spc="-5" dirty="0">
                <a:solidFill>
                  <a:srgbClr val="FFFFFF"/>
                </a:solidFill>
                <a:latin typeface="+mn-lt"/>
                <a:cs typeface="Arial"/>
              </a:rPr>
              <a:t>Celso</a:t>
            </a:r>
            <a:r>
              <a:rPr sz="1400" b="1" i="0" spc="-80" dirty="0">
                <a:solidFill>
                  <a:srgbClr val="FFFFFF"/>
                </a:solidFill>
                <a:latin typeface="+mn-lt"/>
                <a:cs typeface="Arial"/>
              </a:rPr>
              <a:t> </a:t>
            </a:r>
            <a:r>
              <a:rPr sz="1400" b="1" i="0" spc="-5" dirty="0">
                <a:solidFill>
                  <a:srgbClr val="FFFFFF"/>
                </a:solidFill>
                <a:latin typeface="+mn-lt"/>
                <a:cs typeface="Arial"/>
              </a:rPr>
              <a:t>Munoz</a:t>
            </a:r>
            <a:endParaRPr sz="1400" b="1" i="0" dirty="0">
              <a:latin typeface="+mn-lt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b="1" i="0" spc="-5" dirty="0">
                <a:solidFill>
                  <a:srgbClr val="FFFFFF"/>
                </a:solidFill>
                <a:latin typeface="+mn-lt"/>
                <a:cs typeface="Arial"/>
              </a:rPr>
              <a:t>Business Development</a:t>
            </a:r>
            <a:r>
              <a:rPr sz="1400" b="1" i="0" spc="-45" dirty="0">
                <a:solidFill>
                  <a:srgbClr val="FFFFFF"/>
                </a:solidFill>
                <a:latin typeface="+mn-lt"/>
                <a:cs typeface="Arial"/>
              </a:rPr>
              <a:t> </a:t>
            </a:r>
            <a:r>
              <a:rPr sz="1400" b="1" i="0" spc="-5" dirty="0">
                <a:solidFill>
                  <a:srgbClr val="FFFFFF"/>
                </a:solidFill>
                <a:latin typeface="+mn-lt"/>
                <a:cs typeface="Arial"/>
              </a:rPr>
              <a:t>Director</a:t>
            </a:r>
            <a:endParaRPr sz="1400" b="1" i="0" dirty="0">
              <a:latin typeface="+mn-lt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b="1" i="0" spc="-5" dirty="0">
                <a:solidFill>
                  <a:schemeClr val="bg1"/>
                </a:solidFill>
                <a:latin typeface="+mn-lt"/>
                <a:cs typeface="Arial"/>
              </a:rPr>
              <a:t>Phone: +61 413 023 292 </a:t>
            </a:r>
            <a:r>
              <a:rPr sz="1400" b="1" i="0" dirty="0">
                <a:solidFill>
                  <a:schemeClr val="bg1"/>
                </a:solidFill>
                <a:latin typeface="+mn-lt"/>
                <a:cs typeface="Arial"/>
              </a:rPr>
              <a:t>/ </a:t>
            </a:r>
            <a:r>
              <a:rPr sz="1400" b="1" i="0" spc="-5" dirty="0">
                <a:solidFill>
                  <a:schemeClr val="bg1"/>
                </a:solidFill>
                <a:latin typeface="+mn-lt"/>
                <a:cs typeface="Arial"/>
              </a:rPr>
              <a:t>+61 2 8251</a:t>
            </a:r>
            <a:r>
              <a:rPr sz="1400" b="1" i="0" spc="-90" dirty="0">
                <a:solidFill>
                  <a:schemeClr val="bg1"/>
                </a:solidFill>
                <a:latin typeface="+mn-lt"/>
                <a:cs typeface="Arial"/>
              </a:rPr>
              <a:t> </a:t>
            </a:r>
            <a:r>
              <a:rPr sz="1400" b="1" i="0" spc="-5" dirty="0">
                <a:solidFill>
                  <a:schemeClr val="bg1"/>
                </a:solidFill>
                <a:latin typeface="+mn-lt"/>
                <a:cs typeface="Arial"/>
              </a:rPr>
              <a:t>9656</a:t>
            </a:r>
            <a:endParaRPr sz="1400" b="1" i="0" dirty="0">
              <a:solidFill>
                <a:schemeClr val="bg1"/>
              </a:solidFill>
              <a:latin typeface="+mn-lt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b="1" i="0" dirty="0">
                <a:solidFill>
                  <a:schemeClr val="bg1"/>
                </a:solidFill>
                <a:latin typeface="+mn-lt"/>
                <a:cs typeface="Arial"/>
              </a:rPr>
              <a:t>Email :</a:t>
            </a:r>
            <a:r>
              <a:rPr sz="1400" b="1" i="0" spc="-190" dirty="0">
                <a:solidFill>
                  <a:schemeClr val="bg1"/>
                </a:solidFill>
                <a:latin typeface="+mn-lt"/>
                <a:cs typeface="Arial"/>
              </a:rPr>
              <a:t> </a:t>
            </a:r>
            <a:r>
              <a:rPr sz="1400" b="1" i="0" spc="-5" dirty="0">
                <a:solidFill>
                  <a:schemeClr val="bg1"/>
                </a:solidFill>
                <a:latin typeface="+mn-lt"/>
                <a:cs typeface="Arial"/>
              </a:rPr>
              <a:t>celso.munoz@invigorgroup.com</a:t>
            </a:r>
            <a:endParaRPr sz="1400" b="1" i="0" dirty="0">
              <a:solidFill>
                <a:schemeClr val="bg1"/>
              </a:solidFill>
              <a:latin typeface="+mn-lt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70039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  <a:prstGeom prst="rect">
            <a:avLst/>
          </a:prstGeo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8028515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i="0"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7/27/2017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455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7/27/2017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552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7/27/2017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632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219200"/>
            <a:ext cx="10363200" cy="462756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Picture 4"/>
          <p:cNvPicPr/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5661248"/>
            <a:ext cx="12192000" cy="119427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10740516" y="6201308"/>
            <a:ext cx="1212153" cy="494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65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6" r:id="rId1"/>
    <p:sldLayoutId id="2147483988" r:id="rId2"/>
    <p:sldLayoutId id="2147484050" r:id="rId3"/>
    <p:sldLayoutId id="2147484051" r:id="rId4"/>
    <p:sldLayoutId id="2147484052" r:id="rId5"/>
    <p:sldLayoutId id="2147484053" r:id="rId6"/>
    <p:sldLayoutId id="2147484054" r:id="rId7"/>
  </p:sldLayoutIdLst>
  <p:txStyles>
    <p:titleStyle>
      <a:lvl1pPr algn="ctr" defTabSz="1219170" rtl="0" eaLnBrk="1" latinLnBrk="0" hangingPunct="1">
        <a:lnSpc>
          <a:spcPct val="86000"/>
        </a:lnSpc>
        <a:spcBef>
          <a:spcPct val="0"/>
        </a:spcBef>
        <a:buNone/>
        <a:defRPr sz="2800" kern="800" spc="-53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121917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800" spc="-13">
          <a:solidFill>
            <a:schemeClr val="tx1"/>
          </a:solidFill>
          <a:latin typeface="+mn-lt"/>
          <a:ea typeface="+mn-ea"/>
          <a:cs typeface="+mn-cs"/>
        </a:defRPr>
      </a:lvl1pPr>
      <a:lvl2pPr marL="459306" indent="-230712" algn="l" defTabSz="121917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1600" kern="800">
          <a:solidFill>
            <a:schemeClr val="tx1"/>
          </a:solidFill>
          <a:latin typeface="+mn-lt"/>
          <a:ea typeface="+mn-ea"/>
          <a:cs typeface="+mn-cs"/>
        </a:defRPr>
      </a:lvl2pPr>
      <a:lvl3pPr marL="687900" indent="-228594" algn="l" defTabSz="121917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600" kern="800">
          <a:solidFill>
            <a:schemeClr val="tx1"/>
          </a:solidFill>
          <a:latin typeface="+mn-lt"/>
          <a:ea typeface="+mn-ea"/>
          <a:cs typeface="+mn-cs"/>
        </a:defRPr>
      </a:lvl3pPr>
      <a:lvl4pPr marL="916494" indent="-228594" algn="l" defTabSz="121917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1600" kern="800">
          <a:solidFill>
            <a:schemeClr val="tx1"/>
          </a:solidFill>
          <a:latin typeface="+mn-lt"/>
          <a:ea typeface="+mn-ea"/>
          <a:cs typeface="+mn-cs"/>
        </a:defRPr>
      </a:lvl4pPr>
      <a:lvl5pPr marL="1145089" indent="-228594" algn="l" defTabSz="121917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»"/>
        <a:defRPr sz="1600" kern="8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59C1F5B-D5D9-4BDD-865F-0D8A6DEF7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352" y="1952837"/>
            <a:ext cx="5436604" cy="1260140"/>
          </a:xfrm>
        </p:spPr>
        <p:txBody>
          <a:bodyPr>
            <a:normAutofit/>
          </a:bodyPr>
          <a:lstStyle/>
          <a:p>
            <a:r>
              <a:rPr lang="en-AU" dirty="0" smtClean="0"/>
              <a:t>DAT8SYD Project</a:t>
            </a:r>
            <a:br>
              <a:rPr lang="en-AU" dirty="0" smtClean="0"/>
            </a:br>
            <a:r>
              <a:rPr lang="en-AU" dirty="0" smtClean="0"/>
              <a:t/>
            </a:r>
            <a:br>
              <a:rPr lang="en-AU" dirty="0" smtClean="0"/>
            </a:br>
            <a:r>
              <a:rPr lang="en-AU" sz="2000" dirty="0" smtClean="0"/>
              <a:t>Generating Shopper Insights </a:t>
            </a:r>
            <a:br>
              <a:rPr lang="en-AU" sz="2000" dirty="0" smtClean="0"/>
            </a:br>
            <a:r>
              <a:rPr lang="en-AU" sz="2000" dirty="0" smtClean="0"/>
              <a:t>from WiFi Data</a:t>
            </a:r>
            <a:endParaRPr lang="en-US" dirty="0"/>
          </a:p>
        </p:txBody>
      </p:sp>
      <p:pic>
        <p:nvPicPr>
          <p:cNvPr id="1026" name="Picture 2" descr="http://www.analystconsult.com/wp-content/uploads/2015/10/Customer-segment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9956" y="2814090"/>
            <a:ext cx="6162999" cy="4043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19951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FB09394-E721-41BB-8FB9-E4370A882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K-Mean Clustering</a:t>
            </a:r>
            <a:br>
              <a:rPr lang="en-AU" dirty="0"/>
            </a:br>
            <a:r>
              <a:rPr lang="en-AU" sz="2800" dirty="0"/>
              <a:t>Round 2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16859D27-82BE-44FD-9181-454183F99C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7728" y="1215448"/>
            <a:ext cx="5029733" cy="4785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9322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76F97E8-7A45-4980-B854-3284354D6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More Data Preparation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CF0E35B-5B7D-4902-B39E-1D11D9F8B1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AU" dirty="0"/>
              <a:t>Exclude staff and static devices by assuming shoppers have…</a:t>
            </a:r>
          </a:p>
          <a:p>
            <a:pPr lvl="1"/>
            <a:r>
              <a:rPr lang="en-AU" dirty="0"/>
              <a:t>Less than 20 visits</a:t>
            </a:r>
          </a:p>
          <a:p>
            <a:pPr lvl="1"/>
            <a:r>
              <a:rPr lang="en-AU" dirty="0"/>
              <a:t>Less than 120 minutes in any one zone</a:t>
            </a:r>
          </a:p>
          <a:p>
            <a:pPr lvl="1"/>
            <a:r>
              <a:rPr lang="en-AU" dirty="0"/>
              <a:t>Between than 30 minutes and 240 minutes total duration</a:t>
            </a:r>
          </a:p>
          <a:p>
            <a:pPr lvl="1"/>
            <a:r>
              <a:rPr lang="en-AU" dirty="0"/>
              <a:t>More than 1 active zone</a:t>
            </a:r>
          </a:p>
          <a:p>
            <a:pPr lvl="1"/>
            <a:endParaRPr lang="en-AU" dirty="0"/>
          </a:p>
          <a:p>
            <a:r>
              <a:rPr lang="en-AU" dirty="0"/>
              <a:t>Analyse individual visits</a:t>
            </a:r>
          </a:p>
          <a:p>
            <a:pPr lvl="1"/>
            <a:r>
              <a:rPr lang="en-AU" dirty="0"/>
              <a:t>38,782 shopper visits</a:t>
            </a:r>
          </a:p>
        </p:txBody>
      </p:sp>
    </p:spTree>
    <p:extLst>
      <p:ext uri="{BB962C8B-B14F-4D97-AF65-F5344CB8AC3E}">
        <p14:creationId xmlns:p14="http://schemas.microsoft.com/office/powerpoint/2010/main" val="35391616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FB09394-E721-41BB-8FB9-E4370A882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K-Mean Clustering</a:t>
            </a:r>
            <a:br>
              <a:rPr lang="en-AU" dirty="0"/>
            </a:br>
            <a:r>
              <a:rPr lang="en-AU" sz="2800" dirty="0"/>
              <a:t>Round 3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7E2DE9BC-EA60-48A9-9A47-8A74E0B16B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659" y="1232755"/>
            <a:ext cx="10959260" cy="4392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3444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FB09394-E721-41BB-8FB9-E4370A882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K-Mean Clustering</a:t>
            </a:r>
            <a:br>
              <a:rPr lang="en-AU" dirty="0"/>
            </a:br>
            <a:r>
              <a:rPr lang="en-AU" sz="2800" dirty="0"/>
              <a:t>Round 3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C9E93D40-C668-404D-A033-E89984698A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1744" y="1232755"/>
            <a:ext cx="4896544" cy="4885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5958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EB74190-64C2-4E75-B4D7-714C8491B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Silhouette Analysis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AU" dirty="0"/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E0952DBD-2EB2-4FC5-B249-917E2B3D712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919536" y="944724"/>
            <a:ext cx="8683727" cy="5071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8958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EB74190-64C2-4E75-B4D7-714C8491B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Silhouette Analysis</a:t>
            </a:r>
            <a:br>
              <a:rPr lang="en-AU" dirty="0"/>
            </a:br>
            <a:r>
              <a:rPr lang="en-AU" sz="2800" dirty="0"/>
              <a:t>AWS </a:t>
            </a:r>
            <a:r>
              <a:rPr lang="en-US" sz="2800" dirty="0"/>
              <a:t>m4.4xlarge Instance</a:t>
            </a:r>
            <a:br>
              <a:rPr lang="en-US" sz="2800" dirty="0"/>
            </a:br>
            <a:r>
              <a:rPr lang="en-US" sz="2800" dirty="0"/>
              <a:t>16 CPU 64 GB RAM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6F074A03-F633-434A-AB1E-C31C0726BF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5017" y="2788365"/>
            <a:ext cx="6221966" cy="3386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5082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78A1FEC0-D7B8-4459-8394-E05D961C52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641" b="39134"/>
          <a:stretch/>
        </p:blipFill>
        <p:spPr>
          <a:xfrm>
            <a:off x="9372364" y="75363"/>
            <a:ext cx="2539542" cy="172819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2C35E2E9-CB83-41CF-82CA-B32B5B2FC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Data Scaling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24CFE06-9A2F-4BE1-9F5F-AD50A0D5D7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AU" dirty="0"/>
              <a:t>Change data to Boolean</a:t>
            </a:r>
          </a:p>
          <a:p>
            <a:pPr lvl="1"/>
            <a:r>
              <a:rPr lang="en-AU" dirty="0"/>
              <a:t>True </a:t>
            </a:r>
            <a:r>
              <a:rPr lang="en-AU" dirty="0" smtClean="0"/>
              <a:t>if </a:t>
            </a:r>
            <a:r>
              <a:rPr lang="en-AU" dirty="0"/>
              <a:t>shopper spent more than 10 minutes in zone</a:t>
            </a:r>
          </a:p>
          <a:p>
            <a:pPr lvl="1"/>
            <a:endParaRPr lang="en-AU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93BCD3EE-3D30-4BBA-9A25-44DCB791349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77374" y="1916832"/>
            <a:ext cx="9934924" cy="399589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688288" y="2960948"/>
            <a:ext cx="1188132" cy="288032"/>
          </a:xfrm>
          <a:prstGeom prst="rect">
            <a:avLst/>
          </a:prstGeom>
          <a:solidFill>
            <a:srgbClr val="FFFF00">
              <a:alpha val="2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ectangle 6"/>
          <p:cNvSpPr/>
          <p:nvPr/>
        </p:nvSpPr>
        <p:spPr>
          <a:xfrm>
            <a:off x="7752184" y="4118340"/>
            <a:ext cx="936104" cy="288032"/>
          </a:xfrm>
          <a:prstGeom prst="rect">
            <a:avLst/>
          </a:prstGeom>
          <a:solidFill>
            <a:srgbClr val="FFFF00">
              <a:alpha val="2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 7"/>
          <p:cNvSpPr/>
          <p:nvPr/>
        </p:nvSpPr>
        <p:spPr>
          <a:xfrm>
            <a:off x="4007768" y="3572739"/>
            <a:ext cx="792088" cy="288032"/>
          </a:xfrm>
          <a:prstGeom prst="rect">
            <a:avLst/>
          </a:prstGeom>
          <a:solidFill>
            <a:srgbClr val="FFFF00">
              <a:alpha val="2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Rectangle 8"/>
          <p:cNvSpPr/>
          <p:nvPr/>
        </p:nvSpPr>
        <p:spPr>
          <a:xfrm>
            <a:off x="4773729" y="3830308"/>
            <a:ext cx="782211" cy="288032"/>
          </a:xfrm>
          <a:prstGeom prst="rect">
            <a:avLst/>
          </a:prstGeom>
          <a:solidFill>
            <a:srgbClr val="FFFF00">
              <a:alpha val="2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ectangle 9"/>
          <p:cNvSpPr/>
          <p:nvPr/>
        </p:nvSpPr>
        <p:spPr>
          <a:xfrm>
            <a:off x="5493274" y="4118340"/>
            <a:ext cx="828627" cy="288032"/>
          </a:xfrm>
          <a:prstGeom prst="rect">
            <a:avLst/>
          </a:prstGeom>
          <a:solidFill>
            <a:srgbClr val="FFFF00">
              <a:alpha val="2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Rectangle 10"/>
          <p:cNvSpPr/>
          <p:nvPr/>
        </p:nvSpPr>
        <p:spPr>
          <a:xfrm>
            <a:off x="5503673" y="4414756"/>
            <a:ext cx="828627" cy="288032"/>
          </a:xfrm>
          <a:prstGeom prst="rect">
            <a:avLst/>
          </a:prstGeom>
          <a:solidFill>
            <a:srgbClr val="FFFF00">
              <a:alpha val="2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ectangle 11"/>
          <p:cNvSpPr/>
          <p:nvPr/>
        </p:nvSpPr>
        <p:spPr>
          <a:xfrm>
            <a:off x="4769069" y="4723308"/>
            <a:ext cx="786872" cy="288032"/>
          </a:xfrm>
          <a:prstGeom prst="rect">
            <a:avLst/>
          </a:prstGeom>
          <a:solidFill>
            <a:srgbClr val="FFFF00">
              <a:alpha val="2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Rectangle 12"/>
          <p:cNvSpPr/>
          <p:nvPr/>
        </p:nvSpPr>
        <p:spPr>
          <a:xfrm>
            <a:off x="6321901" y="4702788"/>
            <a:ext cx="674199" cy="288032"/>
          </a:xfrm>
          <a:prstGeom prst="rect">
            <a:avLst/>
          </a:prstGeom>
          <a:solidFill>
            <a:srgbClr val="FFFF00">
              <a:alpha val="2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Rectangle 13"/>
          <p:cNvSpPr/>
          <p:nvPr/>
        </p:nvSpPr>
        <p:spPr>
          <a:xfrm>
            <a:off x="6336112" y="4990820"/>
            <a:ext cx="674199" cy="288032"/>
          </a:xfrm>
          <a:prstGeom prst="rect">
            <a:avLst/>
          </a:prstGeom>
          <a:solidFill>
            <a:srgbClr val="FFFF00">
              <a:alpha val="2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Rectangle 14"/>
          <p:cNvSpPr/>
          <p:nvPr/>
        </p:nvSpPr>
        <p:spPr>
          <a:xfrm>
            <a:off x="7752184" y="4963232"/>
            <a:ext cx="936104" cy="288032"/>
          </a:xfrm>
          <a:prstGeom prst="rect">
            <a:avLst/>
          </a:prstGeom>
          <a:solidFill>
            <a:srgbClr val="FFFF00">
              <a:alpha val="2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Rectangle 15"/>
          <p:cNvSpPr/>
          <p:nvPr/>
        </p:nvSpPr>
        <p:spPr>
          <a:xfrm>
            <a:off x="6312071" y="5288130"/>
            <a:ext cx="674199" cy="288032"/>
          </a:xfrm>
          <a:prstGeom prst="rect">
            <a:avLst/>
          </a:prstGeom>
          <a:solidFill>
            <a:srgbClr val="FFFF00">
              <a:alpha val="2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Rectangle 16"/>
          <p:cNvSpPr/>
          <p:nvPr/>
        </p:nvSpPr>
        <p:spPr>
          <a:xfrm>
            <a:off x="7752184" y="5545851"/>
            <a:ext cx="936104" cy="288032"/>
          </a:xfrm>
          <a:prstGeom prst="rect">
            <a:avLst/>
          </a:prstGeom>
          <a:solidFill>
            <a:srgbClr val="FFFF00">
              <a:alpha val="2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Rectangle 17"/>
          <p:cNvSpPr/>
          <p:nvPr/>
        </p:nvSpPr>
        <p:spPr>
          <a:xfrm>
            <a:off x="2251352" y="4116668"/>
            <a:ext cx="917912" cy="288032"/>
          </a:xfrm>
          <a:prstGeom prst="rect">
            <a:avLst/>
          </a:prstGeom>
          <a:solidFill>
            <a:srgbClr val="FFFF00">
              <a:alpha val="2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TextBox 18"/>
          <p:cNvSpPr txBox="1"/>
          <p:nvPr/>
        </p:nvSpPr>
        <p:spPr>
          <a:xfrm>
            <a:off x="82077" y="4076202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 smtClean="0"/>
              <a:t>Furniture</a:t>
            </a:r>
            <a:endParaRPr lang="en-AU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71971" y="4648766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 smtClean="0"/>
              <a:t>Furniture</a:t>
            </a:r>
            <a:endParaRPr lang="en-AU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11324" y="4965559"/>
            <a:ext cx="11865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 smtClean="0"/>
              <a:t>Electronics</a:t>
            </a:r>
            <a:endParaRPr lang="en-AU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0" y="5251264"/>
            <a:ext cx="11865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 smtClean="0"/>
              <a:t>Electronics</a:t>
            </a:r>
            <a:endParaRPr lang="en-AU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5430" y="2955126"/>
            <a:ext cx="11063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 smtClean="0"/>
              <a:t>Baby/Kids</a:t>
            </a:r>
            <a:endParaRPr lang="en-AU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71970" y="3791065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 smtClean="0"/>
              <a:t>Furniture</a:t>
            </a:r>
            <a:endParaRPr lang="en-AU" sz="1600" dirty="0"/>
          </a:p>
        </p:txBody>
      </p:sp>
      <p:sp>
        <p:nvSpPr>
          <p:cNvPr id="25" name="TextBox 24"/>
          <p:cNvSpPr txBox="1"/>
          <p:nvPr/>
        </p:nvSpPr>
        <p:spPr>
          <a:xfrm>
            <a:off x="54023" y="3511733"/>
            <a:ext cx="10615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 smtClean="0"/>
              <a:t>Food/Bev</a:t>
            </a:r>
            <a:endParaRPr lang="en-AU" sz="1600" dirty="0"/>
          </a:p>
        </p:txBody>
      </p:sp>
    </p:spTree>
    <p:extLst>
      <p:ext uri="{BB962C8B-B14F-4D97-AF65-F5344CB8AC3E}">
        <p14:creationId xmlns:p14="http://schemas.microsoft.com/office/powerpoint/2010/main" val="16532606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11169D7-2CDA-4C9C-8617-5378E543A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Silhouette Analysis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6700875A-AC91-4F71-AA99-87BCE3DD09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2758" y="2437324"/>
            <a:ext cx="6226483" cy="3430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2322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4744647-045D-4FFE-92C3-8C6F4C011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DBSCAN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8BB659B-DC45-46B9-B84A-23A79BF9446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AU" dirty="0"/>
              <a:t>Estimated number of clusters: 61</a:t>
            </a:r>
          </a:p>
          <a:p>
            <a:r>
              <a:rPr lang="en-AU" dirty="0"/>
              <a:t>Silhouette Coefficient: -0.540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9905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Next Steps</a:t>
            </a:r>
            <a:endParaRPr lang="en-A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AU" sz="1800" dirty="0" smtClean="0"/>
              <a:t>Try other clustering algorithms</a:t>
            </a:r>
          </a:p>
          <a:p>
            <a:pPr lvl="1"/>
            <a:r>
              <a:rPr lang="en-AU" sz="1400" dirty="0" err="1" smtClean="0"/>
              <a:t>Heirarchical</a:t>
            </a:r>
            <a:r>
              <a:rPr lang="en-AU" sz="1400" dirty="0" smtClean="0"/>
              <a:t> Clustering</a:t>
            </a:r>
          </a:p>
          <a:p>
            <a:pPr lvl="1"/>
            <a:r>
              <a:rPr lang="en-AU" sz="1400" dirty="0" smtClean="0"/>
              <a:t>Agglomerative Clustering</a:t>
            </a:r>
          </a:p>
          <a:p>
            <a:pPr lvl="1"/>
            <a:endParaRPr lang="en-AU" sz="1400" dirty="0"/>
          </a:p>
          <a:p>
            <a:r>
              <a:rPr lang="en-AU" sz="1800" dirty="0" smtClean="0"/>
              <a:t>Analyse merchant categories in each zone</a:t>
            </a:r>
          </a:p>
          <a:p>
            <a:pPr lvl="1"/>
            <a:r>
              <a:rPr lang="en-AU" sz="1400" dirty="0" smtClean="0"/>
              <a:t>Electrical</a:t>
            </a:r>
          </a:p>
          <a:p>
            <a:pPr lvl="1"/>
            <a:r>
              <a:rPr lang="en-AU" sz="1400" dirty="0" smtClean="0"/>
              <a:t>Homewares</a:t>
            </a:r>
          </a:p>
          <a:p>
            <a:pPr lvl="1"/>
            <a:r>
              <a:rPr lang="en-AU" sz="1400" dirty="0" smtClean="0"/>
              <a:t>Furniture</a:t>
            </a:r>
          </a:p>
          <a:p>
            <a:pPr lvl="1"/>
            <a:r>
              <a:rPr lang="en-AU" sz="1400" dirty="0" smtClean="0"/>
              <a:t>Bedding</a:t>
            </a:r>
          </a:p>
          <a:p>
            <a:pPr lvl="1"/>
            <a:endParaRPr lang="en-AU" sz="1400" dirty="0"/>
          </a:p>
          <a:p>
            <a:r>
              <a:rPr lang="en-AU" sz="1800" dirty="0" smtClean="0"/>
              <a:t>Incorporate day of week and arrival time</a:t>
            </a:r>
          </a:p>
          <a:p>
            <a:endParaRPr lang="en-AU" sz="1800" dirty="0"/>
          </a:p>
          <a:p>
            <a:r>
              <a:rPr lang="en-AU" sz="1800" dirty="0" smtClean="0"/>
              <a:t>Cohort analysis</a:t>
            </a:r>
          </a:p>
          <a:p>
            <a:pPr lvl="1"/>
            <a:r>
              <a:rPr lang="en-AU" sz="1400" dirty="0" smtClean="0"/>
              <a:t>Devices with the same path at the same time</a:t>
            </a:r>
          </a:p>
          <a:p>
            <a:pPr lvl="1"/>
            <a:endParaRPr lang="en-AU" sz="1400" dirty="0"/>
          </a:p>
          <a:p>
            <a:r>
              <a:rPr lang="en-AU" sz="1800" dirty="0" smtClean="0"/>
              <a:t>Link to volunteered personal/demographic information</a:t>
            </a:r>
            <a:endParaRPr lang="en-AU" sz="1800" dirty="0"/>
          </a:p>
        </p:txBody>
      </p:sp>
    </p:spTree>
    <p:extLst>
      <p:ext uri="{BB962C8B-B14F-4D97-AF65-F5344CB8AC3E}">
        <p14:creationId xmlns:p14="http://schemas.microsoft.com/office/powerpoint/2010/main" val="4048061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9D15467B-8C58-4372-9E21-220A21FF0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Objective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18A27D6B-811A-48C5-9A08-F568B6F5F7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AU" dirty="0"/>
              <a:t>Generate insights into </a:t>
            </a:r>
            <a:r>
              <a:rPr lang="en-AU" dirty="0" smtClean="0"/>
              <a:t>shoppers </a:t>
            </a:r>
            <a:r>
              <a:rPr lang="en-AU" dirty="0"/>
              <a:t>using location information from the public WiFi </a:t>
            </a:r>
            <a:r>
              <a:rPr lang="en-AU" dirty="0" smtClean="0"/>
              <a:t>network</a:t>
            </a:r>
          </a:p>
          <a:p>
            <a:pPr lvl="1"/>
            <a:r>
              <a:rPr lang="en-AU" dirty="0" smtClean="0"/>
              <a:t>What products are they looking to buy?</a:t>
            </a:r>
          </a:p>
          <a:p>
            <a:pPr lvl="1"/>
            <a:r>
              <a:rPr lang="en-AU" dirty="0" smtClean="0"/>
              <a:t>What is their shopper journey through the centre?</a:t>
            </a:r>
          </a:p>
          <a:p>
            <a:pPr lvl="1"/>
            <a:r>
              <a:rPr lang="en-AU" dirty="0" smtClean="0"/>
              <a:t>Can we identify these shoppers for future promotions and marketing?</a:t>
            </a:r>
          </a:p>
          <a:p>
            <a:pPr lvl="1"/>
            <a:endParaRPr lang="en-US" dirty="0"/>
          </a:p>
        </p:txBody>
      </p:sp>
      <p:pic>
        <p:nvPicPr>
          <p:cNvPr id="1026" name="Picture 2" descr="Supa Centa Moore Park">
            <a:extLst>
              <a:ext uri="{FF2B5EF4-FFF2-40B4-BE49-F238E27FC236}">
                <a16:creationId xmlns="" xmlns:a16="http://schemas.microsoft.com/office/drawing/2014/main" id="{6D89F3CF-1450-4BB5-B7EA-E4673C65CA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3175" y="178229"/>
            <a:ext cx="2792668" cy="831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supa centa moore park">
            <a:extLst>
              <a:ext uri="{FF2B5EF4-FFF2-40B4-BE49-F238E27FC236}">
                <a16:creationId xmlns="" xmlns:a16="http://schemas.microsoft.com/office/drawing/2014/main" id="{49CBE883-B6A4-411C-ACA5-7DE42CA74B0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651" b="33762"/>
          <a:stretch/>
        </p:blipFill>
        <p:spPr bwMode="auto">
          <a:xfrm>
            <a:off x="2567609" y="3126189"/>
            <a:ext cx="7632848" cy="2552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3565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DF68099-1F29-49C2-BD80-42AC51483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Data Sources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2C38CF8-D05A-4C7B-8C67-C7327A69F2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AU" dirty="0"/>
              <a:t>Location events captured from WiFi network</a:t>
            </a:r>
          </a:p>
          <a:p>
            <a:pPr lvl="1"/>
            <a:r>
              <a:rPr lang="en-AU" i="0" dirty="0"/>
              <a:t>Smartphone emit ‘pings’ including MAC Address</a:t>
            </a:r>
          </a:p>
          <a:p>
            <a:pPr lvl="1"/>
            <a:r>
              <a:rPr lang="en-AU" i="0" dirty="0"/>
              <a:t>Detected by specific access points</a:t>
            </a:r>
          </a:p>
          <a:p>
            <a:pPr lvl="1"/>
            <a:endParaRPr lang="en-AU" i="0" dirty="0"/>
          </a:p>
          <a:p>
            <a:r>
              <a:rPr lang="en-US" dirty="0" smtClean="0"/>
              <a:t>6 months of shopper activity</a:t>
            </a:r>
          </a:p>
          <a:p>
            <a:pPr lvl="1"/>
            <a:r>
              <a:rPr lang="en-US" dirty="0" smtClean="0"/>
              <a:t>1 January to 30 June</a:t>
            </a:r>
          </a:p>
          <a:p>
            <a:pPr lvl="1"/>
            <a:r>
              <a:rPr lang="en-US" dirty="0" smtClean="0"/>
              <a:t>31,638,322 </a:t>
            </a:r>
            <a:r>
              <a:rPr lang="en-US" dirty="0"/>
              <a:t>location </a:t>
            </a:r>
            <a:r>
              <a:rPr lang="en-US" dirty="0" smtClean="0"/>
              <a:t>observations</a:t>
            </a:r>
            <a:endParaRPr lang="en-US" dirty="0"/>
          </a:p>
          <a:p>
            <a:pPr lvl="1"/>
            <a:r>
              <a:rPr lang="en-US" dirty="0"/>
              <a:t>Timestamp</a:t>
            </a:r>
          </a:p>
          <a:p>
            <a:pPr lvl="1"/>
            <a:r>
              <a:rPr lang="en-US" dirty="0"/>
              <a:t>MAC Address</a:t>
            </a:r>
          </a:p>
          <a:p>
            <a:pPr lvl="1"/>
            <a:r>
              <a:rPr lang="en-US" dirty="0"/>
              <a:t>Access Point</a:t>
            </a:r>
          </a:p>
          <a:p>
            <a:endParaRPr lang="en-US" dirty="0" smtClean="0"/>
          </a:p>
          <a:p>
            <a:r>
              <a:rPr lang="en-US" dirty="0" smtClean="0"/>
              <a:t>285</a:t>
            </a:r>
            <a:r>
              <a:rPr lang="en-US" dirty="0"/>
              <a:t>, 415 shopper visits</a:t>
            </a:r>
          </a:p>
          <a:p>
            <a:endParaRPr lang="en-US" dirty="0" smtClean="0"/>
          </a:p>
          <a:p>
            <a:r>
              <a:rPr lang="en-US" dirty="0" smtClean="0"/>
              <a:t>111,534 </a:t>
            </a:r>
            <a:r>
              <a:rPr lang="en-US" dirty="0"/>
              <a:t>unique MAC addresses/devices</a:t>
            </a:r>
          </a:p>
        </p:txBody>
      </p:sp>
    </p:spTree>
    <p:extLst>
      <p:ext uri="{BB962C8B-B14F-4D97-AF65-F5344CB8AC3E}">
        <p14:creationId xmlns:p14="http://schemas.microsoft.com/office/powerpoint/2010/main" val="4011580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465EAEA9-F9AC-4874-9C7A-20E1043978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006201"/>
            <a:ext cx="10405156" cy="469272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Floorplan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1980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79B9CDE-7C82-4AFB-AEBF-7D2190AB3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Data Preparation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78B2497-B035-47D8-BC2D-275280AD46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numCol="2">
            <a:normAutofit/>
          </a:bodyPr>
          <a:lstStyle/>
          <a:p>
            <a:r>
              <a:rPr lang="en-AU" dirty="0"/>
              <a:t>Sessionisation</a:t>
            </a:r>
            <a:r>
              <a:rPr lang="en-AU" baseline="30000" dirty="0"/>
              <a:t>1</a:t>
            </a:r>
          </a:p>
          <a:p>
            <a:pPr lvl="1"/>
            <a:r>
              <a:rPr lang="en-AU" dirty="0"/>
              <a:t>Convert location events into a contiguous </a:t>
            </a:r>
            <a:r>
              <a:rPr lang="en-AU" dirty="0" smtClean="0"/>
              <a:t>visit</a:t>
            </a:r>
          </a:p>
          <a:p>
            <a:pPr lvl="1"/>
            <a:endParaRPr lang="en-AU" dirty="0"/>
          </a:p>
          <a:p>
            <a:r>
              <a:rPr lang="en-AU" dirty="0"/>
              <a:t>Calculate Zones</a:t>
            </a:r>
            <a:r>
              <a:rPr lang="en-AU" baseline="30000" dirty="0"/>
              <a:t>1</a:t>
            </a:r>
            <a:endParaRPr lang="en-AU" dirty="0"/>
          </a:p>
          <a:p>
            <a:pPr lvl="1"/>
            <a:r>
              <a:rPr lang="en-AU" dirty="0"/>
              <a:t>Area where access point is </a:t>
            </a:r>
            <a:r>
              <a:rPr lang="en-AU" dirty="0" smtClean="0"/>
              <a:t>located</a:t>
            </a:r>
          </a:p>
          <a:p>
            <a:pPr lvl="1"/>
            <a:endParaRPr lang="en-AU" dirty="0"/>
          </a:p>
          <a:p>
            <a:r>
              <a:rPr lang="en-AU" dirty="0" smtClean="0"/>
              <a:t>Calculate Dwell</a:t>
            </a:r>
            <a:r>
              <a:rPr lang="en-AU" baseline="30000" dirty="0" smtClean="0"/>
              <a:t>1</a:t>
            </a:r>
            <a:endParaRPr lang="en-AU" dirty="0"/>
          </a:p>
          <a:p>
            <a:pPr lvl="1"/>
            <a:r>
              <a:rPr lang="en-AU" dirty="0"/>
              <a:t>Time spent in zone before moving to different </a:t>
            </a:r>
            <a:r>
              <a:rPr lang="en-AU" dirty="0" smtClean="0"/>
              <a:t>zone</a:t>
            </a:r>
          </a:p>
          <a:p>
            <a:pPr lvl="1"/>
            <a:endParaRPr lang="en-AU" dirty="0"/>
          </a:p>
          <a:p>
            <a:r>
              <a:rPr lang="en-AU" dirty="0"/>
              <a:t>Duration</a:t>
            </a:r>
            <a:r>
              <a:rPr lang="en-AU" baseline="30000" dirty="0"/>
              <a:t>1</a:t>
            </a:r>
            <a:endParaRPr lang="en-AU" dirty="0"/>
          </a:p>
          <a:p>
            <a:pPr lvl="1"/>
            <a:r>
              <a:rPr lang="en-AU" dirty="0"/>
              <a:t>Total time spent in the shopping </a:t>
            </a:r>
            <a:r>
              <a:rPr lang="en-AU" dirty="0" smtClean="0"/>
              <a:t>centre</a:t>
            </a:r>
          </a:p>
          <a:p>
            <a:pPr lvl="1"/>
            <a:endParaRPr lang="en-AU" dirty="0"/>
          </a:p>
          <a:p>
            <a:pPr lvl="1"/>
            <a:endParaRPr lang="en-AU" dirty="0" smtClean="0"/>
          </a:p>
          <a:p>
            <a:pPr lvl="1"/>
            <a:endParaRPr lang="en-AU" dirty="0"/>
          </a:p>
          <a:p>
            <a:r>
              <a:rPr lang="en-AU" dirty="0"/>
              <a:t>Visits</a:t>
            </a:r>
          </a:p>
          <a:p>
            <a:pPr lvl="1"/>
            <a:r>
              <a:rPr lang="en-AU" dirty="0"/>
              <a:t>Calculate number of visits over the period for the device</a:t>
            </a:r>
          </a:p>
          <a:p>
            <a:r>
              <a:rPr lang="en-AU" dirty="0"/>
              <a:t>Arrival Time</a:t>
            </a:r>
          </a:p>
          <a:p>
            <a:pPr lvl="1"/>
            <a:r>
              <a:rPr lang="en-AU" dirty="0"/>
              <a:t>Earliest time the device was detect on each day</a:t>
            </a:r>
          </a:p>
          <a:p>
            <a:r>
              <a:rPr lang="en-AU" dirty="0"/>
              <a:t>Aggregation</a:t>
            </a:r>
          </a:p>
          <a:p>
            <a:pPr lvl="1"/>
            <a:r>
              <a:rPr lang="en-AU" dirty="0"/>
              <a:t>Calculate total dwell per zone over all visits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3890020F-EA90-4999-A05C-35F260828293}"/>
              </a:ext>
            </a:extLst>
          </p:cNvPr>
          <p:cNvSpPr txBox="1"/>
          <p:nvPr/>
        </p:nvSpPr>
        <p:spPr>
          <a:xfrm>
            <a:off x="8526169" y="5543392"/>
            <a:ext cx="2826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aseline="30000" dirty="0"/>
              <a:t>1</a:t>
            </a:r>
            <a:r>
              <a:rPr lang="en-AU" dirty="0"/>
              <a:t> Insights Visitor Platform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30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15441A8-D672-460F-888F-B9BF8CDAF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Data Analysis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AU" dirty="0" smtClean="0"/>
              <a:t>2.6 visits per shopper</a:t>
            </a:r>
          </a:p>
          <a:p>
            <a:r>
              <a:rPr lang="en-AU" dirty="0" err="1" smtClean="0"/>
              <a:t>Avg</a:t>
            </a:r>
            <a:r>
              <a:rPr lang="en-AU" dirty="0" smtClean="0"/>
              <a:t> Dwell per Zone (min)</a:t>
            </a:r>
          </a:p>
          <a:p>
            <a:pPr lvl="1" defTabSz="3136900">
              <a:tabLst>
                <a:tab pos="3854450" algn="r"/>
              </a:tabLst>
            </a:pPr>
            <a:r>
              <a:rPr lang="en-AU" dirty="0"/>
              <a:t>Gallery King </a:t>
            </a:r>
            <a:r>
              <a:rPr lang="en-AU" dirty="0" smtClean="0"/>
              <a:t>Furniture	5.35</a:t>
            </a:r>
            <a:endParaRPr lang="en-AU" dirty="0"/>
          </a:p>
          <a:p>
            <a:pPr lvl="1" defTabSz="3136900">
              <a:tabLst>
                <a:tab pos="3854450" algn="r"/>
              </a:tabLst>
            </a:pPr>
            <a:r>
              <a:rPr lang="en-AU" dirty="0"/>
              <a:t>Ground BBQ </a:t>
            </a:r>
            <a:r>
              <a:rPr lang="en-AU" dirty="0" smtClean="0"/>
              <a:t>Ranch	3.45</a:t>
            </a:r>
            <a:endParaRPr lang="en-AU" dirty="0"/>
          </a:p>
          <a:p>
            <a:pPr lvl="1" defTabSz="3136900">
              <a:tabLst>
                <a:tab pos="3854450" algn="r"/>
              </a:tabLst>
            </a:pPr>
            <a:r>
              <a:rPr lang="en-AU" dirty="0"/>
              <a:t>Ground Dish </a:t>
            </a:r>
            <a:r>
              <a:rPr lang="en-AU" dirty="0" smtClean="0"/>
              <a:t>Kiosk	20.66</a:t>
            </a:r>
            <a:endParaRPr lang="en-AU" dirty="0"/>
          </a:p>
          <a:p>
            <a:pPr lvl="1" defTabSz="3136900">
              <a:tabLst>
                <a:tab pos="3854450" algn="r"/>
              </a:tabLst>
            </a:pPr>
            <a:r>
              <a:rPr lang="en-AU" dirty="0"/>
              <a:t>Ground </a:t>
            </a:r>
            <a:r>
              <a:rPr lang="en-AU" dirty="0" smtClean="0"/>
              <a:t>Freedom	4.47</a:t>
            </a:r>
            <a:endParaRPr lang="en-AU" dirty="0"/>
          </a:p>
          <a:p>
            <a:pPr lvl="1" defTabSz="3136900">
              <a:tabLst>
                <a:tab pos="3854450" algn="r"/>
              </a:tabLst>
            </a:pPr>
            <a:r>
              <a:rPr lang="en-AU" dirty="0"/>
              <a:t>Level 1 Dare </a:t>
            </a:r>
            <a:r>
              <a:rPr lang="en-AU" dirty="0" smtClean="0"/>
              <a:t>Gallery	7.69</a:t>
            </a:r>
            <a:endParaRPr lang="en-AU" dirty="0"/>
          </a:p>
          <a:p>
            <a:pPr lvl="1" defTabSz="3136900">
              <a:tabLst>
                <a:tab pos="3854450" algn="r"/>
              </a:tabLst>
            </a:pPr>
            <a:r>
              <a:rPr lang="en-AU" dirty="0"/>
              <a:t>Level 1 JB </a:t>
            </a:r>
            <a:r>
              <a:rPr lang="en-AU" dirty="0" err="1" smtClean="0"/>
              <a:t>HiFi</a:t>
            </a:r>
            <a:r>
              <a:rPr lang="en-AU" dirty="0" smtClean="0"/>
              <a:t>	65.78</a:t>
            </a:r>
            <a:endParaRPr lang="en-AU" dirty="0"/>
          </a:p>
          <a:p>
            <a:pPr lvl="1" defTabSz="3136900">
              <a:tabLst>
                <a:tab pos="3854450" algn="r"/>
              </a:tabLst>
            </a:pPr>
            <a:r>
              <a:rPr lang="en-AU" dirty="0"/>
              <a:t>Level 1 Nick </a:t>
            </a:r>
            <a:r>
              <a:rPr lang="en-AU" dirty="0" err="1" smtClean="0"/>
              <a:t>Scali</a:t>
            </a:r>
            <a:r>
              <a:rPr lang="en-AU" dirty="0" smtClean="0"/>
              <a:t>	3.13</a:t>
            </a:r>
            <a:endParaRPr lang="en-AU" dirty="0"/>
          </a:p>
          <a:p>
            <a:pPr lvl="1" defTabSz="3136900">
              <a:tabLst>
                <a:tab pos="3854450" algn="r"/>
              </a:tabLst>
            </a:pPr>
            <a:r>
              <a:rPr lang="en-AU" dirty="0"/>
              <a:t>Level 2 Harvey </a:t>
            </a:r>
            <a:r>
              <a:rPr lang="en-AU" dirty="0" smtClean="0"/>
              <a:t>Norman	34.56</a:t>
            </a:r>
            <a:endParaRPr lang="en-AU" dirty="0"/>
          </a:p>
          <a:p>
            <a:pPr lvl="1" defTabSz="3136900">
              <a:tabLst>
                <a:tab pos="3854450" algn="r"/>
              </a:tabLst>
            </a:pPr>
            <a:r>
              <a:rPr lang="en-AU" dirty="0"/>
              <a:t>Lower Ground Baby </a:t>
            </a:r>
            <a:r>
              <a:rPr lang="en-AU" dirty="0" smtClean="0"/>
              <a:t>Bunting	4.93</a:t>
            </a:r>
            <a:endParaRPr lang="en-AU" dirty="0"/>
          </a:p>
          <a:p>
            <a:pPr lvl="1" defTabSz="3136900">
              <a:tabLst>
                <a:tab pos="3854450" algn="r"/>
              </a:tabLst>
            </a:pPr>
            <a:r>
              <a:rPr lang="en-AU" dirty="0"/>
              <a:t>Lower Ground </a:t>
            </a:r>
            <a:r>
              <a:rPr lang="en-AU" dirty="0" smtClean="0"/>
              <a:t>Escalators	1.76</a:t>
            </a:r>
            <a:endParaRPr lang="en-AU" dirty="0"/>
          </a:p>
        </p:txBody>
      </p:sp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E7FCF0D7-633C-4F5B-9B04-36CC523161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7908" y="864431"/>
            <a:ext cx="3727450" cy="220857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="" xmlns:a16="http://schemas.microsoft.com/office/drawing/2014/main" id="{71352179-312A-4FD2-8508-F15E2B9549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7908" y="3253882"/>
            <a:ext cx="3583434" cy="238298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="" xmlns:a16="http://schemas.microsoft.com/office/drawing/2014/main" id="{AF3EB750-43C2-457D-A989-78474085A8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40316" y="3325336"/>
            <a:ext cx="3250385" cy="223567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="" xmlns:a16="http://schemas.microsoft.com/office/drawing/2014/main" id="{CC99F6AB-172C-4A7A-9E10-EB71E802F5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43330" y="872716"/>
            <a:ext cx="3453089" cy="2111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2695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FB09394-E721-41BB-8FB9-E4370A882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K-Mean Clustering</a:t>
            </a:r>
            <a:br>
              <a:rPr lang="en-AU" dirty="0"/>
            </a:br>
            <a:r>
              <a:rPr lang="en-AU" sz="2800" dirty="0"/>
              <a:t>Round 1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53AFDE04-7149-4C42-8C94-EBD48F46D6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214901"/>
            <a:ext cx="10710847" cy="4590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9179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FB09394-E721-41BB-8FB9-E4370A882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K-Mean Clustering</a:t>
            </a:r>
            <a:br>
              <a:rPr lang="en-AU" dirty="0"/>
            </a:br>
            <a:r>
              <a:rPr lang="en-AU" sz="2800" dirty="0"/>
              <a:t>Round 1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FCBD1747-E19F-4927-B7AB-4FDFACCD56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6206" y="1160749"/>
            <a:ext cx="5254925" cy="486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231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FB09394-E721-41BB-8FB9-E4370A882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K-Mean Clustering</a:t>
            </a:r>
            <a:br>
              <a:rPr lang="en-AU" dirty="0"/>
            </a:br>
            <a:r>
              <a:rPr lang="en-AU" sz="2800" dirty="0"/>
              <a:t>Round 2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9EC60220-D305-4028-94FE-C269D8742F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402" y="1232755"/>
            <a:ext cx="10728015" cy="4608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699642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i9_Multicolored">
      <a:dk1>
        <a:srgbClr val="57565A"/>
      </a:dk1>
      <a:lt1>
        <a:sysClr val="window" lastClr="FFFFFF"/>
      </a:lt1>
      <a:dk2>
        <a:srgbClr val="21B169"/>
      </a:dk2>
      <a:lt2>
        <a:srgbClr val="CF423F"/>
      </a:lt2>
      <a:accent1>
        <a:srgbClr val="4DB3C7"/>
      </a:accent1>
      <a:accent2>
        <a:srgbClr val="85CA46"/>
      </a:accent2>
      <a:accent3>
        <a:srgbClr val="F49D00"/>
      </a:accent3>
      <a:accent4>
        <a:srgbClr val="D2326B"/>
      </a:accent4>
      <a:accent5>
        <a:srgbClr val="1D6E9B"/>
      </a:accent5>
      <a:accent6>
        <a:srgbClr val="6850B4"/>
      </a:accent6>
      <a:hlink>
        <a:srgbClr val="7030A0"/>
      </a:hlink>
      <a:folHlink>
        <a:srgbClr val="00B0F0"/>
      </a:folHlink>
    </a:clrScheme>
    <a:fontScheme name="Custom 3">
      <a:majorFont>
        <a:latin typeface="Open Sans Light"/>
        <a:ea typeface=""/>
        <a:cs typeface=""/>
      </a:majorFont>
      <a:minorFont>
        <a:latin typeface="Open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6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7B7F0C70-6B2E-4E7A-9769-01C64005AEA7}">
  <we:reference id="wa104178141" version="3.0.11.7" store="en-US" storeType="OMEX"/>
  <we:alternateReferences/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AB60831B8CFFD4FBDCD7F039C0B2385" ma:contentTypeVersion="4" ma:contentTypeDescription="Create a new document." ma:contentTypeScope="" ma:versionID="b03e49a7dfb74dfa8ffd1dab83569975">
  <xsd:schema xmlns:xsd="http://www.w3.org/2001/XMLSchema" xmlns:xs="http://www.w3.org/2001/XMLSchema" xmlns:p="http://schemas.microsoft.com/office/2006/metadata/properties" xmlns:ns2="bb9dae85-31d5-47b3-9e5e-26885e3c5cb5" xmlns:ns3="d7c96ea8-3c5f-485d-9406-dc7e46904840" targetNamespace="http://schemas.microsoft.com/office/2006/metadata/properties" ma:root="true" ma:fieldsID="2b44a8b18083c4a37fc3288b07c52f8f" ns2:_="" ns3:_="">
    <xsd:import namespace="bb9dae85-31d5-47b3-9e5e-26885e3c5cb5"/>
    <xsd:import namespace="d7c96ea8-3c5f-485d-9406-dc7e46904840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9dae85-31d5-47b3-9e5e-26885e3c5cb5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7c96ea8-3c5f-485d-9406-dc7e4690484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F997D6D-5CD0-4D92-9F73-CE1E7D6B48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b9dae85-31d5-47b3-9e5e-26885e3c5cb5"/>
    <ds:schemaRef ds:uri="d7c96ea8-3c5f-485d-9406-dc7e4690484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BC70E15-2DAD-4A64-9D48-E81BDFD043C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18D9687-1D05-421D-8278-CFBDF6E3600D}">
  <ds:schemaRefs>
    <ds:schemaRef ds:uri="d7c96ea8-3c5f-485d-9406-dc7e46904840"/>
    <ds:schemaRef ds:uri="http://schemas.microsoft.com/office/2006/metadata/properties"/>
    <ds:schemaRef ds:uri="http://schemas.microsoft.com/office/2006/documentManagement/types"/>
    <ds:schemaRef ds:uri="http://www.w3.org/XML/1998/namespace"/>
    <ds:schemaRef ds:uri="http://purl.org/dc/dcmitype/"/>
    <ds:schemaRef ds:uri="http://purl.org/dc/terms/"/>
    <ds:schemaRef ds:uri="bb9dae85-31d5-47b3-9e5e-26885e3c5cb5"/>
    <ds:schemaRef ds:uri="http://purl.org/dc/elements/1.1/"/>
    <ds:schemaRef ds:uri="http://schemas.microsoft.com/office/infopath/2007/PartnerControl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176457</TotalTime>
  <Words>321</Words>
  <Application>Microsoft Office PowerPoint</Application>
  <PresentationFormat>Widescreen</PresentationFormat>
  <Paragraphs>105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Open Sans Light</vt:lpstr>
      <vt:lpstr>2_Office Theme</vt:lpstr>
      <vt:lpstr>DAT8SYD Project  Generating Shopper Insights  from WiFi Data</vt:lpstr>
      <vt:lpstr>Objective</vt:lpstr>
      <vt:lpstr>Data Sources</vt:lpstr>
      <vt:lpstr>Floorplan</vt:lpstr>
      <vt:lpstr>Data Preparation</vt:lpstr>
      <vt:lpstr>Data Analysis</vt:lpstr>
      <vt:lpstr>K-Mean Clustering Round 1</vt:lpstr>
      <vt:lpstr>K-Mean Clustering Round 1</vt:lpstr>
      <vt:lpstr>K-Mean Clustering Round 2</vt:lpstr>
      <vt:lpstr>K-Mean Clustering Round 2</vt:lpstr>
      <vt:lpstr>More Data Preparation</vt:lpstr>
      <vt:lpstr>K-Mean Clustering Round 3</vt:lpstr>
      <vt:lpstr>K-Mean Clustering Round 3</vt:lpstr>
      <vt:lpstr>Silhouette Analysis</vt:lpstr>
      <vt:lpstr>Silhouette Analysis AWS m4.4xlarge Instance 16 CPU 64 GB RAM</vt:lpstr>
      <vt:lpstr>Data Scaling</vt:lpstr>
      <vt:lpstr>Silhouette Analysis</vt:lpstr>
      <vt:lpstr>DBSCAN</vt:lpstr>
      <vt:lpstr>Next Steps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 Exec (youexec.com) Pitch Deck</dc:title>
  <dc:creator>You Exec (youexec.com)</dc:creator>
  <cp:lastModifiedBy>Michael Stone</cp:lastModifiedBy>
  <cp:revision>1753</cp:revision>
  <dcterms:created xsi:type="dcterms:W3CDTF">2014-10-08T23:03:32Z</dcterms:created>
  <dcterms:modified xsi:type="dcterms:W3CDTF">2017-07-27T08:39:24Z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0x010100EAB60831B8CFFD4FBDCD7F039C0B2385</vt:lpwstr>
  </property>
</Properties>
</file>