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handoutMasterIdLst>
    <p:handoutMasterId r:id="rId34"/>
  </p:handoutMasterIdLst>
  <p:sldIdLst>
    <p:sldId id="379" r:id="rId2"/>
    <p:sldId id="329" r:id="rId3"/>
    <p:sldId id="330" r:id="rId4"/>
    <p:sldId id="350" r:id="rId5"/>
    <p:sldId id="343" r:id="rId6"/>
    <p:sldId id="344" r:id="rId7"/>
    <p:sldId id="378" r:id="rId8"/>
    <p:sldId id="352" r:id="rId9"/>
    <p:sldId id="355" r:id="rId10"/>
    <p:sldId id="353" r:id="rId11"/>
    <p:sldId id="356" r:id="rId12"/>
    <p:sldId id="337" r:id="rId13"/>
    <p:sldId id="359" r:id="rId14"/>
    <p:sldId id="382" r:id="rId15"/>
    <p:sldId id="377" r:id="rId16"/>
    <p:sldId id="358" r:id="rId17"/>
    <p:sldId id="360" r:id="rId18"/>
    <p:sldId id="384" r:id="rId19"/>
    <p:sldId id="365" r:id="rId20"/>
    <p:sldId id="361" r:id="rId21"/>
    <p:sldId id="383" r:id="rId22"/>
    <p:sldId id="385" r:id="rId23"/>
    <p:sldId id="368" r:id="rId24"/>
    <p:sldId id="386" r:id="rId25"/>
    <p:sldId id="371" r:id="rId26"/>
    <p:sldId id="372" r:id="rId27"/>
    <p:sldId id="374" r:id="rId28"/>
    <p:sldId id="376" r:id="rId29"/>
    <p:sldId id="380" r:id="rId30"/>
    <p:sldId id="348" r:id="rId31"/>
    <p:sldId id="357" r:id="rId32"/>
  </p:sldIdLst>
  <p:sldSz cx="12192000" cy="6858000"/>
  <p:notesSz cx="6858000" cy="9144000"/>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itchFamily="34" charset="-128"/>
        <a:cs typeface="+mn-cs"/>
      </a:defRPr>
    </a:lvl9pPr>
  </p:defaultTextStyle>
  <p:extLst>
    <p:ext uri="{521415D9-36F7-43E2-AB2F-B90AF26B5E84}">
      <p14:sectionLst xmlns:p14="http://schemas.microsoft.com/office/powerpoint/2010/main">
        <p14:section name="Standardabschnitt" id="{791A9020-60B1-435F-809F-BB2CEC41DD9E}">
          <p14:sldIdLst>
            <p14:sldId id="379"/>
            <p14:sldId id="329"/>
            <p14:sldId id="330"/>
            <p14:sldId id="350"/>
            <p14:sldId id="343"/>
            <p14:sldId id="344"/>
            <p14:sldId id="378"/>
            <p14:sldId id="352"/>
            <p14:sldId id="355"/>
            <p14:sldId id="353"/>
            <p14:sldId id="356"/>
            <p14:sldId id="337"/>
            <p14:sldId id="359"/>
            <p14:sldId id="382"/>
            <p14:sldId id="377"/>
            <p14:sldId id="358"/>
            <p14:sldId id="360"/>
            <p14:sldId id="384"/>
            <p14:sldId id="365"/>
            <p14:sldId id="361"/>
            <p14:sldId id="383"/>
            <p14:sldId id="385"/>
            <p14:sldId id="368"/>
            <p14:sldId id="386"/>
            <p14:sldId id="371"/>
            <p14:sldId id="372"/>
            <p14:sldId id="374"/>
            <p14:sldId id="376"/>
            <p14:sldId id="380"/>
            <p14:sldId id="348"/>
            <p14:sldId id="3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6"/>
    <a:srgbClr val="C4C1B6"/>
    <a:srgbClr val="73BDFF"/>
    <a:srgbClr val="95B7D6"/>
    <a:srgbClr val="2F5018"/>
    <a:srgbClr val="A04D00"/>
    <a:srgbClr val="C86B0E"/>
    <a:srgbClr val="E27910"/>
    <a:srgbClr val="EE7E11"/>
    <a:srgbClr val="DDD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5172" autoAdjust="0"/>
  </p:normalViewPr>
  <p:slideViewPr>
    <p:cSldViewPr snapToGrid="0">
      <p:cViewPr varScale="1">
        <p:scale>
          <a:sx n="94" d="100"/>
          <a:sy n="94" d="100"/>
        </p:scale>
        <p:origin x="1002" y="78"/>
      </p:cViewPr>
      <p:guideLst/>
    </p:cSldViewPr>
  </p:slideViewPr>
  <p:outlineViewPr>
    <p:cViewPr>
      <p:scale>
        <a:sx n="33" d="100"/>
        <a:sy n="33" d="100"/>
      </p:scale>
      <p:origin x="0" y="-1733"/>
    </p:cViewPr>
  </p:outlin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14A1489-0EC9-C385-5BB1-022671FE5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2C049E-18F7-C06D-A4B0-E88E68B5DC4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A9F669-26A3-46F7-BECD-5BB4C5E6FDAE}" type="datetimeFigureOut">
              <a:rPr lang="en-GB" smtClean="0"/>
              <a:t>01/10/2025</a:t>
            </a:fld>
            <a:endParaRPr lang="en-GB"/>
          </a:p>
        </p:txBody>
      </p:sp>
      <p:sp>
        <p:nvSpPr>
          <p:cNvPr id="4" name="Footer Placeholder 3">
            <a:extLst>
              <a:ext uri="{FF2B5EF4-FFF2-40B4-BE49-F238E27FC236}">
                <a16:creationId xmlns:a16="http://schemas.microsoft.com/office/drawing/2014/main" id="{A87E7879-B6C0-0143-FB74-29DEEA330B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0837A65-25F3-4310-3FD0-A5E01421A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BF8E0-265E-4445-B10F-8AE824202BE3}" type="slidenum">
              <a:rPr lang="en-GB" smtClean="0"/>
              <a:t>‹Nr.›</a:t>
            </a:fld>
            <a:endParaRPr lang="en-GB"/>
          </a:p>
        </p:txBody>
      </p:sp>
    </p:spTree>
    <p:extLst>
      <p:ext uri="{BB962C8B-B14F-4D97-AF65-F5344CB8AC3E}">
        <p14:creationId xmlns:p14="http://schemas.microsoft.com/office/powerpoint/2010/main" val="126280250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317F4-6050-4FA9-84F0-FEE837F0E9E8}" type="datetimeFigureOut">
              <a:rPr lang="en-GB" smtClean="0"/>
              <a:t>01/10/2025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FD6FF-46DA-46A9-BDA7-7DA3C186A0D2}" type="slidenum">
              <a:rPr lang="en-GB" smtClean="0"/>
              <a:t>‹Nr.›</a:t>
            </a:fld>
            <a:endParaRPr lang="en-GB"/>
          </a:p>
        </p:txBody>
      </p:sp>
    </p:spTree>
    <p:extLst>
      <p:ext uri="{BB962C8B-B14F-4D97-AF65-F5344CB8AC3E}">
        <p14:creationId xmlns:p14="http://schemas.microsoft.com/office/powerpoint/2010/main" val="1330599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Mein Name ist Abdelilah El Majjaoui. Ich stelle heute meine Masterarbeit mit dem Titel ,,….“ vor.</a:t>
            </a:r>
            <a:endParaRPr lang="en-US" dirty="0"/>
          </a:p>
        </p:txBody>
      </p:sp>
    </p:spTree>
    <p:extLst>
      <p:ext uri="{BB962C8B-B14F-4D97-AF65-F5344CB8AC3E}">
        <p14:creationId xmlns:p14="http://schemas.microsoft.com/office/powerpoint/2010/main" val="2630083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Aus den Gleichungen formulieren wir dann die Gesamtgleichung. Wichtig ist, dass wir den </a:t>
            </a:r>
            <a:r>
              <a:rPr lang="de-DE" dirty="0" err="1"/>
              <a:t>Paramter</a:t>
            </a:r>
            <a:r>
              <a:rPr lang="de-DE" dirty="0"/>
              <a:t> </a:t>
            </a:r>
            <a:r>
              <a:rPr lang="de-DE" dirty="0" err="1"/>
              <a:t>x_o</a:t>
            </a:r>
            <a:r>
              <a:rPr lang="de-DE" dirty="0"/>
              <a:t> für den Überlappungsbereich einführen, um die Schaltüberdeckungen zu modellieren.</a:t>
            </a:r>
            <a:endParaRPr lang="en-US" dirty="0"/>
          </a:p>
        </p:txBody>
      </p:sp>
    </p:spTree>
    <p:extLst>
      <p:ext uri="{BB962C8B-B14F-4D97-AF65-F5344CB8AC3E}">
        <p14:creationId xmlns:p14="http://schemas.microsoft.com/office/powerpoint/2010/main" val="1745495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So kann man den Ventilkoeffizienten aus den Datenblättern berechnen. Das hier ist eine Abbildung aus dem Datenblatt. </a:t>
            </a:r>
          </a:p>
          <a:p>
            <a:endParaRPr lang="de-DE" dirty="0"/>
          </a:p>
          <a:p>
            <a:r>
              <a:rPr lang="de-DE" dirty="0"/>
              <a:t>Die Ventildynamik wird mitberücksichtigt. Die Reaktion der tatsächlichen Ventilöffnung zum Steuersignal kann durch folgende Gleichung beschrieben werden. Wir wählen den </a:t>
            </a:r>
            <a:r>
              <a:rPr lang="de-DE" dirty="0" err="1"/>
              <a:t>k_v</a:t>
            </a:r>
            <a:r>
              <a:rPr lang="de-DE" dirty="0"/>
              <a:t> =1, so dass Eingang u = 1 volle Ventilöffnung bedeutet. Diese </a:t>
            </a:r>
            <a:r>
              <a:rPr lang="de-DE" dirty="0" err="1"/>
              <a:t>parameter</a:t>
            </a:r>
            <a:r>
              <a:rPr lang="de-DE" dirty="0"/>
              <a:t> </a:t>
            </a:r>
            <a:r>
              <a:rPr lang="de-DE" dirty="0" err="1"/>
              <a:t>könnnen</a:t>
            </a:r>
            <a:r>
              <a:rPr lang="de-DE" dirty="0"/>
              <a:t> mit der Sprungantwort aus den Datenblätter berechnet werden.</a:t>
            </a:r>
            <a:endParaRPr lang="en-US" dirty="0"/>
          </a:p>
        </p:txBody>
      </p:sp>
    </p:spTree>
    <p:extLst>
      <p:ext uri="{BB962C8B-B14F-4D97-AF65-F5344CB8AC3E}">
        <p14:creationId xmlns:p14="http://schemas.microsoft.com/office/powerpoint/2010/main" val="2897996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analysieren zwei Reibungsmodelle. Die Reibungsmodell enthalten viele Parameter, die in der Regel experimentell bestimmt werden. Im Rahmen dieser Arbeit müssen diese aus der Literatur abgeschätzt werden.</a:t>
            </a:r>
            <a:endParaRPr lang="en-US" dirty="0"/>
          </a:p>
        </p:txBody>
      </p:sp>
    </p:spTree>
    <p:extLst>
      <p:ext uri="{BB962C8B-B14F-4D97-AF65-F5344CB8AC3E}">
        <p14:creationId xmlns:p14="http://schemas.microsoft.com/office/powerpoint/2010/main" val="19627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82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wird eine Klasse </a:t>
            </a:r>
            <a:r>
              <a:rPr lang="de-DE" dirty="0" err="1"/>
              <a:t>HydraulicExtension</a:t>
            </a:r>
            <a:r>
              <a:rPr lang="de-DE" dirty="0"/>
              <a:t> implementiert im Namespace </a:t>
            </a:r>
            <a:r>
              <a:rPr lang="de-DE" dirty="0" err="1"/>
              <a:t>RBDynamX</a:t>
            </a:r>
            <a:r>
              <a:rPr lang="de-DE" dirty="0"/>
              <a:t> . So können Klassen innerhalb dieses </a:t>
            </a:r>
            <a:r>
              <a:rPr lang="de-DE" dirty="0" err="1"/>
              <a:t>namesspace</a:t>
            </a:r>
            <a:r>
              <a:rPr lang="de-DE" dirty="0"/>
              <a:t> genutzt werden, sodass sich diese im gleichen Rechenzeitschritt befinden. Die Hydraulischen Elemente werden auf Basis der vorgestellten Gleichung implementiert.</a:t>
            </a:r>
          </a:p>
          <a:p>
            <a:endParaRPr lang="de-DE" dirty="0"/>
          </a:p>
          <a:p>
            <a:r>
              <a:rPr lang="de-DE" dirty="0"/>
              <a:t>Die </a:t>
            </a:r>
            <a:r>
              <a:rPr lang="de-DE" dirty="0" err="1"/>
              <a:t>DGls</a:t>
            </a:r>
            <a:r>
              <a:rPr lang="de-DE" dirty="0"/>
              <a:t> werden mit Hilfe vom </a:t>
            </a:r>
            <a:r>
              <a:rPr lang="de-DE" dirty="0" err="1"/>
              <a:t>expilziten</a:t>
            </a:r>
            <a:r>
              <a:rPr lang="de-DE" dirty="0"/>
              <a:t> Integrationsverfahren berechnet.</a:t>
            </a:r>
          </a:p>
          <a:p>
            <a:endParaRPr lang="de-DE" dirty="0"/>
          </a:p>
          <a:p>
            <a:r>
              <a:rPr lang="de-DE" dirty="0"/>
              <a:t>Abbildung zeigt das 4/3 Wegeventil.</a:t>
            </a:r>
            <a:endParaRPr lang="en-US" dirty="0"/>
          </a:p>
        </p:txBody>
      </p:sp>
    </p:spTree>
    <p:extLst>
      <p:ext uri="{BB962C8B-B14F-4D97-AF65-F5344CB8AC3E}">
        <p14:creationId xmlns:p14="http://schemas.microsoft.com/office/powerpoint/2010/main" val="1464236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ist ein einfaches Beispielmodell zur Anwendung der implementierten Hydraulik.</a:t>
            </a:r>
            <a:endParaRPr lang="en-US" dirty="0"/>
          </a:p>
        </p:txBody>
      </p:sp>
    </p:spTree>
    <p:extLst>
      <p:ext uri="{BB962C8B-B14F-4D97-AF65-F5344CB8AC3E}">
        <p14:creationId xmlns:p14="http://schemas.microsoft.com/office/powerpoint/2010/main" val="4039509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VEROSIM eine Klasse </a:t>
            </a:r>
            <a:r>
              <a:rPr lang="de-DE" dirty="0" err="1"/>
              <a:t>HydraulicExtension</a:t>
            </a:r>
            <a:r>
              <a:rPr lang="de-DE" dirty="0"/>
              <a:t> in </a:t>
            </a:r>
            <a:r>
              <a:rPr lang="de-DE" dirty="0" err="1"/>
              <a:t>RBDynamix</a:t>
            </a:r>
            <a:r>
              <a:rPr lang="de-DE" dirty="0"/>
              <a:t>  zur Implementierung. Dort werden dann diese Gleichungen aus der Modellbildung integriert. Die </a:t>
            </a:r>
            <a:r>
              <a:rPr lang="de-DE" dirty="0" err="1"/>
              <a:t>Diffenertialgleichung</a:t>
            </a:r>
            <a:r>
              <a:rPr lang="de-DE" dirty="0"/>
              <a:t> werden, mittels Explizit Euler Verfahren zeitlicher Integration gelöst. Pumpe und Tank liefern konstanten Druck. Dann gibt es eine Benutzereingabe auf die ich im Folgenden eingehen werde, in der der Benutzer die relevanten Parameter eingibt.</a:t>
            </a:r>
            <a:endParaRPr lang="en-US" dirty="0"/>
          </a:p>
        </p:txBody>
      </p:sp>
    </p:spTree>
    <p:extLst>
      <p:ext uri="{BB962C8B-B14F-4D97-AF65-F5344CB8AC3E}">
        <p14:creationId xmlns:p14="http://schemas.microsoft.com/office/powerpoint/2010/main" val="1087115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Unterschiedliche Signaltypen zur Validierung unter verschiedenen Bedingungen. Analyse von abrupten Änderungen des Signaleingangs, Beobachten der System Reaktion. Aber auch Analyse von schwingenden Eingangssignalen. Reaktion in </a:t>
            </a:r>
            <a:r>
              <a:rPr lang="de-DE" dirty="0" err="1"/>
              <a:t>Simscape</a:t>
            </a:r>
            <a:r>
              <a:rPr lang="de-DE" dirty="0"/>
              <a:t> und VEROSIM liefert Informationen darüber, wie gut das implementierte System funktioniert. </a:t>
            </a:r>
            <a:endParaRPr lang="en-US" dirty="0"/>
          </a:p>
        </p:txBody>
      </p:sp>
    </p:spTree>
    <p:extLst>
      <p:ext uri="{BB962C8B-B14F-4D97-AF65-F5344CB8AC3E}">
        <p14:creationId xmlns:p14="http://schemas.microsoft.com/office/powerpoint/2010/main" val="3582425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Hier sind die Ergebnisse für das aperiodische Eingangssignal u(t). Wie zu erwarten stellt sich immer eine konstante Geschwindigkeit ein des Zylinderkolbens. In Folge von </a:t>
            </a:r>
            <a:endParaRPr lang="en-US" dirty="0"/>
          </a:p>
        </p:txBody>
      </p:sp>
    </p:spTree>
    <p:extLst>
      <p:ext uri="{BB962C8B-B14F-4D97-AF65-F5344CB8AC3E}">
        <p14:creationId xmlns:p14="http://schemas.microsoft.com/office/powerpoint/2010/main" val="3316148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41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Kommen</a:t>
            </a:r>
            <a:r>
              <a:rPr lang="en-GB" dirty="0"/>
              <a:t> </a:t>
            </a:r>
            <a:r>
              <a:rPr lang="en-GB" dirty="0" err="1"/>
              <a:t>wir</a:t>
            </a:r>
            <a:r>
              <a:rPr lang="en-GB" dirty="0"/>
              <a:t> </a:t>
            </a:r>
            <a:r>
              <a:rPr lang="en-GB" dirty="0" err="1"/>
              <a:t>zum</a:t>
            </a:r>
            <a:r>
              <a:rPr lang="en-GB" dirty="0"/>
              <a:t> </a:t>
            </a:r>
            <a:r>
              <a:rPr lang="en-GB" dirty="0" err="1"/>
              <a:t>Inhalt</a:t>
            </a:r>
            <a:r>
              <a:rPr lang="en-GB" dirty="0"/>
              <a:t> </a:t>
            </a:r>
            <a:r>
              <a:rPr lang="en-GB" dirty="0" err="1"/>
              <a:t>dieser</a:t>
            </a:r>
            <a:r>
              <a:rPr lang="en-GB" dirty="0"/>
              <a:t> </a:t>
            </a:r>
            <a:r>
              <a:rPr lang="en-GB" dirty="0" err="1"/>
              <a:t>Präsentation</a:t>
            </a:r>
            <a:r>
              <a:rPr lang="en-GB" dirty="0"/>
              <a:t>. Ich </a:t>
            </a:r>
            <a:r>
              <a:rPr lang="en-GB" dirty="0" err="1"/>
              <a:t>werde</a:t>
            </a:r>
            <a:r>
              <a:rPr lang="en-GB" dirty="0"/>
              <a:t> erst </a:t>
            </a:r>
            <a:r>
              <a:rPr lang="en-GB" dirty="0" err="1"/>
              <a:t>eine</a:t>
            </a:r>
            <a:r>
              <a:rPr lang="en-GB" dirty="0"/>
              <a:t> </a:t>
            </a:r>
            <a:r>
              <a:rPr lang="en-GB" dirty="0" err="1"/>
              <a:t>kurze</a:t>
            </a:r>
            <a:r>
              <a:rPr lang="en-GB" dirty="0"/>
              <a:t> </a:t>
            </a:r>
            <a:r>
              <a:rPr lang="en-GB" dirty="0" err="1"/>
              <a:t>Einführung</a:t>
            </a:r>
            <a:r>
              <a:rPr lang="en-GB" dirty="0"/>
              <a:t> </a:t>
            </a:r>
            <a:r>
              <a:rPr lang="en-GB" dirty="0" err="1"/>
              <a:t>über</a:t>
            </a:r>
            <a:r>
              <a:rPr lang="en-GB" dirty="0"/>
              <a:t> die Idee, die Motivation </a:t>
            </a:r>
            <a:r>
              <a:rPr lang="en-GB" dirty="0" err="1"/>
              <a:t>dieser</a:t>
            </a:r>
            <a:r>
              <a:rPr lang="en-GB" dirty="0"/>
              <a:t> </a:t>
            </a:r>
            <a:r>
              <a:rPr lang="en-GB" dirty="0" err="1"/>
              <a:t>Masterarbeit</a:t>
            </a:r>
            <a:r>
              <a:rPr lang="en-GB" dirty="0"/>
              <a:t> </a:t>
            </a:r>
            <a:r>
              <a:rPr lang="en-GB" dirty="0" err="1"/>
              <a:t>geben</a:t>
            </a:r>
            <a:r>
              <a:rPr lang="en-GB" dirty="0"/>
              <a:t>. </a:t>
            </a:r>
            <a:r>
              <a:rPr lang="en-GB" dirty="0" err="1"/>
              <a:t>Anschließend</a:t>
            </a:r>
            <a:r>
              <a:rPr lang="en-GB" dirty="0"/>
              <a:t> </a:t>
            </a:r>
            <a:r>
              <a:rPr lang="en-GB" dirty="0" err="1"/>
              <a:t>stelle</a:t>
            </a:r>
            <a:r>
              <a:rPr lang="en-GB" dirty="0"/>
              <a:t> ich die </a:t>
            </a:r>
            <a:r>
              <a:rPr lang="en-GB" dirty="0" err="1"/>
              <a:t>wichtigsten</a:t>
            </a:r>
            <a:r>
              <a:rPr lang="en-GB" dirty="0"/>
              <a:t> </a:t>
            </a:r>
            <a:r>
              <a:rPr lang="en-GB" dirty="0" err="1"/>
              <a:t>Grundlagen</a:t>
            </a:r>
            <a:r>
              <a:rPr lang="en-GB" dirty="0"/>
              <a:t> der </a:t>
            </a:r>
            <a:r>
              <a:rPr lang="en-GB" dirty="0" err="1"/>
              <a:t>Hydraulik</a:t>
            </a:r>
            <a:r>
              <a:rPr lang="en-GB" dirty="0"/>
              <a:t> und das </a:t>
            </a:r>
            <a:r>
              <a:rPr lang="en-GB" dirty="0" err="1"/>
              <a:t>Modellierungskonzept</a:t>
            </a:r>
            <a:r>
              <a:rPr lang="en-GB" dirty="0"/>
              <a:t> </a:t>
            </a:r>
            <a:r>
              <a:rPr lang="en-GB" dirty="0" err="1"/>
              <a:t>vor</a:t>
            </a:r>
            <a:r>
              <a:rPr lang="en-GB" dirty="0"/>
              <a:t>. Dann </a:t>
            </a:r>
            <a:r>
              <a:rPr lang="en-GB" dirty="0" err="1"/>
              <a:t>erkläre</a:t>
            </a:r>
            <a:r>
              <a:rPr lang="en-GB" dirty="0"/>
              <a:t> </a:t>
            </a:r>
            <a:r>
              <a:rPr lang="en-GB" dirty="0" err="1"/>
              <a:t>wie</a:t>
            </a:r>
            <a:r>
              <a:rPr lang="en-GB" dirty="0"/>
              <a:t> ich das </a:t>
            </a:r>
            <a:r>
              <a:rPr lang="en-GB" dirty="0" err="1"/>
              <a:t>Ganze</a:t>
            </a:r>
            <a:r>
              <a:rPr lang="en-GB" dirty="0"/>
              <a:t> in VEROSIM </a:t>
            </a:r>
            <a:r>
              <a:rPr lang="en-GB" dirty="0" err="1"/>
              <a:t>implementiert</a:t>
            </a:r>
            <a:r>
              <a:rPr lang="en-GB" dirty="0"/>
              <a:t> </a:t>
            </a:r>
            <a:r>
              <a:rPr lang="en-GB" dirty="0" err="1"/>
              <a:t>habe</a:t>
            </a:r>
            <a:r>
              <a:rPr lang="en-GB" dirty="0"/>
              <a:t>. Dann </a:t>
            </a:r>
            <a:r>
              <a:rPr lang="en-GB" dirty="0" err="1"/>
              <a:t>kommen</a:t>
            </a:r>
            <a:r>
              <a:rPr lang="en-GB" dirty="0"/>
              <a:t> </a:t>
            </a:r>
            <a:r>
              <a:rPr lang="en-GB" dirty="0" err="1"/>
              <a:t>wir</a:t>
            </a:r>
            <a:r>
              <a:rPr lang="en-GB" dirty="0"/>
              <a:t> </a:t>
            </a:r>
            <a:r>
              <a:rPr lang="en-GB" dirty="0" err="1"/>
              <a:t>schon</a:t>
            </a:r>
            <a:r>
              <a:rPr lang="en-GB" dirty="0"/>
              <a:t> </a:t>
            </a:r>
            <a:r>
              <a:rPr lang="en-GB" dirty="0" err="1"/>
              <a:t>zu</a:t>
            </a:r>
            <a:r>
              <a:rPr lang="en-GB" dirty="0"/>
              <a:t> den </a:t>
            </a:r>
            <a:r>
              <a:rPr lang="en-GB" dirty="0" err="1"/>
              <a:t>Simulationsergebnissen</a:t>
            </a:r>
            <a:r>
              <a:rPr lang="en-GB" dirty="0"/>
              <a:t> und </a:t>
            </a:r>
            <a:r>
              <a:rPr lang="en-GB" dirty="0" err="1"/>
              <a:t>Bewertung</a:t>
            </a:r>
            <a:r>
              <a:rPr lang="en-GB" dirty="0"/>
              <a:t>.  </a:t>
            </a:r>
            <a:r>
              <a:rPr lang="en-GB" dirty="0" err="1"/>
              <a:t>Abschließend</a:t>
            </a:r>
            <a:r>
              <a:rPr lang="en-GB" dirty="0"/>
              <a:t> </a:t>
            </a:r>
            <a:r>
              <a:rPr lang="en-GB" dirty="0" err="1"/>
              <a:t>gibt</a:t>
            </a:r>
            <a:r>
              <a:rPr lang="en-GB" dirty="0"/>
              <a:t> es </a:t>
            </a:r>
            <a:r>
              <a:rPr lang="en-GB" dirty="0" err="1"/>
              <a:t>dann</a:t>
            </a:r>
            <a:r>
              <a:rPr lang="en-GB" dirty="0"/>
              <a:t> </a:t>
            </a:r>
            <a:r>
              <a:rPr lang="en-GB" dirty="0" err="1"/>
              <a:t>eine</a:t>
            </a:r>
            <a:r>
              <a:rPr lang="en-GB" dirty="0"/>
              <a:t> </a:t>
            </a:r>
            <a:r>
              <a:rPr lang="en-GB" dirty="0" err="1"/>
              <a:t>kurze</a:t>
            </a:r>
            <a:r>
              <a:rPr lang="en-GB" dirty="0"/>
              <a:t> </a:t>
            </a:r>
            <a:r>
              <a:rPr lang="en-GB" dirty="0" err="1"/>
              <a:t>Zusammenfassung</a:t>
            </a:r>
            <a:r>
              <a:rPr lang="en-GB" dirty="0"/>
              <a:t> und </a:t>
            </a:r>
            <a:r>
              <a:rPr lang="en-GB" dirty="0" err="1"/>
              <a:t>einen</a:t>
            </a:r>
            <a:r>
              <a:rPr lang="en-GB" dirty="0"/>
              <a:t> </a:t>
            </a:r>
            <a:r>
              <a:rPr lang="en-GB" dirty="0" err="1"/>
              <a:t>Ausblick</a:t>
            </a:r>
            <a:endParaRPr lang="en-GB" dirty="0"/>
          </a:p>
        </p:txBody>
      </p:sp>
    </p:spTree>
    <p:extLst>
      <p:ext uri="{BB962C8B-B14F-4D97-AF65-F5344CB8AC3E}">
        <p14:creationId xmlns:p14="http://schemas.microsoft.com/office/powerpoint/2010/main" val="418137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Hydraulik werden in der Regel Öle als Betriebsmedium eingesetzt. Eine der Eigenschaften, neben der Dichte, die sich durch die das Verhältnis der Masse zum Volumen berechnet, ist die Viskosität. Diese Eigenschaft ist ein Maß für die Fließfähigkeit einer Flüssigkeit. Dickflüssige Öle weisen eine hohe Viskosität auf, während dünnflüssige Öle eine niedrige Viskosität aufweisen.  Sie ist ein Maß für die innere Reibung einer Flüssigkeit. Man kann sich das so vorstellen, dass wenn in der oberen Schicht eine tangentiale Kraft wirkt, dass es auch zu Bewegung in den darunterliegenden Schichten kommt. Die Viskosität gibt dann das Verhältnis des Geschwindigkeitsgradienten entlang der der y-Achse, zu der Kraft die auf dieser Flüssigkeitsschicht tangential wirkt. </a:t>
            </a:r>
            <a:endParaRPr lang="en-US" dirty="0"/>
          </a:p>
        </p:txBody>
      </p:sp>
    </p:spTree>
    <p:extLst>
      <p:ext uri="{BB962C8B-B14F-4D97-AF65-F5344CB8AC3E}">
        <p14:creationId xmlns:p14="http://schemas.microsoft.com/office/powerpoint/2010/main" val="46021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Die Hydraulik ist eine wichtige Antriebstechnologie in der Industrie. Um Systeme in VEROSIM abzubilden, in denen hydraulische System integriert sind, werden hydraulische Systeme in VEROSIM benötigt. Aufgrund der fehlenden hydraulischen Systeme in VEROSIM, war es meine Aufgabe ein solches zu entwerfen und zu modellieren. Dieses System muss validiert werden, so dass das sichergestellt ist, dass es sich entsprechend den physikalischen </a:t>
            </a:r>
            <a:r>
              <a:rPr lang="de-DE" dirty="0" err="1"/>
              <a:t>Gesetzesmäßigkeiten</a:t>
            </a:r>
            <a:r>
              <a:rPr lang="de-DE" dirty="0"/>
              <a:t> verhält.  Dieses System wird dann beispielhaft  in einem industriellen Krankmodell integriert und zur Ansteuerung von Hub und Streckzylinder verwendet. </a:t>
            </a:r>
            <a:endParaRPr lang="en-US" dirty="0"/>
          </a:p>
        </p:txBody>
      </p:sp>
    </p:spTree>
    <p:extLst>
      <p:ext uri="{BB962C8B-B14F-4D97-AF65-F5344CB8AC3E}">
        <p14:creationId xmlns:p14="http://schemas.microsoft.com/office/powerpoint/2010/main" val="229577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 wir zu den Grundlagen der Hydraulik. Die Hydraulik ist eine Antriebstechnologie, die mechanische Leistung über ein flüssiges Betriebsmedium überträgt. Ich werde zuerst auf die wichtigsten Eigenschaften des Hydraulikmediums eingehen und anschließend die wichtigsten Regeln der Strömungsmechanik vorstellen, die relevant für die danach folgende Modellbildung sind.</a:t>
            </a:r>
            <a:endParaRPr lang="en-US" dirty="0"/>
          </a:p>
        </p:txBody>
      </p:sp>
    </p:spTree>
    <p:extLst>
      <p:ext uri="{BB962C8B-B14F-4D97-AF65-F5344CB8AC3E}">
        <p14:creationId xmlns:p14="http://schemas.microsoft.com/office/powerpoint/2010/main" val="331359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Eine wichtige Eigenschaft ist die Kompressibilität. Diese Beschreibt die Volumenänderung eine Flüssigkeit aufgrund eine Druckänderung in einem abgeschlossenen Volumen. Zur Vereinfachung wird die Druckabhängigkeit vernachlässigt und ein Ersatzkompressionsmodul eingeführt. Dieser kann für das jeweilig Medium messtechnisch ermittelt werden, oder aus der Literatur übernommen werden. Für diese Arbeit wird von einer konstanten Temperatur von 15 Grad und keine thermodynamische Betrachtung herangezogen. Daraus ergibt sich die folgende DGL, die als Druckaufbaugleichung bezeichnet wird.</a:t>
            </a:r>
          </a:p>
          <a:p>
            <a:endParaRPr lang="de-DE" dirty="0"/>
          </a:p>
          <a:p>
            <a:r>
              <a:rPr lang="de-DE" dirty="0"/>
              <a:t>Eine weitere Eigenschaft des Hydraulikmedium ist die Viskosität, die ein Maß für die Fließfähigkeit einer Flüssigkeit ist. </a:t>
            </a:r>
            <a:endParaRPr lang="en-US" dirty="0"/>
          </a:p>
        </p:txBody>
      </p:sp>
    </p:spTree>
    <p:extLst>
      <p:ext uri="{BB962C8B-B14F-4D97-AF65-F5344CB8AC3E}">
        <p14:creationId xmlns:p14="http://schemas.microsoft.com/office/powerpoint/2010/main" val="236440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Kontinuitätsgesetz besagt, dass der Massenstrom in einem Querschnitt, wie in der Abbildung zu sehen ist, erhalten bleibt.  Wir führen hier den Begriff Volumenstroms ein. Wenn ein Volumenstrom in einen Leiterquerschnitt eintritt, so tritt genau dieser wieder bei einem inkompressiblen Medium aus dem Querschnitt aus.</a:t>
            </a:r>
          </a:p>
          <a:p>
            <a:endParaRPr lang="de-DE" dirty="0"/>
          </a:p>
          <a:p>
            <a:r>
              <a:rPr lang="de-DE" dirty="0"/>
              <a:t>Hier ist noch eine kurze Definition des Druck, der das Verhältnis der Kraft zur einwirkenden Fläche beschreibt.</a:t>
            </a:r>
            <a:endParaRPr lang="en-US" dirty="0"/>
          </a:p>
        </p:txBody>
      </p:sp>
    </p:spTree>
    <p:extLst>
      <p:ext uri="{BB962C8B-B14F-4D97-AF65-F5344CB8AC3E}">
        <p14:creationId xmlns:p14="http://schemas.microsoft.com/office/powerpoint/2010/main" val="81335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 wir nun zu der Modellierung des hydraulischen Systems. Hier ist der Aufbau des zu modellierenden Gesamtsystems dargestellt. Oben sehen wir den sogenannten Hydraulikzylinder der die Last mit der Masse m bewegt. Diese Zylinder wird durch ein Hydraulikventil angesteuert. Hierbei handelt es sich um ein 4/3 </a:t>
            </a:r>
            <a:r>
              <a:rPr lang="de-DE" dirty="0" err="1"/>
              <a:t>Wegevetil</a:t>
            </a:r>
            <a:r>
              <a:rPr lang="de-DE" dirty="0"/>
              <a:t>, der den Stromfluss in die Kammern des Zylinders ansteuern kann. 4/3 Wegeventil bedeutet dass das Ventil vier Anschlüsse hat und drei verschiedene Schaltmöglichkeiten. So kann der Zylinderkolben in beide Richtungen bewegt werden. Für unsere Modell nutzen wir einen konstante Druckquelle, die stets den selben Druck für das System liefert. Zusätzlich haben wir hier einen Tankschluss mit dem Tankdruck p0, wo das Fluid abfließen kann. Bei Einsatz eines Reglers wird durch diesen das Ventil angesteuert.</a:t>
            </a:r>
            <a:endParaRPr lang="en-US" dirty="0"/>
          </a:p>
        </p:txBody>
      </p:sp>
    </p:spTree>
    <p:extLst>
      <p:ext uri="{BB962C8B-B14F-4D97-AF65-F5344CB8AC3E}">
        <p14:creationId xmlns:p14="http://schemas.microsoft.com/office/powerpoint/2010/main" val="2083879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Der Zylinderkolben des Hydraulikzylinders wird  durch einfließende Volumenströme Q_A und Q_B bewegt. Aus der Kräftebilanz folgt die folgenden Bewegungsgleichung, wobei diese Gleichung die hydraulische Kraft beschreibt. Da die beiden Flächen nicht symmetrisch sind, wird die Faktor Alpha </a:t>
            </a:r>
            <a:r>
              <a:rPr lang="de-DE" dirty="0" err="1"/>
              <a:t>eingführt</a:t>
            </a:r>
            <a:r>
              <a:rPr lang="de-DE" dirty="0"/>
              <a:t>, der das Verhältnis der beiden Flächen angibt. Zusätzlich haben wir die einwirkende externe Lastkraft und die Reibungskraft, die zwischen Kolben und Zylinderinnenseite entsteht. Damit wir als die Bewegung modellieren können benötigen wir die Kammerdrücke.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Wir stellen die Volumenstrombilanz, die nicht anders als die Knotengleichung in der Elektrotechnik ist. Das heißt die Volumenströme an einem Knoten ist gleich Null. Wichtig ist, dass wir den Volumenstrom für den Druckaufbau mitberücksichtigen und durch die Bewegung des Kolben mitberücksichtigen. Der Leckstrom nach außen wird vernachlässigt. Daraus erhalten wir die Kammerdrücke.</a:t>
            </a:r>
          </a:p>
          <a:p>
            <a:pPr marL="171450" indent="-171450">
              <a:buFontTx/>
              <a:buChar char="-"/>
            </a:pPr>
            <a:endParaRPr lang="de-DE" dirty="0"/>
          </a:p>
          <a:p>
            <a:pPr marL="171450" indent="-171450">
              <a:buFontTx/>
              <a:buChar cha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Geomterische</a:t>
            </a:r>
            <a:r>
              <a:rPr lang="de-DE" dirty="0"/>
              <a:t> Eigenschaften werden nach den Anforderung gewählt, Ersatzkompressionsmodul in der Literatur, </a:t>
            </a:r>
            <a:r>
              <a:rPr lang="de-DE" dirty="0" err="1"/>
              <a:t>Leckfluss</a:t>
            </a:r>
            <a:r>
              <a:rPr lang="de-DE" dirty="0"/>
              <a:t>-Koeffizient entweder in Datenblatt oder Literatur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p:txBody>
      </p:sp>
    </p:spTree>
    <p:extLst>
      <p:ext uri="{BB962C8B-B14F-4D97-AF65-F5344CB8AC3E}">
        <p14:creationId xmlns:p14="http://schemas.microsoft.com/office/powerpoint/2010/main" val="2419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t>
            </a:r>
            <a:r>
              <a:rPr lang="de-DE" dirty="0" err="1"/>
              <a:t>Vomenstrom</a:t>
            </a:r>
            <a:r>
              <a:rPr lang="de-DE" dirty="0"/>
              <a:t> durch einen </a:t>
            </a:r>
            <a:r>
              <a:rPr lang="de-DE" dirty="0" err="1"/>
              <a:t>STrömungquerschnitt</a:t>
            </a:r>
            <a:r>
              <a:rPr lang="de-DE" dirty="0"/>
              <a:t> werden durch diese Gleichung beschrieben. Diese werden für den Hydraulikzylinder. Wir formulieren diese Gleichung, dass wir die Parameter einfach aus den Datenblättern berechnen können. </a:t>
            </a:r>
          </a:p>
          <a:p>
            <a:endParaRPr lang="de-DE" dirty="0"/>
          </a:p>
          <a:p>
            <a:r>
              <a:rPr lang="de-DE" dirty="0"/>
              <a:t>- 3 Schaltüberdeckungstypen werden mit berücksichtigt.</a:t>
            </a:r>
            <a:endParaRPr lang="en-US" dirty="0"/>
          </a:p>
        </p:txBody>
      </p:sp>
    </p:spTree>
    <p:extLst>
      <p:ext uri="{BB962C8B-B14F-4D97-AF65-F5344CB8AC3E}">
        <p14:creationId xmlns:p14="http://schemas.microsoft.com/office/powerpoint/2010/main" val="85329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a:solidFill>
                <a:schemeClr val="bg1"/>
              </a:solidFill>
              <a:latin typeface="Calibri" panose="020F0502020204030204" pitchFamily="34" charset="0"/>
            </a:endParaRPr>
          </a:p>
        </p:txBody>
      </p:sp>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Calibri Light" panose="020F030202020403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91222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3" name="Medienplatzhalter 2"/>
          <p:cNvSpPr>
            <a:spLocks noGrp="1"/>
          </p:cNvSpPr>
          <p:nvPr>
            <p:ph type="media" sz="quarter" idx="14"/>
          </p:nvPr>
        </p:nvSpPr>
        <p:spPr>
          <a:xfrm>
            <a:off x="360000" y="1152525"/>
            <a:ext cx="11484000" cy="3987800"/>
          </a:xfrm>
          <a:prstGeom prst="rect">
            <a:avLst/>
          </a:prstGeom>
        </p:spPr>
        <p:txBody>
          <a:bodyPr/>
          <a:lstStyle>
            <a:lvl1pPr>
              <a:defRPr>
                <a:latin typeface="Calibri" panose="020F0502020204030204" pitchFamily="34" charset="0"/>
              </a:defRPr>
            </a:lvl1pPr>
          </a:lstStyle>
          <a:p>
            <a:r>
              <a:rPr lang="en-US"/>
              <a:t>Click icon to add media</a:t>
            </a:r>
            <a:endParaRPr lang="de-DE"/>
          </a:p>
        </p:txBody>
      </p:sp>
      <p:sp>
        <p:nvSpPr>
          <p:cNvPr id="10" name="Textplatzhalter 9"/>
          <p:cNvSpPr>
            <a:spLocks noGrp="1"/>
          </p:cNvSpPr>
          <p:nvPr>
            <p:ph type="body" sz="quarter" idx="13"/>
          </p:nvPr>
        </p:nvSpPr>
        <p:spPr>
          <a:xfrm>
            <a:off x="360000" y="5359401"/>
            <a:ext cx="11484000" cy="499533"/>
          </a:xfrm>
          <a:prstGeom prst="rect">
            <a:avLst/>
          </a:prstGeom>
        </p:spPr>
        <p:txBody>
          <a:bodyPr>
            <a:normAutofit/>
          </a:bodyPr>
          <a:lstStyle>
            <a:lvl1pPr marL="0" indent="0" algn="r">
              <a:buNone/>
              <a:defRPr sz="900" baseline="0">
                <a:latin typeface="Calibri" panose="020F0502020204030204" pitchFamily="34" charset="0"/>
              </a:defRPr>
            </a:lvl1pPr>
          </a:lstStyle>
          <a:p>
            <a:pPr lvl="0"/>
            <a:r>
              <a:rPr lang="en-US"/>
              <a:t>Click to edit Master text styles</a:t>
            </a:r>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Calibri" panose="020F050202020403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98346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12" name="Textplatzhalter 24"/>
          <p:cNvSpPr>
            <a:spLocks noGrp="1"/>
          </p:cNvSpPr>
          <p:nvPr>
            <p:ph type="body" sz="quarter" idx="11"/>
          </p:nvPr>
        </p:nvSpPr>
        <p:spPr>
          <a:xfrm>
            <a:off x="360000" y="1152000"/>
            <a:ext cx="11484000" cy="252000"/>
          </a:xfrm>
          <a:prstGeom prst="rect">
            <a:avLst/>
          </a:prstGeom>
        </p:spPr>
        <p:txBody>
          <a:bodyPr lIns="0" tIns="0" rIns="0" bIns="0"/>
          <a:lstStyle>
            <a:lvl1pPr marL="0" indent="0">
              <a:lnSpc>
                <a:spcPct val="100000"/>
              </a:lnSpc>
              <a:buFontTx/>
              <a:buNone/>
              <a:defRPr sz="2000" b="1">
                <a:latin typeface="Calibri" panose="020F0502020204030204" pitchFamily="34" charset="0"/>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sp>
        <p:nvSpPr>
          <p:cNvPr id="9" name="Diagrammplatzhalter 8"/>
          <p:cNvSpPr>
            <a:spLocks noGrp="1"/>
          </p:cNvSpPr>
          <p:nvPr>
            <p:ph type="chart" sz="quarter" idx="13"/>
          </p:nvPr>
        </p:nvSpPr>
        <p:spPr>
          <a:xfrm>
            <a:off x="360000" y="1684800"/>
            <a:ext cx="11484000" cy="3632200"/>
          </a:xfrm>
          <a:prstGeom prst="rect">
            <a:avLst/>
          </a:prstGeom>
        </p:spPr>
        <p:txBody>
          <a:bodyPr lIns="0" tIns="0" rIns="0" bIns="0"/>
          <a:lstStyle>
            <a:lvl1pPr>
              <a:defRPr>
                <a:latin typeface="Calibri" panose="020F0502020204030204" pitchFamily="34" charset="0"/>
              </a:defRPr>
            </a:lvl1pPr>
          </a:lstStyle>
          <a:p>
            <a:pPr lvl="0"/>
            <a:r>
              <a:rPr lang="en-US" noProof="0"/>
              <a:t>Click icon to add chart</a:t>
            </a:r>
            <a:endParaRPr lang="de-DE" noProof="0"/>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Calibri" panose="020F050202020403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2542699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mn-lt"/>
              </a:defRPr>
            </a:lvl1pPr>
          </a:lstStyle>
          <a:p>
            <a:pPr lvl="0"/>
            <a:r>
              <a:rPr lang="en-US" dirty="0"/>
              <a:t>Click to edit Master title style</a:t>
            </a:r>
          </a:p>
        </p:txBody>
      </p:sp>
    </p:spTree>
    <p:extLst>
      <p:ext uri="{BB962C8B-B14F-4D97-AF65-F5344CB8AC3E}">
        <p14:creationId xmlns:p14="http://schemas.microsoft.com/office/powerpoint/2010/main" val="2509929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Title 1"/>
          <p:cNvSpPr txBox="1">
            <a:spLocks/>
          </p:cNvSpPr>
          <p:nvPr/>
        </p:nvSpPr>
        <p:spPr>
          <a:xfrm>
            <a:off x="385200"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2"/>
                </a:solidFill>
                <a:latin typeface="+mn-lt"/>
              </a:rPr>
              <a:t>Vielen Dank</a:t>
            </a:r>
            <a:br>
              <a:rPr lang="de-DE" altLang="de-DE" sz="3200" b="1" dirty="0">
                <a:solidFill>
                  <a:schemeClr val="tx2"/>
                </a:solidFill>
                <a:latin typeface="+mn-lt"/>
              </a:rPr>
            </a:br>
            <a:r>
              <a:rPr lang="de-DE" altLang="de-DE" sz="3200" b="1" dirty="0">
                <a:solidFill>
                  <a:schemeClr val="tx2"/>
                </a:solidFill>
                <a:latin typeface="+mn-lt"/>
              </a:rPr>
              <a:t>für Ihre Aufmerksamkeit</a:t>
            </a:r>
            <a:endParaRPr lang="en-US" altLang="de-DE" sz="3200" b="1" dirty="0">
              <a:solidFill>
                <a:schemeClr val="tx2"/>
              </a:solidFill>
              <a:latin typeface="+mn-lt"/>
            </a:endParaRPr>
          </a:p>
        </p:txBody>
      </p:sp>
      <p:cxnSp>
        <p:nvCxnSpPr>
          <p:cNvPr id="5"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p:nvPr>
        </p:nvSpPr>
        <p:spPr>
          <a:xfrm>
            <a:off x="384000" y="3988800"/>
            <a:ext cx="11433600" cy="1656000"/>
          </a:xfrm>
          <a:prstGeom prst="rect">
            <a:avLst/>
          </a:prstGeom>
        </p:spPr>
        <p:txBody>
          <a:bodyPr lIns="0" tIns="0" rIns="0" bIns="0"/>
          <a:lstStyle>
            <a:lvl1pPr marL="0" indent="0">
              <a:lnSpc>
                <a:spcPct val="100000"/>
              </a:lnSpc>
              <a:spcBef>
                <a:spcPts val="0"/>
              </a:spcBef>
              <a:buFontTx/>
              <a:buNone/>
              <a:defRPr sz="1600" b="0">
                <a:latin typeface="Calibri" panose="020F0502020204030204" pitchFamily="34" charset="0"/>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571678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el_1/3 Foto">
    <p:spTree>
      <p:nvGrpSpPr>
        <p:cNvPr id="1" name=""/>
        <p:cNvGrpSpPr/>
        <p:nvPr/>
      </p:nvGrpSpPr>
      <p:grpSpPr>
        <a:xfrm>
          <a:off x="0" y="0"/>
          <a:ext cx="0" cy="0"/>
          <a:chOff x="0" y="0"/>
          <a:chExt cx="0" cy="0"/>
        </a:xfrm>
      </p:grpSpPr>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B2A55585-3153-2F9C-9D49-A78DC90684E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194" r="557"/>
          <a:stretch/>
        </p:blipFill>
        <p:spPr>
          <a:xfrm>
            <a:off x="-13156" y="0"/>
            <a:ext cx="12205156" cy="2277078"/>
          </a:xfrm>
          <a:prstGeom prst="rect">
            <a:avLst/>
          </a:prstGeom>
        </p:spPr>
      </p:pic>
    </p:spTree>
    <p:extLst>
      <p:ext uri="{BB962C8B-B14F-4D97-AF65-F5344CB8AC3E}">
        <p14:creationId xmlns:p14="http://schemas.microsoft.com/office/powerpoint/2010/main" val="447605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947079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Tree>
    <p:extLst>
      <p:ext uri="{BB962C8B-B14F-4D97-AF65-F5344CB8AC3E}">
        <p14:creationId xmlns:p14="http://schemas.microsoft.com/office/powerpoint/2010/main" val="4120548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Inhalt_Text_Bild">
    <p:spTree>
      <p:nvGrpSpPr>
        <p:cNvPr id="1" name=""/>
        <p:cNvGrpSpPr/>
        <p:nvPr/>
      </p:nvGrpSpPr>
      <p:grpSpPr>
        <a:xfrm>
          <a:off x="0" y="0"/>
          <a:ext cx="0" cy="0"/>
          <a:chOff x="0" y="0"/>
          <a:chExt cx="0" cy="0"/>
        </a:xfrm>
      </p:grpSpPr>
      <p:sp>
        <p:nvSpPr>
          <p:cNvPr id="3" name="Bildplatzhalter 2"/>
          <p:cNvSpPr>
            <a:spLocks noGrp="1"/>
          </p:cNvSpPr>
          <p:nvPr>
            <p:ph type="pic" sz="quarter" idx="15"/>
          </p:nvPr>
        </p:nvSpPr>
        <p:spPr>
          <a:xfrm>
            <a:off x="8233774" y="1684337"/>
            <a:ext cx="3610226" cy="3986417"/>
          </a:xfrm>
          <a:prstGeom prst="rect">
            <a:avLst/>
          </a:prstGeom>
        </p:spPr>
        <p:txBody>
          <a:bodyPr/>
          <a:lstStyle>
            <a:lvl1pPr>
              <a:defRPr>
                <a:latin typeface="Calibri" panose="020F0502020204030204" pitchFamily="34" charset="0"/>
              </a:defRPr>
            </a:lvl1pPr>
          </a:lstStyle>
          <a:p>
            <a:r>
              <a:rPr lang="en-US"/>
              <a:t>Click icon to add picture</a:t>
            </a:r>
            <a:endParaRPr lang="de-DE" dirty="0"/>
          </a:p>
        </p:txBody>
      </p:sp>
      <p:sp>
        <p:nvSpPr>
          <p:cNvPr id="14" name="Textplatzhalter 11"/>
          <p:cNvSpPr>
            <a:spLocks noGrp="1"/>
          </p:cNvSpPr>
          <p:nvPr>
            <p:ph type="body" sz="quarter" idx="14"/>
          </p:nvPr>
        </p:nvSpPr>
        <p:spPr>
          <a:xfrm>
            <a:off x="360000" y="1684800"/>
            <a:ext cx="7560000" cy="3985955"/>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
        <p:nvSpPr>
          <p:cNvPr id="7"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3647501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Abschlussfolie">
    <p:spTree>
      <p:nvGrpSpPr>
        <p:cNvPr id="1" name=""/>
        <p:cNvGrpSpPr/>
        <p:nvPr/>
      </p:nvGrpSpPr>
      <p:grpSpPr>
        <a:xfrm>
          <a:off x="0" y="0"/>
          <a:ext cx="0" cy="0"/>
          <a:chOff x="0" y="0"/>
          <a:chExt cx="0" cy="0"/>
        </a:xfrm>
      </p:grpSpPr>
      <p:sp>
        <p:nvSpPr>
          <p:cNvPr id="3" name="Title 1"/>
          <p:cNvSpPr txBox="1">
            <a:spLocks/>
          </p:cNvSpPr>
          <p:nvPr/>
        </p:nvSpPr>
        <p:spPr>
          <a:xfrm>
            <a:off x="385200"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2"/>
                </a:solidFill>
                <a:latin typeface="+mn-lt"/>
              </a:rPr>
              <a:t>Vielen Dank</a:t>
            </a:r>
            <a:br>
              <a:rPr lang="de-DE" altLang="de-DE" sz="3200" b="1" dirty="0">
                <a:solidFill>
                  <a:schemeClr val="tx2"/>
                </a:solidFill>
                <a:latin typeface="+mn-lt"/>
              </a:rPr>
            </a:br>
            <a:r>
              <a:rPr lang="de-DE" altLang="de-DE" sz="3200" b="1" dirty="0">
                <a:solidFill>
                  <a:schemeClr val="tx2"/>
                </a:solidFill>
                <a:latin typeface="+mn-lt"/>
              </a:rPr>
              <a:t>für Ihre Aufmerksamkeit</a:t>
            </a:r>
            <a:endParaRPr lang="en-US" altLang="de-DE" sz="3200" b="1" dirty="0">
              <a:solidFill>
                <a:schemeClr val="tx2"/>
              </a:solidFill>
              <a:latin typeface="+mn-lt"/>
            </a:endParaRPr>
          </a:p>
        </p:txBody>
      </p:sp>
      <p:cxnSp>
        <p:nvCxnSpPr>
          <p:cNvPr id="5" name="Gerader Verbinder 11"/>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platzhalter 24"/>
          <p:cNvSpPr>
            <a:spLocks noGrp="1"/>
          </p:cNvSpPr>
          <p:nvPr>
            <p:ph type="body" sz="quarter" idx="11"/>
          </p:nvPr>
        </p:nvSpPr>
        <p:spPr>
          <a:xfrm>
            <a:off x="384000" y="3988800"/>
            <a:ext cx="11433600" cy="1656000"/>
          </a:xfrm>
          <a:prstGeom prst="rect">
            <a:avLst/>
          </a:prstGeom>
        </p:spPr>
        <p:txBody>
          <a:bodyPr lIns="0" tIns="0" rIns="0" bIns="0"/>
          <a:lstStyle>
            <a:lvl1pPr marL="0" indent="0">
              <a:lnSpc>
                <a:spcPct val="100000"/>
              </a:lnSpc>
              <a:spcBef>
                <a:spcPts val="0"/>
              </a:spcBef>
              <a:buFontTx/>
              <a:buNone/>
              <a:defRPr sz="1600" b="0">
                <a:latin typeface="Calibri" panose="020F0502020204030204" pitchFamily="34" charset="0"/>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dirty="0"/>
              <a:t>Click to edit Master text styles</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473960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2_Titel_1/3 Foto">
    <p:spTree>
      <p:nvGrpSpPr>
        <p:cNvPr id="1" name=""/>
        <p:cNvGrpSpPr/>
        <p:nvPr/>
      </p:nvGrpSpPr>
      <p:grpSpPr>
        <a:xfrm>
          <a:off x="0" y="0"/>
          <a:ext cx="0" cy="0"/>
          <a:chOff x="0" y="0"/>
          <a:chExt cx="0" cy="0"/>
        </a:xfrm>
      </p:grpSpPr>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Calibri" panose="020F0502020204030204" pitchFamily="34" charset="0"/>
                <a:cs typeface="Arial" panose="020B060402020202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3895AC17-6D19-15C7-B6F9-08B4D214008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194" r="557"/>
          <a:stretch/>
        </p:blipFill>
        <p:spPr>
          <a:xfrm>
            <a:off x="-13156" y="0"/>
            <a:ext cx="12205156" cy="2277078"/>
          </a:xfrm>
          <a:prstGeom prst="rect">
            <a:avLst/>
          </a:prstGeom>
        </p:spPr>
      </p:pic>
    </p:spTree>
    <p:extLst>
      <p:ext uri="{BB962C8B-B14F-4D97-AF65-F5344CB8AC3E}">
        <p14:creationId xmlns:p14="http://schemas.microsoft.com/office/powerpoint/2010/main" val="270371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5"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6"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400"/>
            <a:ext cx="3555733" cy="813600"/>
          </a:xfrm>
          <a:prstGeom prst="rect">
            <a:avLst/>
          </a:prstGeom>
        </p:spPr>
      </p:pic>
      <p:pic>
        <p:nvPicPr>
          <p:cNvPr id="3" name="Picture 2">
            <a:extLst>
              <a:ext uri="{FF2B5EF4-FFF2-40B4-BE49-F238E27FC236}">
                <a16:creationId xmlns:a16="http://schemas.microsoft.com/office/drawing/2014/main" id="{8128C17A-F6BB-1294-6ECC-2E7951D3B79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396"/>
          <a:stretch/>
        </p:blipFill>
        <p:spPr>
          <a:xfrm>
            <a:off x="-6579" y="0"/>
            <a:ext cx="12222699" cy="2304585"/>
          </a:xfrm>
          <a:prstGeom prst="rect">
            <a:avLst/>
          </a:prstGeom>
        </p:spPr>
      </p:pic>
    </p:spTree>
    <p:extLst>
      <p:ext uri="{BB962C8B-B14F-4D97-AF65-F5344CB8AC3E}">
        <p14:creationId xmlns:p14="http://schemas.microsoft.com/office/powerpoint/2010/main" val="20866971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2_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Calibri" panose="020F0502020204030204" pitchFamily="34" charset="0"/>
                <a:cs typeface="Arial" panose="020B0604020202020204" pitchFamily="34" charset="0"/>
              </a:defRPr>
            </a:lvl1pPr>
          </a:lstStyle>
          <a:p>
            <a:r>
              <a:rPr lang="en-US"/>
              <a:t>Click to edit Master title style</a:t>
            </a:r>
            <a:endParaRPr lang="en-US" dirty="0"/>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latin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4047794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Calibri" panose="020F050202020403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790645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10" name="Title 1"/>
          <p:cNvSpPr>
            <a:spLocks noGrp="1"/>
          </p:cNvSpPr>
          <p:nvPr>
            <p:ph type="ctrTitle"/>
          </p:nvPr>
        </p:nvSpPr>
        <p:spPr>
          <a:xfrm>
            <a:off x="360000" y="4737600"/>
            <a:ext cx="11484000" cy="540000"/>
          </a:xfrm>
          <a:prstGeom prst="rect">
            <a:avLst/>
          </a:prstGeom>
        </p:spPr>
        <p:txBody>
          <a:bodyPr lIns="0" tIns="0" rIns="0" bIns="0" anchor="t" anchorCtr="0">
            <a:noAutofit/>
          </a:bodyPr>
          <a:lstStyle>
            <a:lvl1pPr algn="l">
              <a:defRPr sz="3200" b="1">
                <a:solidFill>
                  <a:schemeClr val="tx2"/>
                </a:solidFill>
                <a:latin typeface="+mn-lt"/>
                <a:cs typeface="Arial" panose="020B0604020202020204" pitchFamily="34" charset="0"/>
              </a:defRPr>
            </a:lvl1pPr>
          </a:lstStyle>
          <a:p>
            <a:r>
              <a:rPr lang="en-US" dirty="0"/>
              <a:t>Click to edit Master title style</a:t>
            </a:r>
          </a:p>
        </p:txBody>
      </p:sp>
      <p:sp>
        <p:nvSpPr>
          <p:cNvPr id="11" name="Subtitle 2"/>
          <p:cNvSpPr>
            <a:spLocks noGrp="1"/>
          </p:cNvSpPr>
          <p:nvPr>
            <p:ph type="subTitle" idx="1"/>
          </p:nvPr>
        </p:nvSpPr>
        <p:spPr>
          <a:xfrm>
            <a:off x="360000" y="5230801"/>
            <a:ext cx="11484000" cy="812813"/>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284749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cxnSp>
        <p:nvCxnSpPr>
          <p:cNvPr id="4" name="Gerader Verbinder 3"/>
          <p:cNvCxnSpPr/>
          <p:nvPr/>
        </p:nvCxnSpPr>
        <p:spPr>
          <a:xfrm>
            <a:off x="360363" y="604043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Calibri Light" panose="020F0302020204030204" pitchFamily="34" charset="0"/>
              </a:defRPr>
            </a:lvl1pPr>
          </a:lstStyle>
          <a:p>
            <a:r>
              <a:rPr lang="en-US" dirty="0"/>
              <a:t>Click to edit Master title style</a:t>
            </a:r>
          </a:p>
        </p:txBody>
      </p:sp>
      <p:sp>
        <p:nvSpPr>
          <p:cNvPr id="12" name="Subtitle 2"/>
          <p:cNvSpPr>
            <a:spLocks noGrp="1"/>
          </p:cNvSpPr>
          <p:nvPr>
            <p:ph type="subTitle" idx="1"/>
          </p:nvPr>
        </p:nvSpPr>
        <p:spPr>
          <a:xfrm>
            <a:off x="360000" y="2980800"/>
            <a:ext cx="11484000" cy="1655762"/>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345143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cxnSp>
        <p:nvCxnSpPr>
          <p:cNvPr id="5" name="Gerader Verbinder 7"/>
          <p:cNvCxnSpPr/>
          <p:nvPr/>
        </p:nvCxnSpPr>
        <p:spPr>
          <a:xfrm>
            <a:off x="360000"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360000" y="2487600"/>
            <a:ext cx="11484000" cy="540000"/>
          </a:xfrm>
          <a:prstGeom prst="rect">
            <a:avLst/>
          </a:prstGeom>
        </p:spPr>
        <p:txBody>
          <a:bodyPr lIns="0" tIns="0" rIns="0" bIns="0" anchor="t" anchorCtr="0">
            <a:noAutofit/>
          </a:bodyPr>
          <a:lstStyle>
            <a:lvl1pPr algn="l">
              <a:defRPr sz="3200" b="1">
                <a:solidFill>
                  <a:schemeClr val="tx2"/>
                </a:solidFill>
                <a:latin typeface="+mn-lt"/>
                <a:cs typeface="Calibri Light" panose="020F0302020204030204" pitchFamily="34" charset="0"/>
              </a:defRPr>
            </a:lvl1pPr>
          </a:lstStyle>
          <a:p>
            <a:r>
              <a:rPr lang="en-US" dirty="0"/>
              <a:t>Click to edit Master title style</a:t>
            </a:r>
          </a:p>
        </p:txBody>
      </p:sp>
      <p:sp>
        <p:nvSpPr>
          <p:cNvPr id="9" name="Subtitle 2"/>
          <p:cNvSpPr>
            <a:spLocks noGrp="1"/>
          </p:cNvSpPr>
          <p:nvPr>
            <p:ph type="subTitle" idx="1"/>
          </p:nvPr>
        </p:nvSpPr>
        <p:spPr>
          <a:xfrm>
            <a:off x="360000" y="3196800"/>
            <a:ext cx="11484000" cy="1655762"/>
          </a:xfrm>
          <a:prstGeom prst="rect">
            <a:avLst/>
          </a:prstGeom>
        </p:spPr>
        <p:txBody>
          <a:bodyPr lIns="0" tIns="0" rIns="0" bIns="0"/>
          <a:lstStyle>
            <a:lvl1pPr marL="0" indent="0" algn="l">
              <a:lnSpc>
                <a:spcPct val="100000"/>
              </a:lnSpc>
              <a:buNone/>
              <a:defRPr sz="2000">
                <a:solidFill>
                  <a:schemeClr val="tx1"/>
                </a:solidFill>
                <a:latin typeface="Calibri Light" panose="020F0302020204030204" pitchFamily="34" charset="0"/>
                <a:cs typeface="Calibri Light" panose="020F03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1354" y="6044006"/>
            <a:ext cx="3555733" cy="813600"/>
          </a:xfrm>
          <a:prstGeom prst="rect">
            <a:avLst/>
          </a:prstGeom>
        </p:spPr>
      </p:pic>
    </p:spTree>
    <p:extLst>
      <p:ext uri="{BB962C8B-B14F-4D97-AF65-F5344CB8AC3E}">
        <p14:creationId xmlns:p14="http://schemas.microsoft.com/office/powerpoint/2010/main" val="16663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_Aufzählung">
    <p:spTree>
      <p:nvGrpSpPr>
        <p:cNvPr id="1" name=""/>
        <p:cNvGrpSpPr/>
        <p:nvPr/>
      </p:nvGrpSpPr>
      <p:grpSpPr>
        <a:xfrm>
          <a:off x="0" y="0"/>
          <a:ext cx="0" cy="0"/>
          <a:chOff x="0" y="0"/>
          <a:chExt cx="0" cy="0"/>
        </a:xfrm>
      </p:grpSpPr>
      <p:sp>
        <p:nvSpPr>
          <p:cNvPr id="12" name="Textplatzhalter 11"/>
          <p:cNvSpPr>
            <a:spLocks noGrp="1"/>
          </p:cNvSpPr>
          <p:nvPr>
            <p:ph type="body" sz="quarter" idx="13"/>
          </p:nvPr>
        </p:nvSpPr>
        <p:spPr>
          <a:xfrm>
            <a:off x="360000" y="1684800"/>
            <a:ext cx="11484000" cy="4182600"/>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dirty="0"/>
              <a:t>Click to edit Master text styles</a:t>
            </a:r>
          </a:p>
        </p:txBody>
      </p:sp>
      <p:sp>
        <p:nvSpPr>
          <p:cNvPr id="7"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cs typeface="Calibri Light" panose="020F0302020204030204" pitchFamily="34" charset="0"/>
              </a:defRPr>
            </a:lvl1pPr>
          </a:lstStyle>
          <a:p>
            <a:r>
              <a:rPr lang="en-US" dirty="0"/>
              <a:t>Click to edit Master title style</a:t>
            </a:r>
          </a:p>
        </p:txBody>
      </p:sp>
    </p:spTree>
    <p:extLst>
      <p:ext uri="{BB962C8B-B14F-4D97-AF65-F5344CB8AC3E}">
        <p14:creationId xmlns:p14="http://schemas.microsoft.com/office/powerpoint/2010/main" val="2428782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
        <p:nvSpPr>
          <p:cNvPr id="3"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
        <p:nvSpPr>
          <p:cNvPr id="7" name="Textplatzhalter 6"/>
          <p:cNvSpPr>
            <a:spLocks noGrp="1"/>
          </p:cNvSpPr>
          <p:nvPr>
            <p:ph type="body" sz="quarter" idx="12"/>
          </p:nvPr>
        </p:nvSpPr>
        <p:spPr>
          <a:xfrm>
            <a:off x="360000" y="1684801"/>
            <a:ext cx="11484000" cy="4144499"/>
          </a:xfrm>
          <a:prstGeom prst="rect">
            <a:avLst/>
          </a:prstGeom>
        </p:spPr>
        <p:txBody>
          <a:bodyPr lIns="0" tIns="0" rIns="0" bIns="0"/>
          <a:lstStyle>
            <a:lvl1pPr marL="0" indent="0">
              <a:buFontTx/>
              <a:buNone/>
              <a:defRPr>
                <a:latin typeface="Calibri" panose="020F0502020204030204" pitchFamily="34" charset="0"/>
              </a:defRPr>
            </a:lvl1pPr>
          </a:lstStyle>
          <a:p>
            <a:pPr lvl="0"/>
            <a:r>
              <a:rPr lang="en-US" dirty="0"/>
              <a:t>Click to edit Master text styles</a:t>
            </a:r>
          </a:p>
        </p:txBody>
      </p:sp>
    </p:spTree>
    <p:extLst>
      <p:ext uri="{BB962C8B-B14F-4D97-AF65-F5344CB8AC3E}">
        <p14:creationId xmlns:p14="http://schemas.microsoft.com/office/powerpoint/2010/main" val="4181979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3" name="Bildplatzhalter 2"/>
          <p:cNvSpPr>
            <a:spLocks noGrp="1"/>
          </p:cNvSpPr>
          <p:nvPr>
            <p:ph type="pic" sz="quarter" idx="15"/>
          </p:nvPr>
        </p:nvSpPr>
        <p:spPr>
          <a:xfrm>
            <a:off x="8233774" y="1684337"/>
            <a:ext cx="3610226" cy="3986417"/>
          </a:xfrm>
          <a:prstGeom prst="rect">
            <a:avLst/>
          </a:prstGeom>
        </p:spPr>
        <p:txBody>
          <a:bodyPr/>
          <a:lstStyle>
            <a:lvl1pPr>
              <a:defRPr>
                <a:latin typeface="Calibri" panose="020F0502020204030204" pitchFamily="34" charset="0"/>
              </a:defRPr>
            </a:lvl1pPr>
          </a:lstStyle>
          <a:p>
            <a:r>
              <a:rPr lang="en-US"/>
              <a:t>Click icon to add picture</a:t>
            </a:r>
            <a:endParaRPr lang="de-DE" dirty="0"/>
          </a:p>
        </p:txBody>
      </p:sp>
      <p:sp>
        <p:nvSpPr>
          <p:cNvPr id="14" name="Textplatzhalter 11"/>
          <p:cNvSpPr>
            <a:spLocks noGrp="1"/>
          </p:cNvSpPr>
          <p:nvPr>
            <p:ph type="body" sz="quarter" idx="14"/>
          </p:nvPr>
        </p:nvSpPr>
        <p:spPr>
          <a:xfrm>
            <a:off x="360000" y="1684800"/>
            <a:ext cx="7560000" cy="3985955"/>
          </a:xfrm>
          <a:prstGeom prst="rect">
            <a:avLst/>
          </a:prstGeom>
        </p:spPr>
        <p:txBody>
          <a:bodyPr lIns="0" tIns="0" rIns="0" bIns="0"/>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1"/>
          <p:cNvSpPr>
            <a:spLocks noGrp="1"/>
          </p:cNvSpPr>
          <p:nvPr>
            <p:ph type="title"/>
          </p:nvPr>
        </p:nvSpPr>
        <p:spPr>
          <a:xfrm>
            <a:off x="360000" y="201600"/>
            <a:ext cx="11484000" cy="543600"/>
          </a:xfrm>
          <a:prstGeom prst="rect">
            <a:avLst/>
          </a:prstGeom>
        </p:spPr>
        <p:txBody>
          <a:bodyPr lIns="0" tIns="0" rIns="0" bIns="0" anchor="b" anchorCtr="0"/>
          <a:lstStyle>
            <a:lvl1pPr algn="l">
              <a:defRPr sz="2200" b="1">
                <a:solidFill>
                  <a:schemeClr val="tx2"/>
                </a:solidFill>
                <a:latin typeface="+mn-lt"/>
              </a:defRPr>
            </a:lvl1pPr>
          </a:lstStyle>
          <a:p>
            <a:r>
              <a:rPr lang="en-US" dirty="0"/>
              <a:t>Click to edit Master title style</a:t>
            </a:r>
          </a:p>
        </p:txBody>
      </p:sp>
      <p:sp>
        <p:nvSpPr>
          <p:cNvPr id="7" name="Content Placeholder 2"/>
          <p:cNvSpPr>
            <a:spLocks noGrp="1"/>
          </p:cNvSpPr>
          <p:nvPr>
            <p:ph idx="1"/>
          </p:nvPr>
        </p:nvSpPr>
        <p:spPr>
          <a:xfrm>
            <a:off x="360000" y="1152000"/>
            <a:ext cx="11484000" cy="252000"/>
          </a:xfrm>
          <a:prstGeom prst="rect">
            <a:avLst/>
          </a:prstGeom>
          <a:noFill/>
        </p:spPr>
        <p:txBody>
          <a:bodyPr lIns="0" tIns="0" rIns="0" bIns="0"/>
          <a:lstStyle>
            <a:lvl1pPr marL="0" indent="0">
              <a:lnSpc>
                <a:spcPct val="100000"/>
              </a:lnSpc>
              <a:spcBef>
                <a:spcPts val="0"/>
              </a:spcBef>
              <a:buFontTx/>
              <a:buNone/>
              <a:defRPr sz="2000" b="1" i="0">
                <a:latin typeface="Calibri" panose="020F0502020204030204" pitchFamily="34" charset="0"/>
              </a:defRPr>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a:t>Click to edit Master text styles</a:t>
            </a:r>
          </a:p>
        </p:txBody>
      </p:sp>
    </p:spTree>
    <p:extLst>
      <p:ext uri="{BB962C8B-B14F-4D97-AF65-F5344CB8AC3E}">
        <p14:creationId xmlns:p14="http://schemas.microsoft.com/office/powerpoint/2010/main" val="19792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Bild_ohne_Untertitel">
    <p:spTree>
      <p:nvGrpSpPr>
        <p:cNvPr id="1" name=""/>
        <p:cNvGrpSpPr/>
        <p:nvPr/>
      </p:nvGrpSpPr>
      <p:grpSpPr>
        <a:xfrm>
          <a:off x="0" y="0"/>
          <a:ext cx="0" cy="0"/>
          <a:chOff x="0" y="0"/>
          <a:chExt cx="0" cy="0"/>
        </a:xfrm>
      </p:grpSpPr>
      <p:sp>
        <p:nvSpPr>
          <p:cNvPr id="3" name="Medienplatzhalter 2"/>
          <p:cNvSpPr>
            <a:spLocks noGrp="1"/>
          </p:cNvSpPr>
          <p:nvPr>
            <p:ph type="media" sz="quarter" idx="14"/>
          </p:nvPr>
        </p:nvSpPr>
        <p:spPr>
          <a:xfrm>
            <a:off x="360000" y="1017000"/>
            <a:ext cx="11484000" cy="4824000"/>
          </a:xfrm>
          <a:prstGeom prst="rect">
            <a:avLst/>
          </a:prstGeom>
        </p:spPr>
        <p:txBody>
          <a:bodyPr/>
          <a:lstStyle>
            <a:lvl1pPr>
              <a:defRPr>
                <a:latin typeface="Calibri" panose="020F0502020204030204" pitchFamily="34" charset="0"/>
              </a:defRPr>
            </a:lvl1pPr>
          </a:lstStyle>
          <a:p>
            <a:r>
              <a:rPr lang="en-US"/>
              <a:t>Click icon to add media</a:t>
            </a:r>
            <a:endParaRPr lang="de-DE"/>
          </a:p>
        </p:txBody>
      </p:sp>
      <p:sp>
        <p:nvSpPr>
          <p:cNvPr id="5" name="Title 1"/>
          <p:cNvSpPr>
            <a:spLocks noGrp="1"/>
          </p:cNvSpPr>
          <p:nvPr>
            <p:ph type="title"/>
          </p:nvPr>
        </p:nvSpPr>
        <p:spPr>
          <a:xfrm>
            <a:off x="360000" y="201600"/>
            <a:ext cx="11484000" cy="543600"/>
          </a:xfrm>
          <a:prstGeom prst="rect">
            <a:avLst/>
          </a:prstGeom>
        </p:spPr>
        <p:txBody>
          <a:bodyPr lIns="0" tIns="0" rIns="0" bIns="0" anchor="b" anchorCtr="0"/>
          <a:lstStyle>
            <a:lvl1pPr>
              <a:defRPr lang="en-US" sz="2200" b="1" dirty="0">
                <a:solidFill>
                  <a:schemeClr val="tx2"/>
                </a:solidFill>
                <a:latin typeface="Calibri" panose="020F0502020204030204"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107846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lide Number Placeholder 5"/>
          <p:cNvSpPr txBox="1">
            <a:spLocks/>
          </p:cNvSpPr>
          <p:nvPr/>
        </p:nvSpPr>
        <p:spPr>
          <a:xfrm>
            <a:off x="360363" y="6225766"/>
            <a:ext cx="7581409" cy="471064"/>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000" b="1" dirty="0">
                <a:solidFill>
                  <a:srgbClr val="00549F"/>
                </a:solidFill>
                <a:effectLst/>
                <a:latin typeface="Microsoft YaHei Light" panose="020B0502040204020203" pitchFamily="34" charset="-122"/>
                <a:ea typeface="Times New Roman" panose="02020603050405020304" pitchFamily="18" charset="0"/>
                <a:cs typeface="Arial" panose="020B0604020202020204" pitchFamily="34" charset="0"/>
              </a:rPr>
              <a:t>Implementation of an Accelerated Projected Gradient Descent Solver for Multibody Dynamics Simulation</a:t>
            </a:r>
            <a:endParaRPr lang="de-DE" sz="1000" b="1" dirty="0">
              <a:solidFill>
                <a:srgbClr val="00549F"/>
              </a:solidFill>
              <a:effectLst/>
              <a:latin typeface="Microsoft YaHei Light" panose="020B0502040204020203" pitchFamily="34" charset="-122"/>
              <a:ea typeface="Times New Roman" panose="02020603050405020304" pitchFamily="18"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1000" b="1" kern="1200" baseline="0" dirty="0">
                <a:solidFill>
                  <a:srgbClr val="00549F"/>
                </a:solidFill>
                <a:effectLst/>
                <a:latin typeface="Microsoft YaHei Light" panose="020B0502040204020203" pitchFamily="34" charset="-122"/>
                <a:cs typeface="Arial" panose="020B0604020202020204" pitchFamily="34" charset="0"/>
              </a:rPr>
              <a:t>Institut für Mensch-Maschine-Interaktion | www.mmi.rwth-aachen.de </a:t>
            </a:r>
            <a:endParaRPr lang="de-DE" altLang="de-DE" sz="1000" b="1" kern="1200" dirty="0">
              <a:solidFill>
                <a:srgbClr val="00549F"/>
              </a:solidFill>
              <a:effectLst/>
              <a:latin typeface="Microsoft YaHei Light" panose="020B0502040204020203" pitchFamily="34"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1000" b="1" kern="1200" dirty="0">
                <a:solidFill>
                  <a:srgbClr val="00549F"/>
                </a:solidFill>
                <a:effectLst/>
                <a:latin typeface="Microsoft YaHei Light" panose="020B0502040204020203" pitchFamily="34" charset="-122"/>
                <a:cs typeface="Arial" panose="020B0604020202020204" pitchFamily="34" charset="0"/>
              </a:rPr>
              <a:t>Zijian Zhang | 01.10.2025</a:t>
            </a:r>
          </a:p>
        </p:txBody>
      </p:sp>
      <p:cxnSp>
        <p:nvCxnSpPr>
          <p:cNvPr id="11" name="Gerader Verbinder 10"/>
          <p:cNvCxnSpPr/>
          <p:nvPr/>
        </p:nvCxnSpPr>
        <p:spPr>
          <a:xfrm>
            <a:off x="360363" y="8143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60363" y="6042600"/>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78E1E8A-9D2E-7AB3-F68F-26556295E9E3}"/>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8039967" y="6089286"/>
            <a:ext cx="3701965" cy="672239"/>
          </a:xfrm>
          <a:prstGeom prst="rect">
            <a:avLst/>
          </a:prstGeom>
        </p:spPr>
      </p:pic>
    </p:spTree>
    <p:extLst>
      <p:ext uri="{BB962C8B-B14F-4D97-AF65-F5344CB8AC3E}">
        <p14:creationId xmlns:p14="http://schemas.microsoft.com/office/powerpoint/2010/main" val="332215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2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D5E640-61AC-9812-8BB4-D47CB5DD01A9}"/>
              </a:ext>
            </a:extLst>
          </p:cNvPr>
          <p:cNvSpPr>
            <a:spLocks noGrp="1"/>
          </p:cNvSpPr>
          <p:nvPr>
            <p:ph type="ctrTitle"/>
          </p:nvPr>
        </p:nvSpPr>
        <p:spPr/>
        <p:txBody>
          <a:bodyPr/>
          <a:lstStyle/>
          <a:p>
            <a:r>
              <a:rPr lang="en-US" altLang="zh-CN" dirty="0"/>
              <a:t>Implementation of an Accelerated Projected Gradient Descent Solver for Multibody Dynamics Simulation</a:t>
            </a:r>
            <a:endParaRPr lang="en-US" dirty="0"/>
          </a:p>
        </p:txBody>
      </p:sp>
      <p:sp>
        <p:nvSpPr>
          <p:cNvPr id="3" name="Untertitel 2">
            <a:extLst>
              <a:ext uri="{FF2B5EF4-FFF2-40B4-BE49-F238E27FC236}">
                <a16:creationId xmlns:a16="http://schemas.microsoft.com/office/drawing/2014/main" id="{BFAA020B-927C-27E6-DA5D-50CD1745CCDA}"/>
              </a:ext>
            </a:extLst>
          </p:cNvPr>
          <p:cNvSpPr>
            <a:spLocks noGrp="1"/>
          </p:cNvSpPr>
          <p:nvPr>
            <p:ph type="subTitle" idx="1"/>
          </p:nvPr>
        </p:nvSpPr>
        <p:spPr>
          <a:xfrm>
            <a:off x="360000" y="3584447"/>
            <a:ext cx="4652267" cy="539999"/>
          </a:xfrm>
        </p:spPr>
        <p:txBody>
          <a:bodyPr/>
          <a:lstStyle/>
          <a:p>
            <a:r>
              <a:rPr lang="en-US" altLang="zh-CN" b="0" i="0" dirty="0">
                <a:solidFill>
                  <a:srgbClr val="111111"/>
                </a:solidFill>
                <a:effectLst/>
                <a:latin typeface="Arial" panose="020B0604020202020204" pitchFamily="34" charset="0"/>
              </a:rPr>
              <a:t>Master's Thesis Presentation Draft</a:t>
            </a:r>
            <a:endParaRPr lang="de-DE" b="1" dirty="0"/>
          </a:p>
        </p:txBody>
      </p:sp>
      <p:sp>
        <p:nvSpPr>
          <p:cNvPr id="4" name="Untertitel 2">
            <a:extLst>
              <a:ext uri="{FF2B5EF4-FFF2-40B4-BE49-F238E27FC236}">
                <a16:creationId xmlns:a16="http://schemas.microsoft.com/office/drawing/2014/main" id="{06083E61-554D-756A-85FA-D93C359357DC}"/>
              </a:ext>
            </a:extLst>
          </p:cNvPr>
          <p:cNvSpPr txBox="1">
            <a:spLocks/>
          </p:cNvSpPr>
          <p:nvPr/>
        </p:nvSpPr>
        <p:spPr>
          <a:xfrm>
            <a:off x="8784336" y="4617720"/>
            <a:ext cx="3059664" cy="966770"/>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mj-lt"/>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latin typeface="+mn-lt"/>
              </a:rPr>
              <a:t>Author</a:t>
            </a:r>
            <a:r>
              <a:rPr lang="en-US" altLang="zh-CN" dirty="0"/>
              <a:t>   :  </a:t>
            </a:r>
            <a:r>
              <a:rPr lang="en-US" altLang="zh-CN" dirty="0">
                <a:latin typeface="+mn-lt"/>
              </a:rPr>
              <a:t>Zijian  Zhang</a:t>
            </a:r>
            <a:endParaRPr lang="de-DE" dirty="0">
              <a:latin typeface="+mn-lt"/>
            </a:endParaRPr>
          </a:p>
          <a:p>
            <a:r>
              <a:rPr lang="de-DE" dirty="0">
                <a:latin typeface="+mn-lt"/>
              </a:rPr>
              <a:t>Betreuer: </a:t>
            </a:r>
            <a:r>
              <a:rPr lang="de-DE" dirty="0" err="1">
                <a:latin typeface="+mn-lt"/>
              </a:rPr>
              <a:t>Longxiang</a:t>
            </a:r>
            <a:r>
              <a:rPr lang="de-DE" dirty="0">
                <a:latin typeface="+mn-lt"/>
              </a:rPr>
              <a:t> Shao </a:t>
            </a:r>
            <a:endParaRPr lang="en-US" dirty="0">
              <a:latin typeface="+mn-lt"/>
            </a:endParaRPr>
          </a:p>
        </p:txBody>
      </p:sp>
    </p:spTree>
    <p:extLst>
      <p:ext uri="{BB962C8B-B14F-4D97-AF65-F5344CB8AC3E}">
        <p14:creationId xmlns:p14="http://schemas.microsoft.com/office/powerpoint/2010/main" val="170765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p:txBody>
          <a:bodyPr/>
          <a:lstStyle/>
          <a:p>
            <a:r>
              <a:rPr lang="de-DE" dirty="0"/>
              <a:t>4/3 Wegeventil</a:t>
            </a:r>
            <a:endParaRPr lang="en-US" dirty="0"/>
          </a:p>
        </p:txBody>
      </p:sp>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2"/>
              </p:nvPr>
            </p:nvSpPr>
            <p:spPr/>
            <p:txBody>
              <a:bodyPr/>
              <a:lstStyle/>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en-US" dirty="0"/>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0</m:t>
                        </m:r>
                      </m:sub>
                    </m:sSub>
                    <m:r>
                      <a:rPr lang="en-US" i="0" dirty="0">
                        <a:latin typeface="Cambria Math" panose="02040503050406030204" pitchFamily="18" charset="0"/>
                      </a:rPr>
                      <m:t>&gt;0</m:t>
                    </m:r>
                  </m:oMath>
                </a14:m>
                <a:r>
                  <a:rPr lang="en-US" dirty="0"/>
                  <a:t> für negative und </a:t>
                </a:r>
                <a14:m>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0" smtClean="0">
                            <a:latin typeface="Cambria Math" panose="02040503050406030204" pitchFamily="18" charset="0"/>
                          </a:rPr>
                          <m:t>0</m:t>
                        </m:r>
                      </m:sub>
                    </m:sSub>
                    <m:r>
                      <a:rPr lang="en-US" i="0" smtClean="0">
                        <a:latin typeface="Cambria Math" panose="02040503050406030204" pitchFamily="18" charset="0"/>
                      </a:rPr>
                      <m:t>&lt;0</m:t>
                    </m:r>
                  </m:oMath>
                </a14:m>
                <a:r>
                  <a:rPr lang="en-US" dirty="0"/>
                  <a:t> für positive </a:t>
                </a:r>
                <a:r>
                  <a:rPr lang="en-US" dirty="0" err="1"/>
                  <a:t>Schaltüberdeckung</a:t>
                </a:r>
                <a:r>
                  <a:rPr lang="en-US" dirty="0"/>
                  <a:t> </a:t>
                </a:r>
              </a:p>
              <a:p>
                <a:pPr>
                  <a:buFont typeface="Wingdings" panose="05000000000000000000" pitchFamily="2" charset="2"/>
                  <a:buChar char="Ø"/>
                </a:pP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0" dirty="0">
                            <a:latin typeface="Cambria Math" panose="02040503050406030204" pitchFamily="18" charset="0"/>
                          </a:rPr>
                          <m:t>0</m:t>
                        </m:r>
                      </m:sub>
                    </m:sSub>
                    <m:r>
                      <a:rPr lang="en-US" i="0" dirty="0">
                        <a:latin typeface="Cambria Math" panose="02040503050406030204" pitchFamily="18" charset="0"/>
                      </a:rPr>
                      <m:t>=0</m:t>
                    </m:r>
                  </m:oMath>
                </a14:m>
                <a:r>
                  <a:rPr lang="en-US" dirty="0"/>
                  <a:t> </a:t>
                </a:r>
                <a:r>
                  <a:rPr lang="en-US" dirty="0" err="1"/>
                  <a:t>bei</a:t>
                </a:r>
                <a:r>
                  <a:rPr lang="en-US" dirty="0"/>
                  <a:t> </a:t>
                </a:r>
                <a:r>
                  <a:rPr lang="en-US" dirty="0" err="1"/>
                  <a:t>Nullschaltüberdeckung</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mc:Choice>
        <mc:Fallback xmlns="">
          <p:sp>
            <p:nvSpPr>
              <p:cNvPr id="2" name="Textplatzhalter 1">
                <a:extLst>
                  <a:ext uri="{FF2B5EF4-FFF2-40B4-BE49-F238E27FC236}">
                    <a16:creationId xmlns:a16="http://schemas.microsoft.com/office/drawing/2014/main" id="{B35B2495-B4D6-996E-D77D-756ACC4B6421}"/>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8889425-80AE-174F-FF55-986322FD4BC9}"/>
                  </a:ext>
                </a:extLst>
              </p:cNvPr>
              <p:cNvSpPr txBox="1"/>
              <p:nvPr/>
            </p:nvSpPr>
            <p:spPr>
              <a:xfrm>
                <a:off x="1008343" y="3537552"/>
                <a:ext cx="9281787" cy="335413"/>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r>
                              <a:rPr lang="de-DE" b="0" i="1" dirty="0" smtClean="0">
                                <a:latin typeface="Cambria Math" panose="02040503050406030204" pitchFamily="18" charset="0"/>
                              </a:rPr>
                              <m:t>+</m:t>
                            </m:r>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e>
                            </m:d>
                          </m:e>
                        </m:rad>
                      </m:e>
                    </m:func>
                  </m:oMath>
                </a14:m>
                <a:r>
                  <a:rPr lang="en-US" dirty="0">
                    <a:latin typeface="Calibri" panose="020F0502020204030204" pitchFamily="34" charset="0"/>
                  </a:rPr>
                  <a:t> </a:t>
                </a:r>
                <a14:m>
                  <m:oMath xmlns:m="http://schemas.openxmlformats.org/officeDocument/2006/math">
                    <m:r>
                      <a:rPr lang="en-US" dirty="0">
                        <a:latin typeface="Cambria Math" panose="02040503050406030204" pitchFamily="18" charset="0"/>
                      </a:rPr>
                      <m:t>−</m:t>
                    </m:r>
                  </m:oMath>
                </a14:m>
                <a:r>
                  <a:rPr lang="en-US" dirty="0">
                    <a:latin typeface="Calibri" panose="020F0502020204030204" pitchFamily="34" charset="0"/>
                  </a:rPr>
                  <a:t>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𝐴</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𝐴</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e>
                        </m:rad>
                      </m:e>
                    </m:func>
                  </m:oMath>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F8889425-80AE-174F-FF55-986322FD4BC9}"/>
                  </a:ext>
                </a:extLst>
              </p:cNvPr>
              <p:cNvSpPr txBox="1">
                <a:spLocks noRot="1" noChangeAspect="1" noMove="1" noResize="1" noEditPoints="1" noAdjustHandles="1" noChangeArrowheads="1" noChangeShapeType="1" noTextEdit="1"/>
              </p:cNvSpPr>
              <p:nvPr/>
            </p:nvSpPr>
            <p:spPr>
              <a:xfrm>
                <a:off x="1008343" y="3537552"/>
                <a:ext cx="9281787" cy="335413"/>
              </a:xfrm>
              <a:prstGeom prst="rect">
                <a:avLst/>
              </a:prstGeom>
              <a:blipFill>
                <a:blip r:embed="rId4"/>
                <a:stretch>
                  <a:fillRect l="-111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446811C0-F899-7B3F-D122-E52843BDA594}"/>
                  </a:ext>
                </a:extLst>
              </p:cNvPr>
              <p:cNvSpPr txBox="1"/>
              <p:nvPr/>
            </p:nvSpPr>
            <p:spPr>
              <a:xfrm>
                <a:off x="1008343" y="4211990"/>
                <a:ext cx="9281787" cy="335413"/>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de-DE" b="0" i="1" dirty="0" smtClean="0">
                            <a:latin typeface="Cambria Math" panose="02040503050406030204" pitchFamily="18" charset="0"/>
                          </a:rPr>
                          <m:t>𝐵</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i="0"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𝑠</m:t>
                                    </m:r>
                                  </m:sub>
                                </m:sSub>
                                <m:r>
                                  <a:rPr lang="en-US" i="0" dirty="0">
                                    <a:latin typeface="Cambria Math" panose="02040503050406030204" pitchFamily="18" charset="0"/>
                                  </a:rPr>
                                  <m:t>−</m:t>
                                </m:r>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𝐵</m:t>
                                    </m:r>
                                  </m:sub>
                                </m:sSub>
                              </m:e>
                            </m:d>
                          </m:e>
                        </m:rad>
                      </m:e>
                    </m:func>
                  </m:oMath>
                </a14:m>
                <a:r>
                  <a:rPr lang="en-US" dirty="0">
                    <a:latin typeface="Calibri" panose="020F0502020204030204" pitchFamily="34" charset="0"/>
                  </a:rPr>
                  <a:t> </a:t>
                </a:r>
                <a14:m>
                  <m:oMath xmlns:m="http://schemas.openxmlformats.org/officeDocument/2006/math">
                    <m:r>
                      <a:rPr lang="en-US" dirty="0">
                        <a:latin typeface="Cambria Math" panose="02040503050406030204" pitchFamily="18" charset="0"/>
                      </a:rPr>
                      <m:t>−</m:t>
                    </m:r>
                  </m:oMath>
                </a14:m>
                <a:r>
                  <a:rPr lang="en-US" dirty="0">
                    <a:latin typeface="Calibri" panose="020F0502020204030204" pitchFamily="34" charset="0"/>
                  </a:rPr>
                  <a:t>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dirty="0">
                        <a:latin typeface="Cambria Math" panose="02040503050406030204" pitchFamily="18" charset="0"/>
                      </a:rPr>
                      <m:t>⋅</m:t>
                    </m:r>
                    <m:r>
                      <a:rPr lang="en-US" i="1" dirty="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𝑜</m:t>
                            </m:r>
                          </m:sub>
                        </m:sSub>
                        <m:sSub>
                          <m:sSubPr>
                            <m:ctrlPr>
                              <a:rPr lang="en-US" i="1" dirty="0">
                                <a:solidFill>
                                  <a:srgbClr val="836967"/>
                                </a:solidFill>
                                <a:latin typeface="Cambria Math" panose="02040503050406030204" pitchFamily="18" charset="0"/>
                              </a:rPr>
                            </m:ctrlPr>
                          </m:sSubPr>
                          <m:e>
                            <m:r>
                              <a:rPr lang="de-DE" i="1" dirty="0">
                                <a:latin typeface="Cambria Math" panose="02040503050406030204" pitchFamily="18" charset="0"/>
                              </a:rPr>
                              <m:t>+</m:t>
                            </m:r>
                            <m:r>
                              <a:rPr lang="de-DE" b="0" i="1" dirty="0" smtClean="0">
                                <a:latin typeface="Cambria Math" panose="02040503050406030204" pitchFamily="18" charset="0"/>
                              </a:rPr>
                              <m:t> </m:t>
                            </m:r>
                            <m:r>
                              <a:rPr lang="en-US" i="1" dirty="0">
                                <a:latin typeface="Cambria Math" panose="02040503050406030204" pitchFamily="18" charset="0"/>
                              </a:rPr>
                              <m:t>𝑥</m:t>
                            </m:r>
                          </m:e>
                          <m:sub>
                            <m:r>
                              <a:rPr lang="en-US" i="1" dirty="0">
                                <a:latin typeface="Cambria Math" panose="02040503050406030204" pitchFamily="18" charset="0"/>
                              </a:rPr>
                              <m:t>𝑣</m:t>
                            </m:r>
                          </m:sub>
                        </m:sSub>
                      </m:e>
                    </m:d>
                    <m:r>
                      <a:rPr lang="en-US"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sgn</m:t>
                        </m:r>
                      </m:fName>
                      <m:e>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𝐵</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𝐵</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de-DE" b="0" i="1" dirty="0" smtClean="0">
                                        <a:latin typeface="Cambria Math" panose="02040503050406030204" pitchFamily="18" charset="0"/>
                                      </a:rPr>
                                      <m:t>𝑇</m:t>
                                    </m:r>
                                  </m:sub>
                                </m:sSub>
                              </m:e>
                            </m:d>
                          </m:e>
                        </m:rad>
                      </m:e>
                    </m:func>
                  </m:oMath>
                </a14:m>
                <a:endParaRPr lang="en-US" dirty="0">
                  <a:latin typeface="Calibri" panose="020F0502020204030204" pitchFamily="34" charset="0"/>
                </a:endParaRPr>
              </a:p>
            </p:txBody>
          </p:sp>
        </mc:Choice>
        <mc:Fallback xmlns="">
          <p:sp>
            <p:nvSpPr>
              <p:cNvPr id="6" name="Textfeld 5">
                <a:extLst>
                  <a:ext uri="{FF2B5EF4-FFF2-40B4-BE49-F238E27FC236}">
                    <a16:creationId xmlns:a16="http://schemas.microsoft.com/office/drawing/2014/main" id="{446811C0-F899-7B3F-D122-E52843BDA594}"/>
                  </a:ext>
                </a:extLst>
              </p:cNvPr>
              <p:cNvSpPr txBox="1">
                <a:spLocks noRot="1" noChangeAspect="1" noMove="1" noResize="1" noEditPoints="1" noAdjustHandles="1" noChangeArrowheads="1" noChangeShapeType="1" noTextEdit="1"/>
              </p:cNvSpPr>
              <p:nvPr/>
            </p:nvSpPr>
            <p:spPr>
              <a:xfrm>
                <a:off x="1008343" y="4211990"/>
                <a:ext cx="9281787" cy="335413"/>
              </a:xfrm>
              <a:prstGeom prst="rect">
                <a:avLst/>
              </a:prstGeom>
              <a:blipFill>
                <a:blip r:embed="rId5"/>
                <a:stretch>
                  <a:fillRect l="-1116"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E0D8DDEB-3BE5-BC74-850D-F7E9C643EB5A}"/>
                  </a:ext>
                </a:extLst>
              </p:cNvPr>
              <p:cNvSpPr txBox="1"/>
              <p:nvPr/>
            </p:nvSpPr>
            <p:spPr>
              <a:xfrm>
                <a:off x="6693408" y="1726895"/>
                <a:ext cx="2457366" cy="884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𝑠𝑔</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r>
                        <a:rPr lang="en-US" i="0" dirty="0">
                          <a:latin typeface="Cambria Math" panose="02040503050406030204" pitchFamily="18" charset="0"/>
                        </a:rPr>
                        <m:t>=</m:t>
                      </m:r>
                      <m:d>
                        <m:dPr>
                          <m:begChr m:val="{"/>
                          <m:endChr m:val=""/>
                          <m:ctrlPr>
                            <a:rPr lang="en-US" i="1" dirty="0">
                              <a:solidFill>
                                <a:srgbClr val="836967"/>
                              </a:solidFill>
                              <a:latin typeface="Cambria Math" panose="02040503050406030204" pitchFamily="18" charset="0"/>
                            </a:rPr>
                          </m:ctrlPr>
                        </m:dPr>
                        <m:e>
                          <m:m>
                            <m:mPr>
                              <m:plcHide m:val="on"/>
                              <m:mcs>
                                <m:mc>
                                  <m:mcPr>
                                    <m:count m:val="1"/>
                                    <m:mcJc m:val="center"/>
                                  </m:mcPr>
                                </m:mc>
                              </m:mcs>
                              <m:ctrlPr>
                                <a:rPr lang="en-US" i="1" dirty="0">
                                  <a:solidFill>
                                    <a:srgbClr val="836967"/>
                                  </a:solidFill>
                                  <a:latin typeface="Cambria Math" panose="02040503050406030204" pitchFamily="18" charset="0"/>
                                </a:rPr>
                              </m:ctrlPr>
                            </m:mPr>
                            <m:mr>
                              <m:e>
                                <m:eqArr>
                                  <m:eqArrPr>
                                    <m:ctrlPr>
                                      <a:rPr lang="en-US" i="1" dirty="0">
                                        <a:latin typeface="Cambria Math" panose="02040503050406030204" pitchFamily="18" charset="0"/>
                                      </a:rPr>
                                    </m:ctrlPr>
                                  </m:eqArrPr>
                                  <m:e>
                                    <m:r>
                                      <a:rPr lang="en-US" i="1" dirty="0">
                                        <a:latin typeface="Cambria Math" panose="02040503050406030204" pitchFamily="18" charset="0"/>
                                      </a:rPr>
                                      <m:t>𝑥</m:t>
                                    </m:r>
                                    <m:r>
                                      <a:rPr lang="de-DE" b="0" i="1" dirty="0" smtClean="0">
                                        <a:latin typeface="Cambria Math" panose="02040503050406030204" pitchFamily="18" charset="0"/>
                                      </a:rPr>
                                      <m:t> </m:t>
                                    </m:r>
                                    <m:r>
                                      <m:rPr>
                                        <m:sty m:val="p"/>
                                      </m:rPr>
                                      <a:rPr lang="de-DE" b="0" i="0" dirty="0" smtClean="0">
                                        <a:latin typeface="Cambria Math" panose="02040503050406030204" pitchFamily="18" charset="0"/>
                                      </a:rPr>
                                      <m:t>f</m:t>
                                    </m:r>
                                    <m:r>
                                      <a:rPr lang="de-DE" b="0" i="0" dirty="0" smtClean="0">
                                        <a:latin typeface="Cambria Math" panose="02040503050406030204" pitchFamily="18" charset="0"/>
                                      </a:rPr>
                                      <m:t>ü</m:t>
                                    </m:r>
                                    <m:r>
                                      <m:rPr>
                                        <m:sty m:val="p"/>
                                      </m:rPr>
                                      <a:rPr lang="de-DE" b="0" i="0" dirty="0" smtClean="0">
                                        <a:latin typeface="Cambria Math" panose="02040503050406030204" pitchFamily="18" charset="0"/>
                                      </a:rPr>
                                      <m:t>r</m:t>
                                    </m:r>
                                    <m:r>
                                      <a:rPr lang="de-DE" b="0" i="0" dirty="0" smtClean="0">
                                        <a:latin typeface="Cambria Math" panose="02040503050406030204" pitchFamily="18" charset="0"/>
                                      </a:rPr>
                                      <m:t> </m:t>
                                    </m:r>
                                    <m:r>
                                      <a:rPr lang="en-US" i="1" dirty="0">
                                        <a:latin typeface="Cambria Math" panose="02040503050406030204" pitchFamily="18" charset="0"/>
                                      </a:rPr>
                                      <m:t>𝑥</m:t>
                                    </m:r>
                                    <m:r>
                                      <a:rPr lang="en-US" i="0" dirty="0">
                                        <a:latin typeface="Cambria Math" panose="02040503050406030204" pitchFamily="18" charset="0"/>
                                      </a:rPr>
                                      <m:t>≥0</m:t>
                                    </m:r>
                                  </m:e>
                                  <m:e/>
                                </m:eqArr>
                              </m:e>
                            </m:mr>
                            <m:mr>
                              <m:e>
                                <m:r>
                                  <a:rPr lang="en-US" i="1" dirty="0">
                                    <a:latin typeface="Cambria Math" panose="02040503050406030204" pitchFamily="18" charset="0"/>
                                  </a:rPr>
                                  <m:t>𝑂</m:t>
                                </m:r>
                                <m:r>
                                  <a:rPr lang="de-DE" b="0" i="1" dirty="0" smtClean="0">
                                    <a:latin typeface="Cambria Math" panose="02040503050406030204" pitchFamily="18" charset="0"/>
                                  </a:rPr>
                                  <m:t> </m:t>
                                </m:r>
                                <m:r>
                                  <m:rPr>
                                    <m:sty m:val="p"/>
                                  </m:rPr>
                                  <a:rPr lang="en-US" i="0" dirty="0">
                                    <a:latin typeface="Cambria Math" panose="02040503050406030204" pitchFamily="18" charset="0"/>
                                  </a:rPr>
                                  <m:t>f</m:t>
                                </m:r>
                                <m:acc>
                                  <m:accPr>
                                    <m:chr m:val="̈"/>
                                    <m:ctrlPr>
                                      <a:rPr lang="en-US" i="1" dirty="0">
                                        <a:solidFill>
                                          <a:srgbClr val="836967"/>
                                        </a:solidFill>
                                        <a:latin typeface="Cambria Math" panose="02040503050406030204" pitchFamily="18" charset="0"/>
                                      </a:rPr>
                                    </m:ctrlPr>
                                  </m:accPr>
                                  <m:e>
                                    <m:r>
                                      <m:rPr>
                                        <m:sty m:val="p"/>
                                      </m:rPr>
                                      <a:rPr lang="en-US" i="0" dirty="0">
                                        <a:latin typeface="Cambria Math" panose="02040503050406030204" pitchFamily="18" charset="0"/>
                                      </a:rPr>
                                      <m:t>u</m:t>
                                    </m:r>
                                  </m:e>
                                </m:acc>
                                <m:r>
                                  <m:rPr>
                                    <m:sty m:val="p"/>
                                  </m:rPr>
                                  <a:rPr lang="en-US" i="0" dirty="0">
                                    <a:latin typeface="Cambria Math" panose="02040503050406030204" pitchFamily="18" charset="0"/>
                                  </a:rPr>
                                  <m:t>r</m:t>
                                </m:r>
                                <m:r>
                                  <a:rPr lang="de-DE" b="0" i="0" dirty="0" smtClean="0">
                                    <a:latin typeface="Cambria Math" panose="02040503050406030204" pitchFamily="18" charset="0"/>
                                  </a:rPr>
                                  <m:t> </m:t>
                                </m:r>
                                <m:r>
                                  <a:rPr lang="en-US" i="1" dirty="0">
                                    <a:latin typeface="Cambria Math" panose="02040503050406030204" pitchFamily="18" charset="0"/>
                                  </a:rPr>
                                  <m:t>𝑥</m:t>
                                </m:r>
                                <m:r>
                                  <a:rPr lang="en-US" i="0" dirty="0">
                                    <a:latin typeface="Cambria Math" panose="02040503050406030204" pitchFamily="18" charset="0"/>
                                  </a:rPr>
                                  <m:t>&lt;0</m:t>
                                </m:r>
                              </m:e>
                            </m:mr>
                          </m:m>
                        </m:e>
                      </m:d>
                    </m:oMath>
                  </m:oMathPara>
                </a14:m>
                <a:endParaRPr lang="en-US" dirty="0">
                  <a:latin typeface="Calibri" panose="020F0502020204030204" pitchFamily="34" charset="0"/>
                </a:endParaRPr>
              </a:p>
            </p:txBody>
          </p:sp>
        </mc:Choice>
        <mc:Fallback xmlns="">
          <p:sp>
            <p:nvSpPr>
              <p:cNvPr id="11" name="Textfeld 10">
                <a:extLst>
                  <a:ext uri="{FF2B5EF4-FFF2-40B4-BE49-F238E27FC236}">
                    <a16:creationId xmlns:a16="http://schemas.microsoft.com/office/drawing/2014/main" id="{E0D8DDEB-3BE5-BC74-850D-F7E9C643EB5A}"/>
                  </a:ext>
                </a:extLst>
              </p:cNvPr>
              <p:cNvSpPr txBox="1">
                <a:spLocks noRot="1" noChangeAspect="1" noMove="1" noResize="1" noEditPoints="1" noAdjustHandles="1" noChangeArrowheads="1" noChangeShapeType="1" noTextEdit="1"/>
              </p:cNvSpPr>
              <p:nvPr/>
            </p:nvSpPr>
            <p:spPr>
              <a:xfrm>
                <a:off x="6693408" y="1726895"/>
                <a:ext cx="2457366" cy="884281"/>
              </a:xfrm>
              <a:prstGeom prst="rect">
                <a:avLst/>
              </a:prstGeom>
              <a:blipFill>
                <a:blip r:embed="rId6"/>
                <a:stretch>
                  <a:fillRect/>
                </a:stretch>
              </a:blipFill>
            </p:spPr>
            <p:txBody>
              <a:bodyPr/>
              <a:lstStyle/>
              <a:p>
                <a:r>
                  <a:rPr lang="en-US">
                    <a:noFill/>
                  </a:rPr>
                  <a:t> </a:t>
                </a:r>
              </a:p>
            </p:txBody>
          </p:sp>
        </mc:Fallback>
      </mc:AlternateContent>
      <p:pic>
        <p:nvPicPr>
          <p:cNvPr id="9" name="Grafik 8" descr="Ein Bild, das Diagramm, Screenshot, Design enthält.&#10;&#10;Automatisch generierte Beschreibung">
            <a:extLst>
              <a:ext uri="{FF2B5EF4-FFF2-40B4-BE49-F238E27FC236}">
                <a16:creationId xmlns:a16="http://schemas.microsoft.com/office/drawing/2014/main" id="{470180BA-EA74-B6AD-7B77-3E91C25F68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9857" y="1281485"/>
            <a:ext cx="3599614" cy="1744686"/>
          </a:xfrm>
          <a:prstGeom prst="rect">
            <a:avLst/>
          </a:prstGeom>
        </p:spPr>
      </p:pic>
    </p:spTree>
    <p:extLst>
      <p:ext uri="{BB962C8B-B14F-4D97-AF65-F5344CB8AC3E}">
        <p14:creationId xmlns:p14="http://schemas.microsoft.com/office/powerpoint/2010/main" val="30298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3"/>
          </p:nvPr>
        </p:nvSpPr>
        <p:spPr/>
        <p:txBody>
          <a:bodyPr/>
          <a:lstStyle/>
          <a:p>
            <a:pPr>
              <a:buFont typeface="Wingdings" panose="05000000000000000000" pitchFamily="2" charset="2"/>
              <a:buChar char="Ø"/>
            </a:pPr>
            <a:r>
              <a:rPr lang="de-DE" dirty="0"/>
              <a:t>Ventilkoeffizient anhand von Ventildruckdifferenz und</a:t>
            </a:r>
          </a:p>
          <a:p>
            <a:pPr marL="215900" lvl="1" indent="0">
              <a:buNone/>
            </a:pPr>
            <a:r>
              <a:rPr lang="de-DE" sz="1800" dirty="0"/>
              <a:t>Nennvolumenstrom berechnen</a:t>
            </a:r>
            <a:endParaRPr lang="en-US" sz="1800" dirty="0"/>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a:xfrm>
            <a:off x="360000" y="1152000"/>
            <a:ext cx="4824648" cy="384732"/>
          </a:xfrm>
        </p:spPr>
        <p:txBody>
          <a:bodyPr/>
          <a:lstStyle/>
          <a:p>
            <a:r>
              <a:rPr lang="de-DE" dirty="0"/>
              <a:t>Das 4/3 Wegeventil - Parameteridentifikation</a:t>
            </a:r>
            <a:endParaRPr lang="en-US" dirty="0"/>
          </a:p>
        </p:txBody>
      </p:sp>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B48ABCD2-2814-D066-8D20-F1DFA8317AEF}"/>
                  </a:ext>
                </a:extLst>
              </p:cNvPr>
              <p:cNvSpPr txBox="1"/>
              <p:nvPr/>
            </p:nvSpPr>
            <p:spPr>
              <a:xfrm>
                <a:off x="779079" y="2405713"/>
                <a:ext cx="1548501"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𝑁</m:t>
                          </m:r>
                        </m:sub>
                      </m:sSub>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f>
                            <m:fPr>
                              <m:ctrlPr>
                                <a:rPr lang="en-US" i="1" dirty="0">
                                  <a:solidFill>
                                    <a:srgbClr val="836967"/>
                                  </a:solidFill>
                                  <a:latin typeface="Cambria Math" panose="02040503050406030204" pitchFamily="18" charset="0"/>
                                </a:rPr>
                              </m:ctrlPr>
                            </m:fPr>
                            <m:num>
                              <m:r>
                                <m:rPr>
                                  <m:sty m:val="p"/>
                                </m:rPr>
                                <a:rPr lang="en-US" i="0" dirty="0">
                                  <a:latin typeface="Cambria Math" panose="02040503050406030204" pitchFamily="18" charset="0"/>
                                </a:rPr>
                                <m:t>Δ</m:t>
                              </m:r>
                              <m:r>
                                <a:rPr lang="en-US" i="1" dirty="0">
                                  <a:latin typeface="Cambria Math" panose="02040503050406030204" pitchFamily="18" charset="0"/>
                                </a:rPr>
                                <m:t>𝑝</m:t>
                              </m:r>
                            </m:num>
                            <m:den>
                              <m:r>
                                <m:rPr>
                                  <m:sty m:val="p"/>
                                </m:rPr>
                                <a:rPr lang="en-US" i="0" dirty="0">
                                  <a:latin typeface="Cambria Math" panose="02040503050406030204" pitchFamily="18" charset="0"/>
                                </a:rPr>
                                <m:t>Δ</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𝑁</m:t>
                                  </m:r>
                                </m:sub>
                              </m:sSub>
                            </m:den>
                          </m:f>
                        </m:e>
                      </m:rad>
                    </m:oMath>
                  </m:oMathPara>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B48ABCD2-2814-D066-8D20-F1DFA8317AEF}"/>
                  </a:ext>
                </a:extLst>
              </p:cNvPr>
              <p:cNvSpPr txBox="1">
                <a:spLocks noRot="1" noChangeAspect="1" noMove="1" noResize="1" noEditPoints="1" noAdjustHandles="1" noChangeArrowheads="1" noChangeShapeType="1" noTextEdit="1"/>
              </p:cNvSpPr>
              <p:nvPr/>
            </p:nvSpPr>
            <p:spPr>
              <a:xfrm>
                <a:off x="779079" y="2405713"/>
                <a:ext cx="1548501" cy="8183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A2491DB-1F5F-AAB2-D9DD-83F4D9C69BB1}"/>
                  </a:ext>
                </a:extLst>
              </p:cNvPr>
              <p:cNvSpPr txBox="1"/>
              <p:nvPr/>
            </p:nvSpPr>
            <p:spPr>
              <a:xfrm>
                <a:off x="3013252" y="2496539"/>
                <a:ext cx="1133194" cy="636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𝑁</m:t>
                              </m:r>
                            </m:sub>
                          </m:sSub>
                        </m:num>
                        <m:den>
                          <m:rad>
                            <m:radPr>
                              <m:degHide m:val="on"/>
                              <m:ctrlPr>
                                <a:rPr lang="en-US" i="1" dirty="0">
                                  <a:solidFill>
                                    <a:srgbClr val="836967"/>
                                  </a:solidFill>
                                  <a:latin typeface="Cambria Math" panose="02040503050406030204" pitchFamily="18" charset="0"/>
                                </a:rPr>
                              </m:ctrlPr>
                            </m:radPr>
                            <m:deg/>
                            <m:e>
                              <m:r>
                                <m:rPr>
                                  <m:sty m:val="p"/>
                                </m:rPr>
                                <a:rPr lang="en-US" i="0" dirty="0">
                                  <a:latin typeface="Cambria Math" panose="02040503050406030204" pitchFamily="18" charset="0"/>
                                </a:rPr>
                                <m:t>Δ</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𝑁</m:t>
                                  </m:r>
                                </m:sub>
                              </m:sSub>
                            </m:e>
                          </m:rad>
                        </m:den>
                      </m:f>
                    </m:oMath>
                  </m:oMathPara>
                </a14:m>
                <a:endParaRPr lang="en-US" dirty="0">
                  <a:latin typeface="Calibri" panose="020F0502020204030204" pitchFamily="34" charset="0"/>
                </a:endParaRPr>
              </a:p>
            </p:txBody>
          </p:sp>
        </mc:Choice>
        <mc:Fallback xmlns="">
          <p:sp>
            <p:nvSpPr>
              <p:cNvPr id="6" name="Textfeld 5">
                <a:extLst>
                  <a:ext uri="{FF2B5EF4-FFF2-40B4-BE49-F238E27FC236}">
                    <a16:creationId xmlns:a16="http://schemas.microsoft.com/office/drawing/2014/main" id="{BA2491DB-1F5F-AAB2-D9DD-83F4D9C69BB1}"/>
                  </a:ext>
                </a:extLst>
              </p:cNvPr>
              <p:cNvSpPr txBox="1">
                <a:spLocks noRot="1" noChangeAspect="1" noMove="1" noResize="1" noEditPoints="1" noAdjustHandles="1" noChangeArrowheads="1" noChangeShapeType="1" noTextEdit="1"/>
              </p:cNvSpPr>
              <p:nvPr/>
            </p:nvSpPr>
            <p:spPr>
              <a:xfrm>
                <a:off x="3013252" y="2496539"/>
                <a:ext cx="1133194" cy="636713"/>
              </a:xfrm>
              <a:prstGeom prst="rect">
                <a:avLst/>
              </a:prstGeom>
              <a:blipFill>
                <a:blip r:embed="rId4"/>
                <a:stretch>
                  <a:fillRect b="-962"/>
                </a:stretch>
              </a:blipFill>
            </p:spPr>
            <p:txBody>
              <a:bodyPr/>
              <a:lstStyle/>
              <a:p>
                <a:r>
                  <a:rPr lang="en-US">
                    <a:noFill/>
                  </a:rPr>
                  <a:t> </a:t>
                </a:r>
              </a:p>
            </p:txBody>
          </p:sp>
        </mc:Fallback>
      </mc:AlternateContent>
      <p:pic>
        <p:nvPicPr>
          <p:cNvPr id="8" name="Grafik 7" descr="Ein Bild, das Text, Reihe, Diagramm, parallel enthält.&#10;&#10;Automatisch generierte Beschreibung">
            <a:extLst>
              <a:ext uri="{FF2B5EF4-FFF2-40B4-BE49-F238E27FC236}">
                <a16:creationId xmlns:a16="http://schemas.microsoft.com/office/drawing/2014/main" id="{7D59BDDE-8F93-04DE-07E7-1339C9781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958" y="3429000"/>
            <a:ext cx="3462587" cy="2552106"/>
          </a:xfrm>
          <a:prstGeom prst="rect">
            <a:avLst/>
          </a:prstGeom>
        </p:spPr>
      </p:pic>
      <p:sp>
        <p:nvSpPr>
          <p:cNvPr id="7" name="Textplatzhalter 1">
            <a:extLst>
              <a:ext uri="{FF2B5EF4-FFF2-40B4-BE49-F238E27FC236}">
                <a16:creationId xmlns:a16="http://schemas.microsoft.com/office/drawing/2014/main" id="{2289BBA4-78DA-E99E-5510-1F663496686C}"/>
              </a:ext>
            </a:extLst>
          </p:cNvPr>
          <p:cNvSpPr txBox="1">
            <a:spLocks/>
          </p:cNvSpPr>
          <p:nvPr/>
        </p:nvSpPr>
        <p:spPr>
          <a:xfrm>
            <a:off x="6523056" y="1684800"/>
            <a:ext cx="5455813" cy="418260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Beschreibt die Beziehung zwischen der Verschiebung des Ventilkolbens und dem Steuersignal</a:t>
            </a:r>
          </a:p>
          <a:p>
            <a:endParaRPr lang="de-DE" dirty="0"/>
          </a:p>
          <a:p>
            <a:endParaRPr lang="de-DE" dirty="0"/>
          </a:p>
          <a:p>
            <a:pPr marL="0" indent="0">
              <a:buNone/>
            </a:pPr>
            <a:endParaRPr lang="de-DE" dirty="0"/>
          </a:p>
          <a:p>
            <a:pPr marL="0" indent="0">
              <a:buNone/>
            </a:pPr>
            <a:endParaRPr lang="de-DE" dirty="0"/>
          </a:p>
          <a:p>
            <a:endParaRPr lang="en-US" dirty="0"/>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91F608AD-B242-5DD5-CB76-2FC806DB0A46}"/>
                  </a:ext>
                </a:extLst>
              </p:cNvPr>
              <p:cNvSpPr txBox="1"/>
              <p:nvPr/>
            </p:nvSpPr>
            <p:spPr>
              <a:xfrm>
                <a:off x="7204707" y="2496539"/>
                <a:ext cx="2571858" cy="6125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𝑘</m:t>
                              </m:r>
                            </m:e>
                            <m:sub>
                              <m:r>
                                <a:rPr lang="en-US" i="1" dirty="0">
                                  <a:latin typeface="Cambria Math" panose="02040503050406030204" pitchFamily="18" charset="0"/>
                                </a:rPr>
                                <m:t>𝑣</m:t>
                              </m:r>
                            </m:sub>
                          </m:sSub>
                          <m:sSubSup>
                            <m:sSubSupPr>
                              <m:ctrlPr>
                                <a:rPr lang="en-US" i="1" dirty="0">
                                  <a:solidFill>
                                    <a:srgbClr val="836967"/>
                                  </a:solidFill>
                                  <a:latin typeface="Cambria Math" panose="02040503050406030204" pitchFamily="18" charset="0"/>
                                </a:rPr>
                              </m:ctrlPr>
                            </m:sSubSupPr>
                            <m:e>
                              <m:r>
                                <a:rPr lang="en-US" i="1" dirty="0">
                                  <a:latin typeface="Cambria Math" panose="02040503050406030204" pitchFamily="18" charset="0"/>
                                </a:rPr>
                                <m:t>𝜔</m:t>
                              </m:r>
                            </m:e>
                            <m:sub>
                              <m:r>
                                <a:rPr lang="en-US" i="1" dirty="0">
                                  <a:latin typeface="Cambria Math" panose="02040503050406030204" pitchFamily="18" charset="0"/>
                                </a:rPr>
                                <m:t>𝑣</m:t>
                              </m:r>
                            </m:sub>
                            <m:sup>
                              <m:r>
                                <a:rPr lang="en-US" i="0" dirty="0">
                                  <a:latin typeface="Cambria Math" panose="02040503050406030204" pitchFamily="18" charset="0"/>
                                </a:rPr>
                                <m:t>2</m:t>
                              </m:r>
                            </m:sup>
                          </m:sSubSup>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𝑠</m:t>
                              </m:r>
                            </m:e>
                            <m:sup>
                              <m:r>
                                <a:rPr lang="en-US" i="0" dirty="0">
                                  <a:latin typeface="Cambria Math" panose="02040503050406030204" pitchFamily="18" charset="0"/>
                                </a:rPr>
                                <m:t>2</m:t>
                              </m:r>
                            </m:sup>
                          </m:sSup>
                          <m:r>
                            <a:rPr lang="en-US" i="0" dirty="0">
                              <a:latin typeface="Cambria Math" panose="02040503050406030204" pitchFamily="18" charset="0"/>
                            </a:rPr>
                            <m:t>+2</m:t>
                          </m:r>
                          <m:r>
                            <a:rPr lang="en-US" i="1" dirty="0">
                              <a:latin typeface="Cambria Math" panose="02040503050406030204" pitchFamily="18" charset="0"/>
                            </a:rPr>
                            <m:t>𝜁</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𝑣</m:t>
                              </m:r>
                            </m:sub>
                          </m:sSub>
                          <m:r>
                            <a:rPr lang="en-US" i="1" dirty="0">
                              <a:latin typeface="Cambria Math" panose="02040503050406030204" pitchFamily="18" charset="0"/>
                            </a:rPr>
                            <m:t>𝑠</m:t>
                          </m:r>
                          <m:r>
                            <a:rPr lang="en-US" i="0" dirty="0">
                              <a:latin typeface="Cambria Math" panose="02040503050406030204" pitchFamily="18" charset="0"/>
                            </a:rPr>
                            <m:t>+</m:t>
                          </m:r>
                          <m:sSubSup>
                            <m:sSubSupPr>
                              <m:ctrlPr>
                                <a:rPr lang="en-US" i="1" dirty="0">
                                  <a:solidFill>
                                    <a:srgbClr val="836967"/>
                                  </a:solidFill>
                                  <a:latin typeface="Cambria Math" panose="02040503050406030204" pitchFamily="18" charset="0"/>
                                </a:rPr>
                              </m:ctrlPr>
                            </m:sSubSupPr>
                            <m:e>
                              <m:r>
                                <a:rPr lang="en-US" i="1" dirty="0">
                                  <a:latin typeface="Cambria Math" panose="02040503050406030204" pitchFamily="18" charset="0"/>
                                </a:rPr>
                                <m:t>𝜔</m:t>
                              </m:r>
                            </m:e>
                            <m:sub>
                              <m:r>
                                <a:rPr lang="en-US" i="1" dirty="0">
                                  <a:latin typeface="Cambria Math" panose="02040503050406030204" pitchFamily="18" charset="0"/>
                                </a:rPr>
                                <m:t>𝑣</m:t>
                              </m:r>
                            </m:sub>
                            <m:sup>
                              <m:r>
                                <a:rPr lang="en-US" i="0" dirty="0">
                                  <a:latin typeface="Cambria Math" panose="02040503050406030204" pitchFamily="18" charset="0"/>
                                </a:rPr>
                                <m:t>2</m:t>
                              </m:r>
                            </m:sup>
                          </m:sSubSup>
                        </m:den>
                      </m:f>
                      <m:r>
                        <a:rPr lang="en-US" i="0" dirty="0">
                          <a:latin typeface="Cambria Math" panose="02040503050406030204" pitchFamily="18" charset="0"/>
                        </a:rPr>
                        <m:t>⋅</m:t>
                      </m:r>
                      <m:r>
                        <a:rPr lang="en-US" i="1" dirty="0">
                          <a:latin typeface="Cambria Math" panose="02040503050406030204" pitchFamily="18" charset="0"/>
                        </a:rPr>
                        <m:t>𝑢</m:t>
                      </m:r>
                    </m:oMath>
                  </m:oMathPara>
                </a14:m>
                <a:endParaRPr lang="en-US" dirty="0">
                  <a:latin typeface="Calibri" panose="020F0502020204030204" pitchFamily="34" charset="0"/>
                </a:endParaRPr>
              </a:p>
            </p:txBody>
          </p:sp>
        </mc:Choice>
        <mc:Fallback xmlns="">
          <p:sp>
            <p:nvSpPr>
              <p:cNvPr id="9" name="Textfeld 8">
                <a:extLst>
                  <a:ext uri="{FF2B5EF4-FFF2-40B4-BE49-F238E27FC236}">
                    <a16:creationId xmlns:a16="http://schemas.microsoft.com/office/drawing/2014/main" id="{91F608AD-B242-5DD5-CB76-2FC806DB0A46}"/>
                  </a:ext>
                </a:extLst>
              </p:cNvPr>
              <p:cNvSpPr txBox="1">
                <a:spLocks noRot="1" noChangeAspect="1" noMove="1" noResize="1" noEditPoints="1" noAdjustHandles="1" noChangeArrowheads="1" noChangeShapeType="1" noTextEdit="1"/>
              </p:cNvSpPr>
              <p:nvPr/>
            </p:nvSpPr>
            <p:spPr>
              <a:xfrm>
                <a:off x="7204707" y="2496539"/>
                <a:ext cx="2571858" cy="612540"/>
              </a:xfrm>
              <a:prstGeom prst="rect">
                <a:avLst/>
              </a:prstGeom>
              <a:blipFill>
                <a:blip r:embed="rId6"/>
                <a:stretch>
                  <a:fillRect/>
                </a:stretch>
              </a:blipFill>
            </p:spPr>
            <p:txBody>
              <a:bodyPr/>
              <a:lstStyle/>
              <a:p>
                <a:r>
                  <a:rPr lang="en-US">
                    <a:noFill/>
                  </a:rPr>
                  <a:t> </a:t>
                </a:r>
              </a:p>
            </p:txBody>
          </p:sp>
        </mc:Fallback>
      </mc:AlternateContent>
      <p:sp>
        <p:nvSpPr>
          <p:cNvPr id="10" name="Inhaltsplatzhalter 2">
            <a:extLst>
              <a:ext uri="{FF2B5EF4-FFF2-40B4-BE49-F238E27FC236}">
                <a16:creationId xmlns:a16="http://schemas.microsoft.com/office/drawing/2014/main" id="{3CB0A7F4-9FD9-B218-6C07-8A2E49430DBA}"/>
              </a:ext>
            </a:extLst>
          </p:cNvPr>
          <p:cNvSpPr txBox="1">
            <a:spLocks/>
          </p:cNvSpPr>
          <p:nvPr/>
        </p:nvSpPr>
        <p:spPr>
          <a:xfrm>
            <a:off x="6523056" y="1152000"/>
            <a:ext cx="4824648" cy="384732"/>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Das 4/3 Wegeventil - Ventildynamik</a:t>
            </a:r>
            <a:endParaRPr lang="en-US" dirty="0"/>
          </a:p>
        </p:txBody>
      </p:sp>
      <p:pic>
        <p:nvPicPr>
          <p:cNvPr id="11" name="Grafik 10" descr="Ein Bild, das Text, Reihe, Diagramm, Quittung enthält.&#10;&#10;Automatisch generierte Beschreibung">
            <a:extLst>
              <a:ext uri="{FF2B5EF4-FFF2-40B4-BE49-F238E27FC236}">
                <a16:creationId xmlns:a16="http://schemas.microsoft.com/office/drawing/2014/main" id="{80BE20FA-2F4C-BD1D-1FD0-F91AD6F8C9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8320" y="3463362"/>
            <a:ext cx="4392716" cy="2552106"/>
          </a:xfrm>
          <a:prstGeom prst="rect">
            <a:avLst/>
          </a:prstGeom>
        </p:spPr>
      </p:pic>
    </p:spTree>
    <p:extLst>
      <p:ext uri="{BB962C8B-B14F-4D97-AF65-F5344CB8AC3E}">
        <p14:creationId xmlns:p14="http://schemas.microsoft.com/office/powerpoint/2010/main" val="412964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3"/>
          </p:nvPr>
        </p:nvSpPr>
        <p:spPr>
          <a:xfrm>
            <a:off x="360000" y="1684800"/>
            <a:ext cx="5071536" cy="4182600"/>
          </a:xfrm>
        </p:spPr>
        <p:txBody>
          <a:bodyPr/>
          <a:lstStyle/>
          <a:p>
            <a:pPr>
              <a:buFont typeface="Wingdings" panose="05000000000000000000" pitchFamily="2" charset="2"/>
              <a:buChar char="Ø"/>
            </a:pPr>
            <a:r>
              <a:rPr lang="de-DE" dirty="0" err="1"/>
              <a:t>LuGre</a:t>
            </a:r>
            <a:r>
              <a:rPr lang="de-DE" dirty="0"/>
              <a:t> Reibungsmodell</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marL="0" indent="0">
              <a:buNone/>
            </a:pPr>
            <a:endParaRPr lang="de-DE" dirty="0"/>
          </a:p>
          <a:p>
            <a:pPr marL="0" indent="0">
              <a:buNone/>
            </a:pPr>
            <a:endParaRPr lang="de-DE" dirty="0"/>
          </a:p>
          <a:p>
            <a:pPr>
              <a:buFont typeface="Wingdings" panose="05000000000000000000" pitchFamily="2" charset="2"/>
              <a:buChar char="Ø"/>
            </a:pPr>
            <a:r>
              <a:rPr lang="de-DE" dirty="0"/>
              <a:t>Stationäres Reibungsmodell:</a:t>
            </a:r>
          </a:p>
          <a:p>
            <a:pPr>
              <a:buFont typeface="Wingdings" panose="05000000000000000000" pitchFamily="2" charset="2"/>
              <a:buChar char="Ø"/>
            </a:pPr>
            <a:endParaRPr lang="en-US" dirty="0"/>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p:txBody>
          <a:bodyPr/>
          <a:lstStyle/>
          <a:p>
            <a:r>
              <a:rPr lang="de-DE" dirty="0"/>
              <a:t>Das Reibungsmodell</a:t>
            </a:r>
            <a:endParaRPr lang="en-US" dirty="0"/>
          </a:p>
        </p:txBody>
      </p:sp>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p:pic>
        <p:nvPicPr>
          <p:cNvPr id="6" name="Grafik 5" descr="Ein Bild, das Entwurf, Zeichnung, Diagramm, Reihe enthält.&#10;&#10;Automatisch generierte Beschreibung">
            <a:extLst>
              <a:ext uri="{FF2B5EF4-FFF2-40B4-BE49-F238E27FC236}">
                <a16:creationId xmlns:a16="http://schemas.microsoft.com/office/drawing/2014/main" id="{B11EFEF1-5AB1-83A1-99D3-8840A6398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466" y="1598996"/>
            <a:ext cx="3515565" cy="1911240"/>
          </a:xfrm>
          <a:prstGeom prst="rect">
            <a:avLst/>
          </a:prstGeom>
        </p:spPr>
      </p:pic>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04D89798-5D84-88C0-F9CF-8DB70C8B087E}"/>
                  </a:ext>
                </a:extLst>
              </p:cNvPr>
              <p:cNvSpPr txBox="1"/>
              <p:nvPr/>
            </p:nvSpPr>
            <p:spPr>
              <a:xfrm>
                <a:off x="1141857" y="2242095"/>
                <a:ext cx="2198872" cy="625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𝑧</m:t>
                          </m:r>
                        </m:num>
                        <m:den>
                          <m:r>
                            <a:rPr lang="en-US" i="0" dirty="0">
                              <a:latin typeface="Cambria Math" panose="02040503050406030204" pitchFamily="18" charset="0"/>
                            </a:rPr>
                            <m:t>ⅆ</m:t>
                          </m:r>
                          <m:r>
                            <a:rPr lang="en-US" i="1" dirty="0">
                              <a:latin typeface="Cambria Math" panose="02040503050406030204" pitchFamily="18" charset="0"/>
                            </a:rPr>
                            <m:t>𝑡</m:t>
                          </m:r>
                        </m:den>
                      </m:f>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𝑃</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0</m:t>
                              </m:r>
                            </m:sub>
                          </m:sSub>
                          <m:r>
                            <a:rPr lang="en-US" i="1" dirty="0">
                              <a:latin typeface="Cambria Math" panose="02040503050406030204" pitchFamily="18" charset="0"/>
                            </a:rPr>
                            <m:t>𝑧</m:t>
                          </m:r>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𝑔</m:t>
                              </m:r>
                            </m:e>
                            <m:sub>
                              <m:r>
                                <a:rPr lang="en-US" i="1" dirty="0">
                                  <a:latin typeface="Cambria Math" panose="02040503050406030204" pitchFamily="18" charset="0"/>
                                </a:rPr>
                                <m:t>𝑠</m:t>
                              </m:r>
                            </m:sub>
                          </m:sSub>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e>
                          </m:d>
                        </m:den>
                      </m:f>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oMath>
                  </m:oMathPara>
                </a14:m>
                <a:endParaRPr lang="en-US" dirty="0">
                  <a:latin typeface="Calibri" panose="020F0502020204030204" pitchFamily="34" charset="0"/>
                </a:endParaRPr>
              </a:p>
            </p:txBody>
          </p:sp>
        </mc:Choice>
        <mc:Fallback xmlns="">
          <p:sp>
            <p:nvSpPr>
              <p:cNvPr id="7" name="Textfeld 6">
                <a:extLst>
                  <a:ext uri="{FF2B5EF4-FFF2-40B4-BE49-F238E27FC236}">
                    <a16:creationId xmlns:a16="http://schemas.microsoft.com/office/drawing/2014/main" id="{04D89798-5D84-88C0-F9CF-8DB70C8B087E}"/>
                  </a:ext>
                </a:extLst>
              </p:cNvPr>
              <p:cNvSpPr txBox="1">
                <a:spLocks noRot="1" noChangeAspect="1" noMove="1" noResize="1" noEditPoints="1" noAdjustHandles="1" noChangeArrowheads="1" noChangeShapeType="1" noTextEdit="1"/>
              </p:cNvSpPr>
              <p:nvPr/>
            </p:nvSpPr>
            <p:spPr>
              <a:xfrm>
                <a:off x="1141857" y="2242095"/>
                <a:ext cx="2198872" cy="6250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E4FAA24A-A6B4-0C6C-6D06-78EE32649FDC}"/>
                  </a:ext>
                </a:extLst>
              </p:cNvPr>
              <p:cNvSpPr txBox="1"/>
              <p:nvPr/>
            </p:nvSpPr>
            <p:spPr>
              <a:xfrm>
                <a:off x="1141857" y="3073532"/>
                <a:ext cx="2417328" cy="526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𝑟</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0</m:t>
                          </m:r>
                        </m:sub>
                      </m:sSub>
                      <m:r>
                        <a:rPr lang="en-US" i="1" dirty="0">
                          <a:latin typeface="Cambria Math" panose="02040503050406030204" pitchFamily="18" charset="0"/>
                        </a:rPr>
                        <m:t>𝑧</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1</m:t>
                          </m:r>
                        </m:sub>
                      </m:sSub>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ⅆ</m:t>
                          </m:r>
                          <m:r>
                            <a:rPr lang="en-US" i="1" dirty="0">
                              <a:latin typeface="Cambria Math" panose="02040503050406030204" pitchFamily="18" charset="0"/>
                            </a:rPr>
                            <m:t>𝑧</m:t>
                          </m:r>
                        </m:num>
                        <m:den>
                          <m:r>
                            <a:rPr lang="en-US" i="0" dirty="0">
                              <a:latin typeface="Cambria Math" panose="02040503050406030204" pitchFamily="18" charset="0"/>
                            </a:rPr>
                            <m:t>ⅆ</m:t>
                          </m:r>
                          <m:r>
                            <a:rPr lang="en-US" i="1" dirty="0">
                              <a:latin typeface="Cambria Math" panose="02040503050406030204" pitchFamily="18" charset="0"/>
                            </a:rPr>
                            <m:t>𝑡</m:t>
                          </m:r>
                        </m:den>
                      </m:f>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i="0"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oMath>
                  </m:oMathPara>
                </a14:m>
                <a:endParaRPr lang="en-US" dirty="0">
                  <a:latin typeface="Calibri" panose="020F0502020204030204" pitchFamily="34" charset="0"/>
                </a:endParaRPr>
              </a:p>
            </p:txBody>
          </p:sp>
        </mc:Choice>
        <mc:Fallback xmlns="">
          <p:sp>
            <p:nvSpPr>
              <p:cNvPr id="8" name="Textfeld 7">
                <a:extLst>
                  <a:ext uri="{FF2B5EF4-FFF2-40B4-BE49-F238E27FC236}">
                    <a16:creationId xmlns:a16="http://schemas.microsoft.com/office/drawing/2014/main" id="{E4FAA24A-A6B4-0C6C-6D06-78EE32649FDC}"/>
                  </a:ext>
                </a:extLst>
              </p:cNvPr>
              <p:cNvSpPr txBox="1">
                <a:spLocks noRot="1" noChangeAspect="1" noMove="1" noResize="1" noEditPoints="1" noAdjustHandles="1" noChangeArrowheads="1" noChangeShapeType="1" noTextEdit="1"/>
              </p:cNvSpPr>
              <p:nvPr/>
            </p:nvSpPr>
            <p:spPr>
              <a:xfrm>
                <a:off x="1141857" y="3073532"/>
                <a:ext cx="2417328" cy="5260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B4DE41BD-0FFC-AEC1-C41D-BC79BC176FF3}"/>
                  </a:ext>
                </a:extLst>
              </p:cNvPr>
              <p:cNvSpPr txBox="1"/>
              <p:nvPr/>
            </p:nvSpPr>
            <p:spPr>
              <a:xfrm>
                <a:off x="348000" y="4749137"/>
                <a:ext cx="4992624" cy="478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𝑔</m:t>
                          </m:r>
                        </m:e>
                        <m:sub>
                          <m:r>
                            <a:rPr lang="en-US" i="1" smtClean="0">
                              <a:latin typeface="Cambria Math" panose="02040503050406030204" pitchFamily="18" charset="0"/>
                            </a:rPr>
                            <m:t>𝑠</m:t>
                          </m:r>
                        </m:sub>
                      </m:sSub>
                      <m:d>
                        <m:dPr>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e>
                            <m:sub>
                              <m:r>
                                <a:rPr lang="en-US" i="1" smtClean="0">
                                  <a:latin typeface="Cambria Math" panose="02040503050406030204" pitchFamily="18" charset="0"/>
                                </a:rPr>
                                <m:t>𝑝</m:t>
                              </m:r>
                            </m:sub>
                          </m:sSub>
                        </m:e>
                      </m:d>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𝐹</m:t>
                          </m:r>
                        </m:e>
                        <m:sub>
                          <m:r>
                            <a:rPr lang="en-US" i="1" smtClean="0">
                              <a:latin typeface="Cambria Math" panose="02040503050406030204" pitchFamily="18" charset="0"/>
                            </a:rPr>
                            <m:t>𝑐</m:t>
                          </m:r>
                        </m:sub>
                      </m:sSub>
                      <m:r>
                        <a:rPr lang="en-US" i="1" smtClean="0">
                          <a:latin typeface="Cambria Math" panose="02040503050406030204" pitchFamily="18" charset="0"/>
                        </a:rPr>
                        <m:t>+</m:t>
                      </m:r>
                      <m:d>
                        <m:dPr>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𝐹</m:t>
                              </m:r>
                            </m:e>
                            <m:sub>
                              <m:r>
                                <a:rPr lang="en-US" i="1" smtClean="0">
                                  <a:latin typeface="Cambria Math" panose="02040503050406030204" pitchFamily="18" charset="0"/>
                                </a:rPr>
                                <m:t>𝑠</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𝐹</m:t>
                              </m:r>
                            </m:e>
                            <m:sub>
                              <m:r>
                                <a:rPr lang="en-US" i="1" smtClean="0">
                                  <a:latin typeface="Cambria Math" panose="02040503050406030204" pitchFamily="18" charset="0"/>
                                </a:rPr>
                                <m:t>𝑐</m:t>
                              </m:r>
                            </m:sub>
                          </m:sSub>
                        </m:e>
                      </m:d>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ⅇ</m:t>
                          </m:r>
                        </m:e>
                        <m:sup>
                          <m:r>
                            <a:rPr lang="en-US" i="1" smtClean="0">
                              <a:latin typeface="Cambria Math" panose="02040503050406030204" pitchFamily="18" charset="0"/>
                            </a:rPr>
                            <m:t>−</m:t>
                          </m:r>
                          <m:sSup>
                            <m:sSupPr>
                              <m:ctrlPr>
                                <a:rPr lang="en-US" i="1" smtClean="0">
                                  <a:solidFill>
                                    <a:srgbClr val="836967"/>
                                  </a:solidFill>
                                  <a:latin typeface="Cambria Math" panose="02040503050406030204" pitchFamily="18" charset="0"/>
                                </a:rPr>
                              </m:ctrlPr>
                            </m:sSupPr>
                            <m:e>
                              <m:d>
                                <m:dPr>
                                  <m:ctrlPr>
                                    <a:rPr lang="en-US" i="1" smtClean="0">
                                      <a:solidFill>
                                        <a:srgbClr val="836967"/>
                                      </a:solidFill>
                                      <a:latin typeface="Cambria Math" panose="02040503050406030204" pitchFamily="18" charset="0"/>
                                    </a:rPr>
                                  </m:ctrlPr>
                                </m:dPr>
                                <m:e>
                                  <m:f>
                                    <m:fPr>
                                      <m:type m:val="lin"/>
                                      <m:ctrlPr>
                                        <a:rPr lang="en-US" i="1" smtClean="0">
                                          <a:latin typeface="Cambria Math" panose="02040503050406030204" pitchFamily="18" charset="0"/>
                                        </a:rPr>
                                      </m:ctrlPr>
                                    </m:fPr>
                                    <m:num>
                                      <m:sSub>
                                        <m:sSubPr>
                                          <m:ctrlPr>
                                            <a:rPr lang="en-US" i="1" smtClean="0">
                                              <a:solidFill>
                                                <a:srgbClr val="836967"/>
                                              </a:solidFill>
                                              <a:latin typeface="Cambria Math" panose="02040503050406030204" pitchFamily="18" charset="0"/>
                                            </a:rPr>
                                          </m:ctrlPr>
                                        </m:sSubPr>
                                        <m:e>
                                          <m:acc>
                                            <m:accPr>
                                              <m:chr m:val="̇"/>
                                              <m:ctrlPr>
                                                <a:rPr lang="en-US" i="1" smtClean="0">
                                                  <a:solidFill>
                                                    <a:srgbClr val="836967"/>
                                                  </a:solidFill>
                                                  <a:latin typeface="Cambria Math" panose="02040503050406030204" pitchFamily="18" charset="0"/>
                                                </a:rPr>
                                              </m:ctrlPr>
                                            </m:accPr>
                                            <m:e>
                                              <m:r>
                                                <a:rPr lang="en-US" i="1" smtClean="0">
                                                  <a:latin typeface="Cambria Math" panose="02040503050406030204" pitchFamily="18" charset="0"/>
                                                </a:rPr>
                                                <m:t>𝑥</m:t>
                                              </m:r>
                                            </m:e>
                                          </m:acc>
                                        </m:e>
                                        <m:sub>
                                          <m:r>
                                            <a:rPr lang="en-US" i="1" smtClean="0">
                                              <a:latin typeface="Cambria Math" panose="02040503050406030204" pitchFamily="18" charset="0"/>
                                            </a:rPr>
                                            <m:t>𝑝</m:t>
                                          </m:r>
                                        </m:sub>
                                      </m:sSub>
                                    </m:num>
                                    <m:den>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𝑣</m:t>
                                          </m:r>
                                        </m:e>
                                        <m:sub>
                                          <m:r>
                                            <a:rPr lang="en-US" i="1" smtClean="0">
                                              <a:latin typeface="Cambria Math" panose="02040503050406030204" pitchFamily="18" charset="0"/>
                                            </a:rPr>
                                            <m:t>𝑠</m:t>
                                          </m:r>
                                        </m:sub>
                                      </m:sSub>
                                    </m:den>
                                  </m:f>
                                </m:e>
                              </m:d>
                            </m:e>
                            <m:sup>
                              <m:r>
                                <a:rPr lang="en-US" i="1" smtClean="0">
                                  <a:latin typeface="Cambria Math" panose="02040503050406030204" pitchFamily="18" charset="0"/>
                                </a:rPr>
                                <m:t>𝑛</m:t>
                              </m:r>
                            </m:sup>
                          </m:sSup>
                        </m:sup>
                      </m:sSup>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𝜎</m:t>
                          </m:r>
                        </m:e>
                        <m:sub>
                          <m:r>
                            <a:rPr lang="en-US"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oMath>
                  </m:oMathPara>
                </a14:m>
                <a:endParaRPr lang="en-US" dirty="0"/>
              </a:p>
            </p:txBody>
          </p:sp>
        </mc:Choice>
        <mc:Fallback xmlns="">
          <p:sp>
            <p:nvSpPr>
              <p:cNvPr id="11" name="Textfeld 10">
                <a:extLst>
                  <a:ext uri="{FF2B5EF4-FFF2-40B4-BE49-F238E27FC236}">
                    <a16:creationId xmlns:a16="http://schemas.microsoft.com/office/drawing/2014/main" id="{B4DE41BD-0FFC-AEC1-C41D-BC79BC176FF3}"/>
                  </a:ext>
                </a:extLst>
              </p:cNvPr>
              <p:cNvSpPr txBox="1">
                <a:spLocks noRot="1" noChangeAspect="1" noMove="1" noResize="1" noEditPoints="1" noAdjustHandles="1" noChangeArrowheads="1" noChangeShapeType="1" noTextEdit="1"/>
              </p:cNvSpPr>
              <p:nvPr/>
            </p:nvSpPr>
            <p:spPr>
              <a:xfrm>
                <a:off x="348000" y="4749137"/>
                <a:ext cx="4992624" cy="478336"/>
              </a:xfrm>
              <a:prstGeom prst="rect">
                <a:avLst/>
              </a:prstGeom>
              <a:blipFill>
                <a:blip r:embed="rId6"/>
                <a:stretch>
                  <a:fillRect t="-49367" b="-73418"/>
                </a:stretch>
              </a:blipFill>
            </p:spPr>
            <p:txBody>
              <a:bodyPr/>
              <a:lstStyle/>
              <a:p>
                <a:r>
                  <a:rPr lang="en-US">
                    <a:noFill/>
                  </a:rPr>
                  <a:t> </a:t>
                </a:r>
              </a:p>
            </p:txBody>
          </p:sp>
        </mc:Fallback>
      </mc:AlternateContent>
      <p:sp>
        <p:nvSpPr>
          <p:cNvPr id="5" name="Textplatzhalter 1">
            <a:extLst>
              <a:ext uri="{FF2B5EF4-FFF2-40B4-BE49-F238E27FC236}">
                <a16:creationId xmlns:a16="http://schemas.microsoft.com/office/drawing/2014/main" id="{49495F31-9F65-CA96-61DC-30D466F28964}"/>
              </a:ext>
            </a:extLst>
          </p:cNvPr>
          <p:cNvSpPr txBox="1">
            <a:spLocks/>
          </p:cNvSpPr>
          <p:nvPr/>
        </p:nvSpPr>
        <p:spPr>
          <a:xfrm>
            <a:off x="6509655" y="3899665"/>
            <a:ext cx="5071536" cy="217728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Parameter werden in der Regel experimentell bestimmt</a:t>
            </a:r>
          </a:p>
          <a:p>
            <a:pPr>
              <a:buFont typeface="Wingdings" panose="05000000000000000000" pitchFamily="2" charset="2"/>
              <a:buChar char="Ø"/>
            </a:pPr>
            <a:endParaRPr lang="de-DE" dirty="0"/>
          </a:p>
          <a:p>
            <a:pPr>
              <a:buFont typeface="Wingdings" panose="05000000000000000000" pitchFamily="2" charset="2"/>
              <a:buChar char="Ø"/>
            </a:pPr>
            <a:r>
              <a:rPr lang="de-DE" dirty="0"/>
              <a:t>Parameter der Reibungsmodelle werden hier mittels Literaturrecherche abgeschätzt</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p:txBody>
      </p:sp>
    </p:spTree>
    <p:extLst>
      <p:ext uri="{BB962C8B-B14F-4D97-AF65-F5344CB8AC3E}">
        <p14:creationId xmlns:p14="http://schemas.microsoft.com/office/powerpoint/2010/main" val="48728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9148CBE-224F-95CD-316F-D47397983BD2}"/>
              </a:ext>
            </a:extLst>
          </p:cNvPr>
          <p:cNvSpPr>
            <a:spLocks noGrp="1"/>
          </p:cNvSpPr>
          <p:nvPr>
            <p:ph type="ctrTitle"/>
          </p:nvPr>
        </p:nvSpPr>
        <p:spPr/>
        <p:txBody>
          <a:bodyPr/>
          <a:lstStyle/>
          <a:p>
            <a:r>
              <a:rPr lang="de-DE" dirty="0"/>
              <a:t>Implementierung in VEROSIM</a:t>
            </a:r>
            <a:endParaRPr lang="en-US" dirty="0"/>
          </a:p>
        </p:txBody>
      </p:sp>
      <p:sp>
        <p:nvSpPr>
          <p:cNvPr id="6" name="Untertitel 5">
            <a:extLst>
              <a:ext uri="{FF2B5EF4-FFF2-40B4-BE49-F238E27FC236}">
                <a16:creationId xmlns:a16="http://schemas.microsoft.com/office/drawing/2014/main" id="{CEAD4565-2C0C-10CC-6885-C5DFE887F1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754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7936EE8-7EA3-DD64-3C61-BC094B20C800}"/>
              </a:ext>
            </a:extLst>
          </p:cNvPr>
          <p:cNvSpPr>
            <a:spLocks noGrp="1"/>
          </p:cNvSpPr>
          <p:nvPr>
            <p:ph type="body" sz="quarter" idx="13"/>
          </p:nvPr>
        </p:nvSpPr>
        <p:spPr>
          <a:xfrm>
            <a:off x="360000" y="1684800"/>
            <a:ext cx="5492160" cy="4182600"/>
          </a:xfrm>
        </p:spPr>
        <p:txBody>
          <a:bodyPr/>
          <a:lstStyle/>
          <a:p>
            <a:pPr>
              <a:buFont typeface="Wingdings" panose="05000000000000000000" pitchFamily="2" charset="2"/>
              <a:buChar char="Ø"/>
            </a:pPr>
            <a:r>
              <a:rPr lang="de-DE" dirty="0"/>
              <a:t>Implementierung auf Basis der vorgestellten Modellierung</a:t>
            </a:r>
          </a:p>
          <a:p>
            <a:endParaRPr lang="de-DE" dirty="0"/>
          </a:p>
          <a:p>
            <a:pPr>
              <a:buFont typeface="Wingdings" panose="05000000000000000000" pitchFamily="2" charset="2"/>
              <a:buChar char="Ø"/>
            </a:pPr>
            <a:r>
              <a:rPr lang="de-DE" dirty="0"/>
              <a:t>Implementierung einer Klasse </a:t>
            </a:r>
            <a:r>
              <a:rPr lang="de-DE" dirty="0" err="1"/>
              <a:t>HydraulicExtension</a:t>
            </a:r>
            <a:r>
              <a:rPr lang="de-DE" dirty="0"/>
              <a:t> innerhalb des Namespaces </a:t>
            </a:r>
            <a:r>
              <a:rPr lang="de-DE" dirty="0" err="1"/>
              <a:t>RBDynamX</a:t>
            </a:r>
            <a:endParaRPr lang="de-DE" dirty="0"/>
          </a:p>
          <a:p>
            <a:pPr lvl="1">
              <a:buFont typeface="Wingdings" panose="05000000000000000000" pitchFamily="2" charset="2"/>
              <a:buChar char="Ø"/>
            </a:pPr>
            <a:r>
              <a:rPr lang="de-DE" dirty="0"/>
              <a:t>Nutzung der </a:t>
            </a:r>
            <a:r>
              <a:rPr lang="de-DE" dirty="0" err="1"/>
              <a:t>RBDynamX</a:t>
            </a:r>
            <a:r>
              <a:rPr lang="de-DE" dirty="0"/>
              <a:t> Klassen ohne zeitlichen Synchronisationsaufwand</a:t>
            </a:r>
          </a:p>
          <a:p>
            <a:pPr>
              <a:buFont typeface="Wingdings" panose="05000000000000000000" pitchFamily="2" charset="2"/>
              <a:buChar char="Ø"/>
            </a:pPr>
            <a:endParaRPr lang="de-DE" dirty="0"/>
          </a:p>
          <a:p>
            <a:pPr>
              <a:buFont typeface="Wingdings" panose="05000000000000000000" pitchFamily="2" charset="2"/>
              <a:buChar char="Ø"/>
            </a:pPr>
            <a:r>
              <a:rPr lang="de-DE" dirty="0"/>
              <a:t>Einstellung der Parameter durch Benutzereingabe</a:t>
            </a:r>
          </a:p>
          <a:p>
            <a:endParaRPr lang="de-DE" dirty="0"/>
          </a:p>
          <a:p>
            <a:endParaRPr lang="en-US" dirty="0"/>
          </a:p>
        </p:txBody>
      </p:sp>
      <p:sp>
        <p:nvSpPr>
          <p:cNvPr id="3" name="Inhaltsplatzhalter 2">
            <a:extLst>
              <a:ext uri="{FF2B5EF4-FFF2-40B4-BE49-F238E27FC236}">
                <a16:creationId xmlns:a16="http://schemas.microsoft.com/office/drawing/2014/main" id="{CD9CFBBD-CB33-1860-B086-BB944E005F8B}"/>
              </a:ext>
            </a:extLst>
          </p:cNvPr>
          <p:cNvSpPr>
            <a:spLocks noGrp="1"/>
          </p:cNvSpPr>
          <p:nvPr>
            <p:ph idx="1"/>
          </p:nvPr>
        </p:nvSpPr>
        <p:spPr>
          <a:xfrm>
            <a:off x="360000" y="1152000"/>
            <a:ext cx="4632624" cy="384192"/>
          </a:xfrm>
        </p:spPr>
        <p:txBody>
          <a:bodyPr/>
          <a:lstStyle/>
          <a:p>
            <a:r>
              <a:rPr lang="de-DE" dirty="0"/>
              <a:t>Konzept</a:t>
            </a:r>
            <a:endParaRPr lang="en-US" dirty="0"/>
          </a:p>
        </p:txBody>
      </p:sp>
      <p:sp>
        <p:nvSpPr>
          <p:cNvPr id="4" name="Titel 3">
            <a:extLst>
              <a:ext uri="{FF2B5EF4-FFF2-40B4-BE49-F238E27FC236}">
                <a16:creationId xmlns:a16="http://schemas.microsoft.com/office/drawing/2014/main" id="{A20C6CF6-2BB1-E296-C457-4C1FB24D5AE5}"/>
              </a:ext>
            </a:extLst>
          </p:cNvPr>
          <p:cNvSpPr>
            <a:spLocks noGrp="1"/>
          </p:cNvSpPr>
          <p:nvPr>
            <p:ph type="title"/>
          </p:nvPr>
        </p:nvSpPr>
        <p:spPr/>
        <p:txBody>
          <a:bodyPr/>
          <a:lstStyle/>
          <a:p>
            <a:r>
              <a:rPr lang="de-DE" dirty="0"/>
              <a:t>Implementierung in VEROSIM</a:t>
            </a:r>
            <a:endParaRPr lang="en-US" dirty="0"/>
          </a:p>
        </p:txBody>
      </p:sp>
      <p:pic>
        <p:nvPicPr>
          <p:cNvPr id="11" name="Grafik 10" descr="Ein Bild, das Text, Screenshot, Diagramm, Schrift enthält.&#10;&#10;Automatisch generierte Beschreibung">
            <a:extLst>
              <a:ext uri="{FF2B5EF4-FFF2-40B4-BE49-F238E27FC236}">
                <a16:creationId xmlns:a16="http://schemas.microsoft.com/office/drawing/2014/main" id="{A6485FCF-9AFB-4C98-ADCF-019B042D7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818" y="1596096"/>
            <a:ext cx="4929413" cy="2971800"/>
          </a:xfrm>
          <a:prstGeom prst="rect">
            <a:avLst/>
          </a:prstGeom>
        </p:spPr>
      </p:pic>
      <p:sp>
        <p:nvSpPr>
          <p:cNvPr id="12" name="Inhaltsplatzhalter 2">
            <a:extLst>
              <a:ext uri="{FF2B5EF4-FFF2-40B4-BE49-F238E27FC236}">
                <a16:creationId xmlns:a16="http://schemas.microsoft.com/office/drawing/2014/main" id="{F07BA6AC-7985-BBE8-9BC3-8F7F88949DFD}"/>
              </a:ext>
            </a:extLst>
          </p:cNvPr>
          <p:cNvSpPr txBox="1">
            <a:spLocks/>
          </p:cNvSpPr>
          <p:nvPr/>
        </p:nvSpPr>
        <p:spPr>
          <a:xfrm>
            <a:off x="6552818" y="1152000"/>
            <a:ext cx="4632624" cy="384192"/>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4/3 Wegeventil</a:t>
            </a:r>
            <a:endParaRPr lang="en-US" dirty="0"/>
          </a:p>
        </p:txBody>
      </p:sp>
      <p:sp>
        <p:nvSpPr>
          <p:cNvPr id="13" name="Textplatzhalter 1">
            <a:extLst>
              <a:ext uri="{FF2B5EF4-FFF2-40B4-BE49-F238E27FC236}">
                <a16:creationId xmlns:a16="http://schemas.microsoft.com/office/drawing/2014/main" id="{E39FD50F-44B5-3F34-DD76-43E066BF1D7C}"/>
              </a:ext>
            </a:extLst>
          </p:cNvPr>
          <p:cNvSpPr txBox="1">
            <a:spLocks/>
          </p:cNvSpPr>
          <p:nvPr/>
        </p:nvSpPr>
        <p:spPr>
          <a:xfrm>
            <a:off x="6552818" y="4761307"/>
            <a:ext cx="4632624" cy="131497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Berechnung der Volumenströme nach den modellierten Ventilgleichungen</a:t>
            </a:r>
          </a:p>
          <a:p>
            <a:pPr>
              <a:buFont typeface="Wingdings" panose="05000000000000000000" pitchFamily="2" charset="2"/>
              <a:buChar char="Ø"/>
            </a:pPr>
            <a:r>
              <a:rPr lang="de-DE" dirty="0"/>
              <a:t>PD-Regler wird mit Hilfe des expliziten Eulerverfahren implementiert</a:t>
            </a:r>
          </a:p>
          <a:p>
            <a:endParaRPr lang="en-US" dirty="0"/>
          </a:p>
        </p:txBody>
      </p:sp>
    </p:spTree>
    <p:extLst>
      <p:ext uri="{BB962C8B-B14F-4D97-AF65-F5344CB8AC3E}">
        <p14:creationId xmlns:p14="http://schemas.microsoft.com/office/powerpoint/2010/main" val="303703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386FBF58-CDCE-0FB4-E614-D24AC859B6E1}"/>
              </a:ext>
            </a:extLst>
          </p:cNvPr>
          <p:cNvSpPr>
            <a:spLocks noGrp="1"/>
          </p:cNvSpPr>
          <p:nvPr>
            <p:ph type="body" sz="quarter" idx="13"/>
          </p:nvPr>
        </p:nvSpPr>
        <p:spPr>
          <a:xfrm>
            <a:off x="360000" y="1684800"/>
            <a:ext cx="5318424" cy="4182600"/>
          </a:xfrm>
        </p:spPr>
        <p:txBody>
          <a:bodyPr/>
          <a:lstStyle/>
          <a:p>
            <a:pPr>
              <a:buFont typeface="Wingdings" panose="05000000000000000000" pitchFamily="2" charset="2"/>
              <a:buChar char="Ø"/>
            </a:pPr>
            <a:r>
              <a:rPr lang="de-DE" dirty="0"/>
              <a:t>Benutzer gibt geometrische Parameter, Kompressionsmodul und </a:t>
            </a:r>
            <a:r>
              <a:rPr lang="de-DE" dirty="0" err="1"/>
              <a:t>Leakage</a:t>
            </a:r>
            <a:r>
              <a:rPr lang="de-DE" dirty="0"/>
              <a:t>-Koeffizient vor</a:t>
            </a:r>
          </a:p>
          <a:p>
            <a:pPr marL="0" indent="0">
              <a:buNone/>
            </a:pPr>
            <a:endParaRPr lang="de-DE" dirty="0"/>
          </a:p>
          <a:p>
            <a:pPr>
              <a:buFont typeface="Wingdings" panose="05000000000000000000" pitchFamily="2" charset="2"/>
              <a:buChar char="Ø"/>
            </a:pPr>
            <a:r>
              <a:rPr lang="de-DE" dirty="0"/>
              <a:t>Einsatz des Lineargelenks zur Einschränkung der  Freiheitsgrade, wie für den Hydraulikzylinder erforderlich</a:t>
            </a:r>
          </a:p>
          <a:p>
            <a:pPr>
              <a:buFont typeface="Wingdings" panose="05000000000000000000" pitchFamily="2" charset="2"/>
              <a:buChar char="Ø"/>
            </a:pPr>
            <a:endParaRPr lang="de-DE" dirty="0"/>
          </a:p>
          <a:p>
            <a:pPr>
              <a:buFont typeface="Wingdings" panose="05000000000000000000" pitchFamily="2" charset="2"/>
              <a:buChar char="Ø"/>
            </a:pPr>
            <a:r>
              <a:rPr lang="de-DE" dirty="0"/>
              <a:t>Verwendung des expliziten Euler-Verfahrens zur Berechnung der Kammerdrücke und Reibungskraft des Hydraulikzylinders</a:t>
            </a:r>
          </a:p>
          <a:p>
            <a:pPr>
              <a:buFont typeface="Wingdings" panose="05000000000000000000" pitchFamily="2" charset="2"/>
              <a:buChar char="Ø"/>
            </a:pPr>
            <a:endParaRPr lang="en-US" dirty="0"/>
          </a:p>
        </p:txBody>
      </p:sp>
      <p:sp>
        <p:nvSpPr>
          <p:cNvPr id="5" name="Inhaltsplatzhalter 4">
            <a:extLst>
              <a:ext uri="{FF2B5EF4-FFF2-40B4-BE49-F238E27FC236}">
                <a16:creationId xmlns:a16="http://schemas.microsoft.com/office/drawing/2014/main" id="{1467237F-85C1-E9C4-C2F2-8828B760271B}"/>
              </a:ext>
            </a:extLst>
          </p:cNvPr>
          <p:cNvSpPr>
            <a:spLocks noGrp="1"/>
          </p:cNvSpPr>
          <p:nvPr>
            <p:ph idx="1"/>
          </p:nvPr>
        </p:nvSpPr>
        <p:spPr/>
        <p:txBody>
          <a:bodyPr/>
          <a:lstStyle/>
          <a:p>
            <a:r>
              <a:rPr lang="de-DE" dirty="0"/>
              <a:t>Hydraulikzylinder</a:t>
            </a:r>
            <a:endParaRPr lang="en-US" dirty="0"/>
          </a:p>
        </p:txBody>
      </p:sp>
      <p:sp>
        <p:nvSpPr>
          <p:cNvPr id="4" name="Titel 3">
            <a:extLst>
              <a:ext uri="{FF2B5EF4-FFF2-40B4-BE49-F238E27FC236}">
                <a16:creationId xmlns:a16="http://schemas.microsoft.com/office/drawing/2014/main" id="{22D0F273-553D-5E68-6135-CC8FC6F839F0}"/>
              </a:ext>
            </a:extLst>
          </p:cNvPr>
          <p:cNvSpPr>
            <a:spLocks noGrp="1"/>
          </p:cNvSpPr>
          <p:nvPr>
            <p:ph type="title"/>
          </p:nvPr>
        </p:nvSpPr>
        <p:spPr/>
        <p:txBody>
          <a:bodyPr/>
          <a:lstStyle/>
          <a:p>
            <a:r>
              <a:rPr lang="de-DE" dirty="0"/>
              <a:t>Implementierung in VEROSIM</a:t>
            </a:r>
            <a:endParaRPr lang="en-US" dirty="0"/>
          </a:p>
        </p:txBody>
      </p:sp>
      <p:pic>
        <p:nvPicPr>
          <p:cNvPr id="12" name="Grafik 11" descr="Ein Bild, das Text, Screenshot, Schrift, Diagramm enthält.&#10;&#10;Automatisch generierte Beschreibung">
            <a:extLst>
              <a:ext uri="{FF2B5EF4-FFF2-40B4-BE49-F238E27FC236}">
                <a16:creationId xmlns:a16="http://schemas.microsoft.com/office/drawing/2014/main" id="{580A58E7-3969-0669-B5FB-6BFFD6AA3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578" y="1278000"/>
            <a:ext cx="4497465" cy="4379976"/>
          </a:xfrm>
          <a:prstGeom prst="rect">
            <a:avLst/>
          </a:prstGeom>
        </p:spPr>
      </p:pic>
    </p:spTree>
    <p:extLst>
      <p:ext uri="{BB962C8B-B14F-4D97-AF65-F5344CB8AC3E}">
        <p14:creationId xmlns:p14="http://schemas.microsoft.com/office/powerpoint/2010/main" val="366929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2596F43-0D20-3557-D987-08F6C98B0EC4}"/>
              </a:ext>
            </a:extLst>
          </p:cNvPr>
          <p:cNvSpPr>
            <a:spLocks noGrp="1"/>
          </p:cNvSpPr>
          <p:nvPr>
            <p:ph type="body" sz="quarter" idx="13"/>
          </p:nvPr>
        </p:nvSpPr>
        <p:spPr>
          <a:xfrm>
            <a:off x="360000" y="1684800"/>
            <a:ext cx="5531514" cy="4182600"/>
          </a:xfrm>
        </p:spPr>
        <p:txBody>
          <a:bodyPr/>
          <a:lstStyle/>
          <a:p>
            <a:pPr>
              <a:buFont typeface="Wingdings" panose="05000000000000000000" pitchFamily="2" charset="2"/>
              <a:buChar char="Ø"/>
            </a:pPr>
            <a:r>
              <a:rPr lang="de-DE" dirty="0"/>
              <a:t>Modell aus zwei Starrkörpern und einem Lineargelenk</a:t>
            </a:r>
          </a:p>
          <a:p>
            <a:pPr marL="0" indent="0">
              <a:buNone/>
            </a:pPr>
            <a:endParaRPr lang="de-DE" dirty="0"/>
          </a:p>
          <a:p>
            <a:pPr>
              <a:buFont typeface="Wingdings" panose="05000000000000000000" pitchFamily="2" charset="2"/>
              <a:buChar char="Ø"/>
            </a:pPr>
            <a:r>
              <a:rPr lang="de-DE" dirty="0"/>
              <a:t>Lineargelenk zur Beschränkung der Freiheitsgrade</a:t>
            </a:r>
          </a:p>
          <a:p>
            <a:pPr marL="0" indent="0">
              <a:buNone/>
            </a:pPr>
            <a:endParaRPr lang="de-DE" dirty="0"/>
          </a:p>
          <a:p>
            <a:pPr>
              <a:buFont typeface="Wingdings" panose="05000000000000000000" pitchFamily="2" charset="2"/>
              <a:buChar char="Ø"/>
            </a:pPr>
            <a:r>
              <a:rPr lang="de-DE" dirty="0"/>
              <a:t> Integration der </a:t>
            </a:r>
            <a:r>
              <a:rPr lang="de-DE" dirty="0" err="1"/>
              <a:t>HydraulicExtension</a:t>
            </a:r>
            <a:r>
              <a:rPr lang="de-DE" dirty="0"/>
              <a:t> in die VSD-Baumstruktur </a:t>
            </a:r>
          </a:p>
          <a:p>
            <a:pPr>
              <a:buFont typeface="Wingdings" panose="05000000000000000000" pitchFamily="2" charset="2"/>
              <a:buChar char="Ø"/>
            </a:pPr>
            <a:endParaRPr lang="de-DE" dirty="0"/>
          </a:p>
          <a:p>
            <a:pPr>
              <a:buFont typeface="Wingdings" panose="05000000000000000000" pitchFamily="2" charset="2"/>
              <a:buChar char="Ø"/>
            </a:pPr>
            <a:r>
              <a:rPr lang="de-DE" dirty="0"/>
              <a:t>Physikalische Größen können visualisiert werden	</a:t>
            </a:r>
          </a:p>
          <a:p>
            <a:pPr marL="0" indent="0">
              <a:buNone/>
            </a:pPr>
            <a:endParaRPr lang="de-DE" dirty="0"/>
          </a:p>
        </p:txBody>
      </p:sp>
      <p:sp>
        <p:nvSpPr>
          <p:cNvPr id="3" name="Inhaltsplatzhalter 2">
            <a:extLst>
              <a:ext uri="{FF2B5EF4-FFF2-40B4-BE49-F238E27FC236}">
                <a16:creationId xmlns:a16="http://schemas.microsoft.com/office/drawing/2014/main" id="{915007BD-47B8-9DB3-807C-9783CF1E63B5}"/>
              </a:ext>
            </a:extLst>
          </p:cNvPr>
          <p:cNvSpPr>
            <a:spLocks noGrp="1"/>
          </p:cNvSpPr>
          <p:nvPr>
            <p:ph idx="1"/>
          </p:nvPr>
        </p:nvSpPr>
        <p:spPr/>
        <p:txBody>
          <a:bodyPr/>
          <a:lstStyle/>
          <a:p>
            <a:r>
              <a:rPr lang="de-DE" dirty="0"/>
              <a:t>Anwendung in einem einfachen Modell zur Validierung</a:t>
            </a:r>
            <a:endParaRPr lang="en-US" dirty="0"/>
          </a:p>
        </p:txBody>
      </p:sp>
      <p:sp>
        <p:nvSpPr>
          <p:cNvPr id="4" name="Titel 3">
            <a:extLst>
              <a:ext uri="{FF2B5EF4-FFF2-40B4-BE49-F238E27FC236}">
                <a16:creationId xmlns:a16="http://schemas.microsoft.com/office/drawing/2014/main" id="{AE2631BE-68A4-5B82-AE54-680B75409AA4}"/>
              </a:ext>
            </a:extLst>
          </p:cNvPr>
          <p:cNvSpPr>
            <a:spLocks noGrp="1"/>
          </p:cNvSpPr>
          <p:nvPr>
            <p:ph type="title"/>
          </p:nvPr>
        </p:nvSpPr>
        <p:spPr/>
        <p:txBody>
          <a:bodyPr/>
          <a:lstStyle/>
          <a:p>
            <a:r>
              <a:rPr lang="de-DE" dirty="0"/>
              <a:t>Implementierung in VEROSIM</a:t>
            </a:r>
            <a:endParaRPr lang="en-US" dirty="0"/>
          </a:p>
        </p:txBody>
      </p:sp>
      <p:pic>
        <p:nvPicPr>
          <p:cNvPr id="6" name="Grafik 5" descr="Ein Bild, das Text, Screenshot, Design enthält.&#10;&#10;Automatisch generierte Beschreibung">
            <a:extLst>
              <a:ext uri="{FF2B5EF4-FFF2-40B4-BE49-F238E27FC236}">
                <a16:creationId xmlns:a16="http://schemas.microsoft.com/office/drawing/2014/main" id="{6607D853-A8E5-AAFE-1836-F78DA5CAB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683" y="1684800"/>
            <a:ext cx="5095799" cy="38049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38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1F4B4B1-D441-3557-9B9C-2D806DF071CC}"/>
              </a:ext>
            </a:extLst>
          </p:cNvPr>
          <p:cNvSpPr>
            <a:spLocks noGrp="1"/>
          </p:cNvSpPr>
          <p:nvPr>
            <p:ph type="body" sz="quarter" idx="13"/>
          </p:nvPr>
        </p:nvSpPr>
        <p:spPr>
          <a:xfrm>
            <a:off x="360000" y="1684800"/>
            <a:ext cx="5407311" cy="4182600"/>
          </a:xfrm>
        </p:spPr>
        <p:txBody>
          <a:bodyPr/>
          <a:lstStyle/>
          <a:p>
            <a:pPr>
              <a:buFont typeface="Wingdings" panose="05000000000000000000" pitchFamily="2" charset="2"/>
              <a:buChar char="Ø"/>
            </a:pPr>
            <a:r>
              <a:rPr lang="de-DE" dirty="0" err="1"/>
              <a:t>Simscape</a:t>
            </a:r>
            <a:r>
              <a:rPr lang="de-DE" dirty="0"/>
              <a:t> mit Fluid-Bibliothek</a:t>
            </a:r>
          </a:p>
          <a:p>
            <a:pPr>
              <a:buFont typeface="Wingdings" panose="05000000000000000000" pitchFamily="2" charset="2"/>
              <a:buChar char="Ø"/>
            </a:pPr>
            <a:endParaRPr lang="de-DE" dirty="0"/>
          </a:p>
          <a:p>
            <a:pPr>
              <a:buFont typeface="Wingdings" panose="05000000000000000000" pitchFamily="2" charset="2"/>
              <a:buChar char="Ø"/>
            </a:pPr>
            <a:r>
              <a:rPr lang="de-DE" dirty="0"/>
              <a:t>Mehrkörpersystem in </a:t>
            </a:r>
            <a:r>
              <a:rPr lang="de-DE" dirty="0" err="1"/>
              <a:t>Simscape</a:t>
            </a:r>
            <a:r>
              <a:rPr lang="de-DE" dirty="0"/>
              <a:t> zum analogen Aufbau des VEROSIM-Modells</a:t>
            </a:r>
          </a:p>
          <a:p>
            <a:pPr>
              <a:buFont typeface="Wingdings" panose="05000000000000000000" pitchFamily="2" charset="2"/>
              <a:buChar char="Ø"/>
            </a:pPr>
            <a:endParaRPr lang="de-DE" dirty="0"/>
          </a:p>
          <a:p>
            <a:pPr>
              <a:buFont typeface="Wingdings" panose="05000000000000000000" pitchFamily="2" charset="2"/>
              <a:buChar char="Ø"/>
            </a:pPr>
            <a:r>
              <a:rPr lang="de-DE" dirty="0"/>
              <a:t>Steuersignal wird generiert und mit dem Signaleingang des Ventils verbunden</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marL="0" indent="0">
              <a:buNone/>
            </a:pPr>
            <a:r>
              <a:rPr lang="de-DE" dirty="0"/>
              <a:t>	</a:t>
            </a:r>
          </a:p>
          <a:p>
            <a:pPr marL="0" indent="0">
              <a:buNone/>
            </a:pPr>
            <a:endParaRPr lang="de-DE" dirty="0"/>
          </a:p>
          <a:p>
            <a:pPr marL="0" indent="0">
              <a:buNone/>
            </a:pPr>
            <a:endParaRPr lang="de-DE" dirty="0"/>
          </a:p>
          <a:p>
            <a:endParaRPr lang="en-US" dirty="0"/>
          </a:p>
        </p:txBody>
      </p:sp>
      <p:sp>
        <p:nvSpPr>
          <p:cNvPr id="3" name="Inhaltsplatzhalter 2">
            <a:extLst>
              <a:ext uri="{FF2B5EF4-FFF2-40B4-BE49-F238E27FC236}">
                <a16:creationId xmlns:a16="http://schemas.microsoft.com/office/drawing/2014/main" id="{A8EC7556-6756-DD7E-F02F-2CD622D253B7}"/>
              </a:ext>
            </a:extLst>
          </p:cNvPr>
          <p:cNvSpPr>
            <a:spLocks noGrp="1"/>
          </p:cNvSpPr>
          <p:nvPr>
            <p:ph idx="1"/>
          </p:nvPr>
        </p:nvSpPr>
        <p:spPr/>
        <p:txBody>
          <a:bodyPr/>
          <a:lstStyle/>
          <a:p>
            <a:r>
              <a:rPr lang="de-DE" dirty="0"/>
              <a:t>Aufbau in </a:t>
            </a:r>
            <a:r>
              <a:rPr lang="de-DE" dirty="0" err="1"/>
              <a:t>Simscape</a:t>
            </a:r>
            <a:endParaRPr lang="en-US" dirty="0"/>
          </a:p>
        </p:txBody>
      </p:sp>
      <p:sp>
        <p:nvSpPr>
          <p:cNvPr id="4" name="Titel 3">
            <a:extLst>
              <a:ext uri="{FF2B5EF4-FFF2-40B4-BE49-F238E27FC236}">
                <a16:creationId xmlns:a16="http://schemas.microsoft.com/office/drawing/2014/main" id="{CC6E5150-7244-4011-106C-DAF6A7161E06}"/>
              </a:ext>
            </a:extLst>
          </p:cNvPr>
          <p:cNvSpPr>
            <a:spLocks noGrp="1"/>
          </p:cNvSpPr>
          <p:nvPr>
            <p:ph type="title"/>
          </p:nvPr>
        </p:nvSpPr>
        <p:spPr/>
        <p:txBody>
          <a:bodyPr/>
          <a:lstStyle/>
          <a:p>
            <a:r>
              <a:rPr lang="de-DE" dirty="0"/>
              <a:t>Implementierung in VEROSIM</a:t>
            </a:r>
            <a:endParaRPr lang="en-US" dirty="0"/>
          </a:p>
        </p:txBody>
      </p:sp>
      <p:pic>
        <p:nvPicPr>
          <p:cNvPr id="6" name="Grafik 5" descr="Ein Bild, das Diagramm, Plan, technische Zeichnung, Text enthält.&#10;&#10;Automatisch generierte Beschreibung">
            <a:extLst>
              <a:ext uri="{FF2B5EF4-FFF2-40B4-BE49-F238E27FC236}">
                <a16:creationId xmlns:a16="http://schemas.microsoft.com/office/drawing/2014/main" id="{B3DC65F1-2DC2-8D8D-BD3E-65A55B18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872" y="1152000"/>
            <a:ext cx="3657567" cy="44378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814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9148CBE-224F-95CD-316F-D47397983BD2}"/>
              </a:ext>
            </a:extLst>
          </p:cNvPr>
          <p:cNvSpPr>
            <a:spLocks noGrp="1"/>
          </p:cNvSpPr>
          <p:nvPr>
            <p:ph type="ctrTitle"/>
          </p:nvPr>
        </p:nvSpPr>
        <p:spPr/>
        <p:txBody>
          <a:bodyPr/>
          <a:lstStyle/>
          <a:p>
            <a:r>
              <a:rPr lang="de-DE" dirty="0"/>
              <a:t>Simulationsergebnisse und Bewertung</a:t>
            </a:r>
            <a:endParaRPr lang="en-US" dirty="0"/>
          </a:p>
        </p:txBody>
      </p:sp>
      <p:sp>
        <p:nvSpPr>
          <p:cNvPr id="6" name="Untertitel 5">
            <a:extLst>
              <a:ext uri="{FF2B5EF4-FFF2-40B4-BE49-F238E27FC236}">
                <a16:creationId xmlns:a16="http://schemas.microsoft.com/office/drawing/2014/main" id="{CEAD4565-2C0C-10CC-6885-C5DFE887F1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7422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EBE3CC-D20F-5EBD-B9BB-A05E269A823F}"/>
              </a:ext>
            </a:extLst>
          </p:cNvPr>
          <p:cNvSpPr>
            <a:spLocks noGrp="1"/>
          </p:cNvSpPr>
          <p:nvPr>
            <p:ph type="body" sz="quarter" idx="13"/>
          </p:nvPr>
        </p:nvSpPr>
        <p:spPr>
          <a:xfrm>
            <a:off x="360000" y="1684800"/>
            <a:ext cx="5387657" cy="4182600"/>
          </a:xfrm>
        </p:spPr>
        <p:txBody>
          <a:bodyPr/>
          <a:lstStyle/>
          <a:p>
            <a:pPr>
              <a:buFont typeface="Wingdings" panose="05000000000000000000" pitchFamily="2" charset="2"/>
              <a:buChar char="Ø"/>
            </a:pPr>
            <a:r>
              <a:rPr lang="de-DE" dirty="0"/>
              <a:t>Sinusförmiges Steuersignal u(t) mit einer Frequenz von 0.5 Hz</a:t>
            </a:r>
          </a:p>
          <a:p>
            <a:pPr>
              <a:buFont typeface="Wingdings" panose="05000000000000000000" pitchFamily="2" charset="2"/>
              <a:buChar char="Ø"/>
            </a:pPr>
            <a:endParaRPr lang="de-DE" dirty="0"/>
          </a:p>
          <a:p>
            <a:pPr>
              <a:buFont typeface="Wingdings" panose="05000000000000000000" pitchFamily="2" charset="2"/>
              <a:buChar char="Ø"/>
            </a:pPr>
            <a:r>
              <a:rPr lang="de-DE" dirty="0"/>
              <a:t>Stationäres Modell zeigt hohe Wertspitzen bei </a:t>
            </a:r>
          </a:p>
          <a:p>
            <a:pPr marL="0" indent="0">
              <a:buNone/>
            </a:pPr>
            <a:r>
              <a:rPr lang="de-DE" dirty="0"/>
              <a:t>	Richtungsumkehr des Zylinderkolbens</a:t>
            </a:r>
          </a:p>
          <a:p>
            <a:pPr marL="0" indent="0">
              <a:buNone/>
            </a:pPr>
            <a:endParaRPr lang="de-DE" dirty="0"/>
          </a:p>
          <a:p>
            <a:pPr>
              <a:buFont typeface="Wingdings" panose="05000000000000000000" pitchFamily="2" charset="2"/>
              <a:buChar char="Ø"/>
            </a:pPr>
            <a:r>
              <a:rPr lang="de-DE" dirty="0" err="1"/>
              <a:t>LuGre</a:t>
            </a:r>
            <a:r>
              <a:rPr lang="de-DE" dirty="0"/>
              <a:t>-Modell liefert bessere Simulationsergebnisse</a:t>
            </a:r>
          </a:p>
          <a:p>
            <a:pPr lvl="1">
              <a:buFont typeface="Wingdings" panose="05000000000000000000" pitchFamily="2" charset="2"/>
              <a:buChar char="Ø"/>
            </a:pPr>
            <a:r>
              <a:rPr lang="de-DE" dirty="0"/>
              <a:t>Vergleich mit Ergebnissen aus experimentellen Analysen </a:t>
            </a:r>
          </a:p>
          <a:p>
            <a:pPr marL="215900" lvl="1" indent="0">
              <a:buNone/>
            </a:pPr>
            <a:r>
              <a:rPr lang="de-DE" dirty="0"/>
              <a:t>	aus der Literatur</a:t>
            </a:r>
            <a:endParaRPr lang="en-US" dirty="0"/>
          </a:p>
        </p:txBody>
      </p:sp>
      <p:sp>
        <p:nvSpPr>
          <p:cNvPr id="3" name="Inhaltsplatzhalter 2">
            <a:extLst>
              <a:ext uri="{FF2B5EF4-FFF2-40B4-BE49-F238E27FC236}">
                <a16:creationId xmlns:a16="http://schemas.microsoft.com/office/drawing/2014/main" id="{22B40D26-BD0F-EAA5-3C26-450C8DF02D6F}"/>
              </a:ext>
            </a:extLst>
          </p:cNvPr>
          <p:cNvSpPr>
            <a:spLocks noGrp="1"/>
          </p:cNvSpPr>
          <p:nvPr>
            <p:ph idx="1"/>
          </p:nvPr>
        </p:nvSpPr>
        <p:spPr/>
        <p:txBody>
          <a:bodyPr/>
          <a:lstStyle/>
          <a:p>
            <a:r>
              <a:rPr lang="de-DE" dirty="0"/>
              <a:t>Simulation der Reibungsmodell</a:t>
            </a:r>
            <a:endParaRPr lang="en-US" dirty="0"/>
          </a:p>
        </p:txBody>
      </p:sp>
      <p:sp>
        <p:nvSpPr>
          <p:cNvPr id="4" name="Titel 3">
            <a:extLst>
              <a:ext uri="{FF2B5EF4-FFF2-40B4-BE49-F238E27FC236}">
                <a16:creationId xmlns:a16="http://schemas.microsoft.com/office/drawing/2014/main" id="{DF2C2707-D7B5-4FBC-DDD2-3DE2AAE5FD22}"/>
              </a:ext>
            </a:extLst>
          </p:cNvPr>
          <p:cNvSpPr>
            <a:spLocks noGrp="1"/>
          </p:cNvSpPr>
          <p:nvPr>
            <p:ph type="title"/>
          </p:nvPr>
        </p:nvSpPr>
        <p:spPr/>
        <p:txBody>
          <a:bodyPr/>
          <a:lstStyle/>
          <a:p>
            <a:r>
              <a:rPr lang="de-DE" dirty="0"/>
              <a:t>Simulationsergebnisse und Bewertung</a:t>
            </a:r>
            <a:endParaRPr lang="en-US" dirty="0"/>
          </a:p>
        </p:txBody>
      </p:sp>
      <p:pic>
        <p:nvPicPr>
          <p:cNvPr id="6" name="Grafik 5" descr="Ein Bild, das Text, Diagramm, Reihe, Screenshot enthält.&#10;&#10;Automatisch generierte Beschreibung">
            <a:extLst>
              <a:ext uri="{FF2B5EF4-FFF2-40B4-BE49-F238E27FC236}">
                <a16:creationId xmlns:a16="http://schemas.microsoft.com/office/drawing/2014/main" id="{18ED4805-1118-2B99-6A8B-4E7EAAD54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6726" y="1742228"/>
            <a:ext cx="5544324" cy="4067743"/>
          </a:xfrm>
          <a:prstGeom prst="rect">
            <a:avLst/>
          </a:prstGeom>
        </p:spPr>
      </p:pic>
    </p:spTree>
    <p:extLst>
      <p:ext uri="{BB962C8B-B14F-4D97-AF65-F5344CB8AC3E}">
        <p14:creationId xmlns:p14="http://schemas.microsoft.com/office/powerpoint/2010/main" val="368129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E4B64383-982F-A9E2-05A4-387EF1006463}"/>
              </a:ext>
            </a:extLst>
          </p:cNvPr>
          <p:cNvSpPr>
            <a:spLocks noGrp="1"/>
          </p:cNvSpPr>
          <p:nvPr>
            <p:ph type="body" sz="quarter" idx="13"/>
          </p:nvPr>
        </p:nvSpPr>
        <p:spPr>
          <a:xfrm>
            <a:off x="354000" y="880577"/>
            <a:ext cx="11484000" cy="4946650"/>
          </a:xfrm>
        </p:spPr>
        <p:txBody>
          <a:bodyPr/>
          <a:lstStyle/>
          <a:p>
            <a:pPr>
              <a:lnSpc>
                <a:spcPct val="200000"/>
              </a:lnSpc>
            </a:pPr>
            <a:r>
              <a:rPr lang="en-US" sz="2400" dirty="0">
                <a:latin typeface="+mn-lt"/>
              </a:rPr>
              <a:t>Research Background &amp; Problem Formalization (DVI → CCP/LCP)</a:t>
            </a:r>
            <a:endParaRPr lang="de-DE" sz="2400" dirty="0">
              <a:latin typeface="+mn-lt"/>
            </a:endParaRPr>
          </a:p>
          <a:p>
            <a:pPr algn="l">
              <a:lnSpc>
                <a:spcPct val="200000"/>
              </a:lnSpc>
            </a:pPr>
            <a:r>
              <a:rPr lang="en-US" sz="2400" b="0" i="0" u="none" strike="noStrike" baseline="0" dirty="0">
                <a:latin typeface="+mn-lt"/>
              </a:rPr>
              <a:t>Principles and Derivation of the APGD Algorithm (</a:t>
            </a:r>
            <a:r>
              <a:rPr lang="en-US" sz="2400" b="0" i="0" u="none" strike="noStrike" baseline="0" dirty="0" err="1">
                <a:latin typeface="+mn-lt"/>
              </a:rPr>
              <a:t>Nesterov</a:t>
            </a:r>
            <a:r>
              <a:rPr lang="en-US" sz="2400" b="0" i="0" u="none" strike="noStrike" baseline="0" dirty="0">
                <a:latin typeface="+mn-lt"/>
              </a:rPr>
              <a:t> Acceleration + Projection + Backtracking)</a:t>
            </a:r>
          </a:p>
          <a:p>
            <a:pPr algn="l">
              <a:lnSpc>
                <a:spcPct val="200000"/>
              </a:lnSpc>
            </a:pPr>
            <a:r>
              <a:rPr lang="en-US" sz="2400" dirty="0">
                <a:latin typeface="+mn-lt"/>
              </a:rPr>
              <a:t>TBD</a:t>
            </a:r>
            <a:endParaRPr lang="en-US" sz="2400" b="0" i="0" u="none" strike="noStrike" baseline="0" dirty="0">
              <a:latin typeface="+mn-lt"/>
            </a:endParaRPr>
          </a:p>
        </p:txBody>
      </p:sp>
      <p:sp>
        <p:nvSpPr>
          <p:cNvPr id="9" name="Title 8">
            <a:extLst>
              <a:ext uri="{FF2B5EF4-FFF2-40B4-BE49-F238E27FC236}">
                <a16:creationId xmlns:a16="http://schemas.microsoft.com/office/drawing/2014/main" id="{5166DC06-0A86-C4D3-D6BD-5C5EC5A7A3B5}"/>
              </a:ext>
            </a:extLst>
          </p:cNvPr>
          <p:cNvSpPr>
            <a:spLocks noGrp="1"/>
          </p:cNvSpPr>
          <p:nvPr>
            <p:ph type="title"/>
          </p:nvPr>
        </p:nvSpPr>
        <p:spPr/>
        <p:txBody>
          <a:bodyPr/>
          <a:lstStyle/>
          <a:p>
            <a:r>
              <a:rPr lang="en-US" altLang="zh-CN" sz="2800" b="1" dirty="0"/>
              <a:t>Agenda</a:t>
            </a:r>
            <a:endParaRPr lang="en-GB" sz="2800" dirty="0"/>
          </a:p>
        </p:txBody>
      </p:sp>
    </p:spTree>
    <p:extLst>
      <p:ext uri="{BB962C8B-B14F-4D97-AF65-F5344CB8AC3E}">
        <p14:creationId xmlns:p14="http://schemas.microsoft.com/office/powerpoint/2010/main" val="340744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1F4B4B1-D441-3557-9B9C-2D806DF071CC}"/>
              </a:ext>
            </a:extLst>
          </p:cNvPr>
          <p:cNvSpPr>
            <a:spLocks noGrp="1"/>
          </p:cNvSpPr>
          <p:nvPr>
            <p:ph type="body" sz="quarter" idx="13"/>
          </p:nvPr>
        </p:nvSpPr>
        <p:spPr>
          <a:xfrm>
            <a:off x="360000" y="1684800"/>
            <a:ext cx="5832456" cy="4182600"/>
          </a:xfrm>
        </p:spPr>
        <p:txBody>
          <a:bodyPr/>
          <a:lstStyle/>
          <a:p>
            <a:pPr>
              <a:buFont typeface="Wingdings" panose="05000000000000000000" pitchFamily="2" charset="2"/>
              <a:buChar char="Ø"/>
            </a:pPr>
            <a:r>
              <a:rPr lang="de-DE" dirty="0" err="1"/>
              <a:t>Aperiodiches</a:t>
            </a:r>
            <a:r>
              <a:rPr lang="de-DE" dirty="0"/>
              <a:t> Rechtecksignal als Steuersignal u(t) </a:t>
            </a:r>
          </a:p>
          <a:p>
            <a:endParaRPr lang="de-DE" dirty="0"/>
          </a:p>
          <a:p>
            <a:pPr>
              <a:buFont typeface="Wingdings" panose="05000000000000000000" pitchFamily="2" charset="2"/>
              <a:buChar char="Ø"/>
            </a:pPr>
            <a:r>
              <a:rPr lang="de-DE" dirty="0"/>
              <a:t>Sinusförmiges Signal als Steuersignal u(t) mit einer Frequenz von 0.5 Hz  </a:t>
            </a:r>
          </a:p>
          <a:p>
            <a:pPr>
              <a:buFont typeface="Wingdings" panose="05000000000000000000" pitchFamily="2" charset="2"/>
              <a:buChar char="Ø"/>
            </a:pPr>
            <a:endParaRPr lang="de-DE" dirty="0"/>
          </a:p>
          <a:p>
            <a:pPr>
              <a:buFont typeface="Wingdings" panose="05000000000000000000" pitchFamily="2" charset="2"/>
              <a:buChar char="Ø"/>
            </a:pPr>
            <a:r>
              <a:rPr lang="de-DE" dirty="0"/>
              <a:t>Lastgewicht des Starrkörpers bei 1000 kg für das</a:t>
            </a:r>
          </a:p>
          <a:p>
            <a:pPr marL="0" indent="0">
              <a:buNone/>
            </a:pPr>
            <a:r>
              <a:rPr lang="de-DE" dirty="0"/>
              <a:t>	aperiodische Rechtecksignal und 1500kg für das Sinussignal</a:t>
            </a:r>
          </a:p>
          <a:p>
            <a:endParaRPr lang="de-DE" dirty="0"/>
          </a:p>
          <a:p>
            <a:pPr>
              <a:buFont typeface="Wingdings" panose="05000000000000000000" pitchFamily="2" charset="2"/>
              <a:buChar char="Ø"/>
            </a:pPr>
            <a:r>
              <a:rPr lang="de-DE" dirty="0"/>
              <a:t>Analyse von Kolbenposition, -geschwindigkeit, Kammerdrücke und hydraulischer Kraft in </a:t>
            </a:r>
            <a:r>
              <a:rPr lang="de-DE" dirty="0" err="1"/>
              <a:t>Simscape</a:t>
            </a:r>
            <a:r>
              <a:rPr lang="de-DE" dirty="0"/>
              <a:t> und VEROSIM</a:t>
            </a:r>
          </a:p>
          <a:p>
            <a:endParaRPr lang="de-DE" dirty="0"/>
          </a:p>
          <a:p>
            <a:endParaRPr lang="en-US" dirty="0"/>
          </a:p>
        </p:txBody>
      </p:sp>
      <p:sp>
        <p:nvSpPr>
          <p:cNvPr id="3" name="Inhaltsplatzhalter 2">
            <a:extLst>
              <a:ext uri="{FF2B5EF4-FFF2-40B4-BE49-F238E27FC236}">
                <a16:creationId xmlns:a16="http://schemas.microsoft.com/office/drawing/2014/main" id="{A8EC7556-6756-DD7E-F02F-2CD622D253B7}"/>
              </a:ext>
            </a:extLst>
          </p:cNvPr>
          <p:cNvSpPr>
            <a:spLocks noGrp="1"/>
          </p:cNvSpPr>
          <p:nvPr>
            <p:ph idx="1"/>
          </p:nvPr>
        </p:nvSpPr>
        <p:spPr/>
        <p:txBody>
          <a:bodyPr/>
          <a:lstStyle/>
          <a:p>
            <a:r>
              <a:rPr lang="de-DE" dirty="0"/>
              <a:t>Konzept </a:t>
            </a:r>
            <a:endParaRPr lang="en-US" dirty="0"/>
          </a:p>
        </p:txBody>
      </p:sp>
      <p:sp>
        <p:nvSpPr>
          <p:cNvPr id="4" name="Titel 3">
            <a:extLst>
              <a:ext uri="{FF2B5EF4-FFF2-40B4-BE49-F238E27FC236}">
                <a16:creationId xmlns:a16="http://schemas.microsoft.com/office/drawing/2014/main" id="{CC6E5150-7244-4011-106C-DAF6A7161E06}"/>
              </a:ext>
            </a:extLst>
          </p:cNvPr>
          <p:cNvSpPr>
            <a:spLocks noGrp="1"/>
          </p:cNvSpPr>
          <p:nvPr>
            <p:ph type="title"/>
          </p:nvPr>
        </p:nvSpPr>
        <p:spPr/>
        <p:txBody>
          <a:bodyPr/>
          <a:lstStyle/>
          <a:p>
            <a:r>
              <a:rPr lang="de-DE" dirty="0"/>
              <a:t>Simulationsergebnisse und Bewertung</a:t>
            </a:r>
            <a:endParaRPr lang="en-US" dirty="0"/>
          </a:p>
        </p:txBody>
      </p:sp>
      <p:pic>
        <p:nvPicPr>
          <p:cNvPr id="6" name="Grafik 5">
            <a:extLst>
              <a:ext uri="{FF2B5EF4-FFF2-40B4-BE49-F238E27FC236}">
                <a16:creationId xmlns:a16="http://schemas.microsoft.com/office/drawing/2014/main" id="{3B3B890A-65CE-A2CF-D400-AF5B0A6DA0B1}"/>
              </a:ext>
            </a:extLst>
          </p:cNvPr>
          <p:cNvPicPr>
            <a:picLocks noChangeAspect="1"/>
          </p:cNvPicPr>
          <p:nvPr/>
        </p:nvPicPr>
        <p:blipFill>
          <a:blip r:embed="rId3"/>
          <a:stretch>
            <a:fillRect/>
          </a:stretch>
        </p:blipFill>
        <p:spPr>
          <a:xfrm>
            <a:off x="6620256" y="1278000"/>
            <a:ext cx="4933518" cy="2217878"/>
          </a:xfrm>
          <a:prstGeom prst="rect">
            <a:avLst/>
          </a:prstGeom>
        </p:spPr>
      </p:pic>
      <p:pic>
        <p:nvPicPr>
          <p:cNvPr id="8" name="Grafik 7">
            <a:extLst>
              <a:ext uri="{FF2B5EF4-FFF2-40B4-BE49-F238E27FC236}">
                <a16:creationId xmlns:a16="http://schemas.microsoft.com/office/drawing/2014/main" id="{3348F2CA-2EFF-C146-D793-D8927A715C24}"/>
              </a:ext>
            </a:extLst>
          </p:cNvPr>
          <p:cNvPicPr>
            <a:picLocks noChangeAspect="1"/>
          </p:cNvPicPr>
          <p:nvPr/>
        </p:nvPicPr>
        <p:blipFill>
          <a:blip r:embed="rId4"/>
          <a:stretch>
            <a:fillRect/>
          </a:stretch>
        </p:blipFill>
        <p:spPr>
          <a:xfrm>
            <a:off x="6718064" y="3572700"/>
            <a:ext cx="4737902" cy="2217878"/>
          </a:xfrm>
          <a:prstGeom prst="rect">
            <a:avLst/>
          </a:prstGeom>
        </p:spPr>
      </p:pic>
    </p:spTree>
    <p:extLst>
      <p:ext uri="{BB962C8B-B14F-4D97-AF65-F5344CB8AC3E}">
        <p14:creationId xmlns:p14="http://schemas.microsoft.com/office/powerpoint/2010/main" val="80074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EC4EB71-9350-DF7F-9DB0-6EDCF250CBDF}"/>
              </a:ext>
            </a:extLst>
          </p:cNvPr>
          <p:cNvSpPr>
            <a:spLocks noGrp="1"/>
          </p:cNvSpPr>
          <p:nvPr>
            <p:ph type="body" sz="quarter" idx="13"/>
          </p:nvPr>
        </p:nvSpPr>
        <p:spPr>
          <a:xfrm>
            <a:off x="360000" y="1684800"/>
            <a:ext cx="4014775" cy="4182600"/>
          </a:xfrm>
        </p:spPr>
        <p:txBody>
          <a:bodyPr/>
          <a:lstStyle/>
          <a:p>
            <a:pPr>
              <a:buFont typeface="Wingdings" panose="05000000000000000000" pitchFamily="2" charset="2"/>
              <a:buChar char="Ø"/>
            </a:pPr>
            <a:r>
              <a:rPr lang="de-DE" dirty="0"/>
              <a:t>Überschwingen bei Einstellen der konstanten Geschwindigkeiten und Drücke</a:t>
            </a:r>
          </a:p>
          <a:p>
            <a:pPr>
              <a:buFont typeface="Wingdings" panose="05000000000000000000" pitchFamily="2" charset="2"/>
              <a:buChar char="Ø"/>
            </a:pPr>
            <a:endParaRPr lang="de-DE" dirty="0"/>
          </a:p>
          <a:p>
            <a:pPr>
              <a:buFont typeface="Wingdings" panose="05000000000000000000" pitchFamily="2" charset="2"/>
              <a:buChar char="Ø"/>
            </a:pPr>
            <a:r>
              <a:rPr lang="de-DE" dirty="0"/>
              <a:t>Schwingungen stimmen gut in </a:t>
            </a:r>
            <a:r>
              <a:rPr lang="de-DE" dirty="0" err="1"/>
              <a:t>Simscape</a:t>
            </a:r>
            <a:r>
              <a:rPr lang="de-DE" dirty="0"/>
              <a:t> und VEROSIM  überein</a:t>
            </a:r>
          </a:p>
          <a:p>
            <a:pPr>
              <a:buFont typeface="Wingdings" panose="05000000000000000000" pitchFamily="2" charset="2"/>
              <a:buChar char="Ø"/>
            </a:pPr>
            <a:endParaRPr lang="de-DE" dirty="0"/>
          </a:p>
          <a:p>
            <a:pPr>
              <a:buFont typeface="Wingdings" panose="05000000000000000000" pitchFamily="2" charset="2"/>
              <a:buChar char="Ø"/>
            </a:pPr>
            <a:r>
              <a:rPr lang="de-DE" dirty="0"/>
              <a:t>Kleine Unterschiede können auf Unterschiede in der Ventildynamik und dem Kompressionsmodul zurückgeführt werden</a:t>
            </a:r>
            <a:endParaRPr lang="en-US" dirty="0"/>
          </a:p>
        </p:txBody>
      </p:sp>
      <p:pic>
        <p:nvPicPr>
          <p:cNvPr id="6" name="Inhaltsplatzhalter 5" descr="Ein Bild, das Text, Diagramm, Reihe, Zahl enthält.&#10;&#10;Automatisch generierte Beschreibung">
            <a:extLst>
              <a:ext uri="{FF2B5EF4-FFF2-40B4-BE49-F238E27FC236}">
                <a16:creationId xmlns:a16="http://schemas.microsoft.com/office/drawing/2014/main" id="{263B0187-9915-BCD0-C01B-768603F7ED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01722" y="905434"/>
            <a:ext cx="3630913" cy="5116312"/>
          </a:xfrm>
        </p:spPr>
      </p:pic>
      <p:sp>
        <p:nvSpPr>
          <p:cNvPr id="4" name="Titel 3">
            <a:extLst>
              <a:ext uri="{FF2B5EF4-FFF2-40B4-BE49-F238E27FC236}">
                <a16:creationId xmlns:a16="http://schemas.microsoft.com/office/drawing/2014/main" id="{C35A5F18-DFC4-97BE-CD28-11CA291D7206}"/>
              </a:ext>
            </a:extLst>
          </p:cNvPr>
          <p:cNvSpPr>
            <a:spLocks noGrp="1"/>
          </p:cNvSpPr>
          <p:nvPr>
            <p:ph type="title"/>
          </p:nvPr>
        </p:nvSpPr>
        <p:spPr/>
        <p:txBody>
          <a:bodyPr/>
          <a:lstStyle/>
          <a:p>
            <a:r>
              <a:rPr lang="de-DE" dirty="0"/>
              <a:t>Simulationsergebnisse und Bewertung</a:t>
            </a:r>
            <a:endParaRPr lang="en-US" dirty="0"/>
          </a:p>
        </p:txBody>
      </p:sp>
      <p:pic>
        <p:nvPicPr>
          <p:cNvPr id="8" name="Grafik 7" descr="Ein Bild, das Text, Diagramm, Reihe, parallel enthält.&#10;&#10;Automatisch generierte Beschreibung">
            <a:extLst>
              <a:ext uri="{FF2B5EF4-FFF2-40B4-BE49-F238E27FC236}">
                <a16:creationId xmlns:a16="http://schemas.microsoft.com/office/drawing/2014/main" id="{EC0BF992-DC6E-F0AD-50C4-1C1FB81BB9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388" y="836253"/>
            <a:ext cx="3548612" cy="5185493"/>
          </a:xfrm>
          <a:prstGeom prst="rect">
            <a:avLst/>
          </a:prstGeom>
        </p:spPr>
      </p:pic>
      <p:sp>
        <p:nvSpPr>
          <p:cNvPr id="9" name="Inhaltsplatzhalter 2">
            <a:extLst>
              <a:ext uri="{FF2B5EF4-FFF2-40B4-BE49-F238E27FC236}">
                <a16:creationId xmlns:a16="http://schemas.microsoft.com/office/drawing/2014/main" id="{A1BDDC62-D962-123B-140B-FEA4DFD78600}"/>
              </a:ext>
            </a:extLst>
          </p:cNvPr>
          <p:cNvSpPr txBox="1">
            <a:spLocks/>
          </p:cNvSpPr>
          <p:nvPr/>
        </p:nvSpPr>
        <p:spPr>
          <a:xfrm>
            <a:off x="360000" y="1011612"/>
            <a:ext cx="3378282" cy="406776"/>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Aperiodisches Rechtecksignal</a:t>
            </a:r>
            <a:endParaRPr lang="en-US" dirty="0"/>
          </a:p>
        </p:txBody>
      </p:sp>
    </p:spTree>
    <p:extLst>
      <p:ext uri="{BB962C8B-B14F-4D97-AF65-F5344CB8AC3E}">
        <p14:creationId xmlns:p14="http://schemas.microsoft.com/office/powerpoint/2010/main" val="206122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D9022D8-1365-3CDE-5369-C228810D2FD5}"/>
              </a:ext>
            </a:extLst>
          </p:cNvPr>
          <p:cNvSpPr>
            <a:spLocks noGrp="1"/>
          </p:cNvSpPr>
          <p:nvPr>
            <p:ph type="body" sz="quarter" idx="13"/>
          </p:nvPr>
        </p:nvSpPr>
        <p:spPr>
          <a:xfrm>
            <a:off x="359999" y="1684800"/>
            <a:ext cx="4046567" cy="4182600"/>
          </a:xfrm>
        </p:spPr>
        <p:txBody>
          <a:bodyPr/>
          <a:lstStyle/>
          <a:p>
            <a:pPr>
              <a:buFont typeface="Wingdings" panose="05000000000000000000" pitchFamily="2" charset="2"/>
              <a:buChar char="Ø"/>
            </a:pPr>
            <a:r>
              <a:rPr lang="de-DE" dirty="0"/>
              <a:t>Schwingungen zu Beginn der Simulationszeit</a:t>
            </a:r>
          </a:p>
          <a:p>
            <a:pPr>
              <a:buFont typeface="Wingdings" panose="05000000000000000000" pitchFamily="2" charset="2"/>
              <a:buChar char="Ø"/>
            </a:pPr>
            <a:endParaRPr lang="de-DE" dirty="0"/>
          </a:p>
          <a:p>
            <a:pPr>
              <a:buFont typeface="Wingdings" panose="05000000000000000000" pitchFamily="2" charset="2"/>
              <a:buChar char="Ø"/>
            </a:pPr>
            <a:r>
              <a:rPr lang="de-DE" dirty="0"/>
              <a:t>Schwingverhalten stimmt gut in den Simulationsumgebungen ein</a:t>
            </a:r>
          </a:p>
          <a:p>
            <a:pPr>
              <a:buFont typeface="Wingdings" panose="05000000000000000000" pitchFamily="2" charset="2"/>
              <a:buChar char="Ø"/>
            </a:pPr>
            <a:endParaRPr lang="de-DE" dirty="0"/>
          </a:p>
          <a:p>
            <a:pPr>
              <a:buFont typeface="Wingdings" panose="05000000000000000000" pitchFamily="2" charset="2"/>
              <a:buChar char="Ø"/>
            </a:pPr>
            <a:r>
              <a:rPr lang="de-DE" dirty="0"/>
              <a:t>Gute Ergebnisse für das Sinus und Rechtecksignal</a:t>
            </a:r>
            <a:endParaRPr lang="en-US" dirty="0"/>
          </a:p>
        </p:txBody>
      </p:sp>
      <p:pic>
        <p:nvPicPr>
          <p:cNvPr id="6" name="Inhaltsplatzhalter 5" descr="Ein Bild, das Text, Diagramm, Reihe, Zahl enthält.&#10;&#10;Automatisch generierte Beschreibung">
            <a:extLst>
              <a:ext uri="{FF2B5EF4-FFF2-40B4-BE49-F238E27FC236}">
                <a16:creationId xmlns:a16="http://schemas.microsoft.com/office/drawing/2014/main" id="{BCCA18EA-59AC-E702-8FA3-22E8D18A6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7689" y="884017"/>
            <a:ext cx="3553574" cy="5131583"/>
          </a:xfrm>
        </p:spPr>
      </p:pic>
      <p:sp>
        <p:nvSpPr>
          <p:cNvPr id="4" name="Titel 3">
            <a:extLst>
              <a:ext uri="{FF2B5EF4-FFF2-40B4-BE49-F238E27FC236}">
                <a16:creationId xmlns:a16="http://schemas.microsoft.com/office/drawing/2014/main" id="{3BE1868E-68F0-2AC3-A9BC-CCB42E7B4FDC}"/>
              </a:ext>
            </a:extLst>
          </p:cNvPr>
          <p:cNvSpPr>
            <a:spLocks noGrp="1"/>
          </p:cNvSpPr>
          <p:nvPr>
            <p:ph type="title"/>
          </p:nvPr>
        </p:nvSpPr>
        <p:spPr/>
        <p:txBody>
          <a:bodyPr/>
          <a:lstStyle/>
          <a:p>
            <a:r>
              <a:rPr lang="de-DE" dirty="0"/>
              <a:t>Simulationsergebnisse und Bewertung</a:t>
            </a:r>
            <a:endParaRPr lang="en-US" dirty="0"/>
          </a:p>
        </p:txBody>
      </p:sp>
      <p:pic>
        <p:nvPicPr>
          <p:cNvPr id="8" name="Grafik 7" descr="Ein Bild, das Text, Diagramm, Reihe, Zahl enthält.&#10;&#10;Automatisch generierte Beschreibung">
            <a:extLst>
              <a:ext uri="{FF2B5EF4-FFF2-40B4-BE49-F238E27FC236}">
                <a16:creationId xmlns:a16="http://schemas.microsoft.com/office/drawing/2014/main" id="{5AEA3D37-27AE-C041-BF22-0AA3C9BCF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385" y="842400"/>
            <a:ext cx="3489615" cy="5173200"/>
          </a:xfrm>
          <a:prstGeom prst="rect">
            <a:avLst/>
          </a:prstGeom>
        </p:spPr>
      </p:pic>
      <p:sp>
        <p:nvSpPr>
          <p:cNvPr id="9" name="Inhaltsplatzhalter 2">
            <a:extLst>
              <a:ext uri="{FF2B5EF4-FFF2-40B4-BE49-F238E27FC236}">
                <a16:creationId xmlns:a16="http://schemas.microsoft.com/office/drawing/2014/main" id="{3E5C5817-9E2F-9648-3546-4A375B464E26}"/>
              </a:ext>
            </a:extLst>
          </p:cNvPr>
          <p:cNvSpPr txBox="1">
            <a:spLocks/>
          </p:cNvSpPr>
          <p:nvPr/>
        </p:nvSpPr>
        <p:spPr>
          <a:xfrm>
            <a:off x="360000" y="1011612"/>
            <a:ext cx="3378282" cy="406776"/>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Sinussignal</a:t>
            </a:r>
            <a:endParaRPr lang="en-US" dirty="0"/>
          </a:p>
        </p:txBody>
      </p:sp>
    </p:spTree>
    <p:extLst>
      <p:ext uri="{BB962C8B-B14F-4D97-AF65-F5344CB8AC3E}">
        <p14:creationId xmlns:p14="http://schemas.microsoft.com/office/powerpoint/2010/main" val="1568176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B3E1108-62C4-448C-FB0B-01AD118EA36B}"/>
              </a:ext>
            </a:extLst>
          </p:cNvPr>
          <p:cNvSpPr>
            <a:spLocks noGrp="1"/>
          </p:cNvSpPr>
          <p:nvPr>
            <p:ph type="body" sz="quarter" idx="13"/>
          </p:nvPr>
        </p:nvSpPr>
        <p:spPr>
          <a:xfrm>
            <a:off x="360000" y="1684800"/>
            <a:ext cx="5736000" cy="4182600"/>
          </a:xfrm>
        </p:spPr>
        <p:txBody>
          <a:bodyPr/>
          <a:lstStyle/>
          <a:p>
            <a:pPr>
              <a:buFont typeface="Wingdings" panose="05000000000000000000" pitchFamily="2" charset="2"/>
              <a:buChar char="Ø"/>
            </a:pPr>
            <a:r>
              <a:rPr lang="de-DE" dirty="0"/>
              <a:t>Einsatz der implementierten Hydraulik im Streckzylinder des Kranmodells</a:t>
            </a:r>
          </a:p>
          <a:p>
            <a:endParaRPr lang="de-DE" dirty="0"/>
          </a:p>
          <a:p>
            <a:pPr>
              <a:buFont typeface="Wingdings" panose="05000000000000000000" pitchFamily="2" charset="2"/>
              <a:buChar char="Ø"/>
            </a:pPr>
            <a:r>
              <a:rPr lang="de-DE" dirty="0"/>
              <a:t>Vorgabe eines sinusförmigen Steuersignals u(t) und Vergleich der Ergebnisse mit identischem Harvester </a:t>
            </a:r>
            <a:r>
              <a:rPr lang="de-DE" dirty="0" err="1"/>
              <a:t>Mkran</a:t>
            </a:r>
            <a:r>
              <a:rPr lang="de-DE" dirty="0"/>
              <a:t>-Modell in </a:t>
            </a:r>
            <a:r>
              <a:rPr lang="de-DE" dirty="0" err="1"/>
              <a:t>Simscape</a:t>
            </a:r>
            <a:endParaRPr lang="de-DE" dirty="0"/>
          </a:p>
          <a:p>
            <a:endParaRPr lang="de-DE" dirty="0"/>
          </a:p>
          <a:p>
            <a:pPr>
              <a:buFont typeface="Wingdings" panose="05000000000000000000" pitchFamily="2" charset="2"/>
              <a:buChar char="Ø"/>
            </a:pPr>
            <a:r>
              <a:rPr lang="de-DE" dirty="0"/>
              <a:t>Vergleich der entstandenen Zwangskräfte an dem rotatorischen Gelenk zwischen Kransäule und </a:t>
            </a:r>
            <a:r>
              <a:rPr lang="de-DE" dirty="0" err="1"/>
              <a:t>Hauptarm</a:t>
            </a:r>
            <a:r>
              <a:rPr lang="de-DE" dirty="0"/>
              <a:t> zur Validierung</a:t>
            </a:r>
          </a:p>
          <a:p>
            <a:pPr>
              <a:buFont typeface="Wingdings" panose="05000000000000000000" pitchFamily="2" charset="2"/>
              <a:buChar char="Ø"/>
            </a:pPr>
            <a:endParaRPr lang="de-DE" dirty="0"/>
          </a:p>
          <a:p>
            <a:pPr>
              <a:buFont typeface="Wingdings" panose="05000000000000000000" pitchFamily="2" charset="2"/>
              <a:buChar char="Ø"/>
            </a:pPr>
            <a:r>
              <a:rPr lang="de-DE" dirty="0"/>
              <a:t>Auch hier eine gute Übereinstimmung in </a:t>
            </a:r>
            <a:r>
              <a:rPr lang="de-DE" dirty="0" err="1"/>
              <a:t>Simscape</a:t>
            </a:r>
            <a:r>
              <a:rPr lang="de-DE" dirty="0"/>
              <a:t> und VEROSIM</a:t>
            </a:r>
          </a:p>
          <a:p>
            <a:pPr marL="0" indent="0">
              <a:buNone/>
            </a:pPr>
            <a:r>
              <a:rPr lang="de-DE" dirty="0"/>
              <a:t>	</a:t>
            </a:r>
          </a:p>
        </p:txBody>
      </p:sp>
      <p:sp>
        <p:nvSpPr>
          <p:cNvPr id="3" name="Inhaltsplatzhalter 2">
            <a:extLst>
              <a:ext uri="{FF2B5EF4-FFF2-40B4-BE49-F238E27FC236}">
                <a16:creationId xmlns:a16="http://schemas.microsoft.com/office/drawing/2014/main" id="{5E099C64-05CA-79BF-C569-B24DBD31C7C7}"/>
              </a:ext>
            </a:extLst>
          </p:cNvPr>
          <p:cNvSpPr>
            <a:spLocks noGrp="1"/>
          </p:cNvSpPr>
          <p:nvPr>
            <p:ph idx="1"/>
          </p:nvPr>
        </p:nvSpPr>
        <p:spPr>
          <a:xfrm>
            <a:off x="360000" y="1152000"/>
            <a:ext cx="4525764" cy="410582"/>
          </a:xfrm>
        </p:spPr>
        <p:txBody>
          <a:bodyPr/>
          <a:lstStyle/>
          <a:p>
            <a:r>
              <a:rPr lang="de-DE" dirty="0"/>
              <a:t>Validierung im Harvester </a:t>
            </a:r>
            <a:r>
              <a:rPr lang="de-DE" dirty="0" err="1"/>
              <a:t>Mkran</a:t>
            </a:r>
            <a:r>
              <a:rPr lang="de-DE" dirty="0"/>
              <a:t>-Modell</a:t>
            </a:r>
            <a:endParaRPr lang="en-US" dirty="0"/>
          </a:p>
        </p:txBody>
      </p:sp>
      <p:sp>
        <p:nvSpPr>
          <p:cNvPr id="4" name="Titel 3">
            <a:extLst>
              <a:ext uri="{FF2B5EF4-FFF2-40B4-BE49-F238E27FC236}">
                <a16:creationId xmlns:a16="http://schemas.microsoft.com/office/drawing/2014/main" id="{603C4018-E1F4-D1D0-3A5B-1A0A7C911C49}"/>
              </a:ext>
            </a:extLst>
          </p:cNvPr>
          <p:cNvSpPr>
            <a:spLocks noGrp="1"/>
          </p:cNvSpPr>
          <p:nvPr>
            <p:ph type="title"/>
          </p:nvPr>
        </p:nvSpPr>
        <p:spPr/>
        <p:txBody>
          <a:bodyPr/>
          <a:lstStyle/>
          <a:p>
            <a:r>
              <a:rPr lang="de-DE" dirty="0"/>
              <a:t>Simulationsergebnisse und Bewertung</a:t>
            </a:r>
            <a:endParaRPr lang="en-US" dirty="0"/>
          </a:p>
        </p:txBody>
      </p:sp>
      <p:pic>
        <p:nvPicPr>
          <p:cNvPr id="5" name="Grafik 4" descr="Ein Bild, das Text, Diagramm, Reihe, Zahl enthält.&#10;&#10;Automatisch generierte Beschreibung">
            <a:extLst>
              <a:ext uri="{FF2B5EF4-FFF2-40B4-BE49-F238E27FC236}">
                <a16:creationId xmlns:a16="http://schemas.microsoft.com/office/drawing/2014/main" id="{EE99AF51-2EAC-2424-2CD0-06A0C0EAB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237" y="834434"/>
            <a:ext cx="3513662" cy="5189131"/>
          </a:xfrm>
          <a:prstGeom prst="rect">
            <a:avLst/>
          </a:prstGeom>
        </p:spPr>
      </p:pic>
    </p:spTree>
    <p:extLst>
      <p:ext uri="{BB962C8B-B14F-4D97-AF65-F5344CB8AC3E}">
        <p14:creationId xmlns:p14="http://schemas.microsoft.com/office/powerpoint/2010/main" val="293347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AAC94C7-A92D-1CAF-46D6-9379D82740D3}"/>
              </a:ext>
            </a:extLst>
          </p:cNvPr>
          <p:cNvSpPr>
            <a:spLocks noGrp="1"/>
          </p:cNvSpPr>
          <p:nvPr>
            <p:ph idx="1"/>
          </p:nvPr>
        </p:nvSpPr>
        <p:spPr/>
        <p:txBody>
          <a:bodyPr/>
          <a:lstStyle/>
          <a:p>
            <a:r>
              <a:rPr lang="de-DE" dirty="0"/>
              <a:t>Regelung</a:t>
            </a:r>
            <a:endParaRPr lang="en-US" dirty="0"/>
          </a:p>
          <a:p>
            <a:endParaRPr lang="en-US" dirty="0"/>
          </a:p>
        </p:txBody>
      </p:sp>
      <p:sp>
        <p:nvSpPr>
          <p:cNvPr id="4" name="Titel 3">
            <a:extLst>
              <a:ext uri="{FF2B5EF4-FFF2-40B4-BE49-F238E27FC236}">
                <a16:creationId xmlns:a16="http://schemas.microsoft.com/office/drawing/2014/main" id="{D441A2A0-0618-70AB-C218-967E186F3759}"/>
              </a:ext>
            </a:extLst>
          </p:cNvPr>
          <p:cNvSpPr>
            <a:spLocks noGrp="1"/>
          </p:cNvSpPr>
          <p:nvPr>
            <p:ph type="title"/>
          </p:nvPr>
        </p:nvSpPr>
        <p:spPr/>
        <p:txBody>
          <a:bodyPr/>
          <a:lstStyle/>
          <a:p>
            <a:r>
              <a:rPr lang="de-DE" dirty="0"/>
              <a:t>Simulationsergebnisse und Bewertung</a:t>
            </a:r>
            <a:endParaRPr lang="en-US" dirty="0"/>
          </a:p>
        </p:txBody>
      </p:sp>
      <p:sp>
        <p:nvSpPr>
          <p:cNvPr id="5" name="Textplatzhalter 1">
            <a:extLst>
              <a:ext uri="{FF2B5EF4-FFF2-40B4-BE49-F238E27FC236}">
                <a16:creationId xmlns:a16="http://schemas.microsoft.com/office/drawing/2014/main" id="{ABB41D4C-659C-CFC9-C3AC-D9C6526DFEE4}"/>
              </a:ext>
            </a:extLst>
          </p:cNvPr>
          <p:cNvSpPr txBox="1">
            <a:spLocks noGrp="1"/>
          </p:cNvSpPr>
          <p:nvPr>
            <p:ph type="body" sz="quarter" idx="13"/>
          </p:nvPr>
        </p:nvSpPr>
        <p:spPr>
          <a:xfrm>
            <a:off x="360025" y="1702665"/>
            <a:ext cx="11483975" cy="1356221"/>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Einsatz von P und PD-Regler zur Ansteuerung der Geschwindigkeit oder Position</a:t>
            </a:r>
          </a:p>
          <a:p>
            <a:pPr marL="0" indent="0">
              <a:buFont typeface="Arial" panose="020B0604020202020204" pitchFamily="34" charset="0"/>
              <a:buNone/>
            </a:pPr>
            <a:r>
              <a:rPr lang="de-DE" dirty="0"/>
              <a:t>	des Streck und Hubzylinders</a:t>
            </a:r>
          </a:p>
          <a:p>
            <a:endParaRPr lang="de-DE" dirty="0"/>
          </a:p>
          <a:p>
            <a:pPr>
              <a:buFont typeface="Wingdings" panose="05000000000000000000" pitchFamily="2" charset="2"/>
              <a:buChar char="Ø"/>
            </a:pPr>
            <a:r>
              <a:rPr lang="de-DE" dirty="0"/>
              <a:t>Bestimmung der </a:t>
            </a:r>
            <a:r>
              <a:rPr lang="de-DE" dirty="0" err="1"/>
              <a:t>Reglereinstellung</a:t>
            </a:r>
            <a:r>
              <a:rPr lang="de-DE" dirty="0"/>
              <a:t> durch Simulationsanalysen </a:t>
            </a:r>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marL="0" indent="0">
              <a:buFont typeface="Arial" panose="020B0604020202020204" pitchFamily="34" charset="0"/>
              <a:buNone/>
            </a:pPr>
            <a:r>
              <a:rPr lang="de-DE" dirty="0"/>
              <a:t>	</a:t>
            </a:r>
          </a:p>
          <a:p>
            <a:pPr marL="0" indent="0">
              <a:buFont typeface="Arial" panose="020B0604020202020204" pitchFamily="34" charset="0"/>
              <a:buNone/>
            </a:pPr>
            <a:endParaRPr lang="en-US" dirty="0"/>
          </a:p>
        </p:txBody>
      </p:sp>
      <p:pic>
        <p:nvPicPr>
          <p:cNvPr id="6" name="Grafik 5" descr="Ein Bild, das Text, Schrift, Reihe, Screenshot enthält.&#10;&#10;Automatisch generierte Beschreibung">
            <a:extLst>
              <a:ext uri="{FF2B5EF4-FFF2-40B4-BE49-F238E27FC236}">
                <a16:creationId xmlns:a16="http://schemas.microsoft.com/office/drawing/2014/main" id="{281C9F5A-AFB0-4627-BD8F-8D9FCB424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6" y="3357551"/>
            <a:ext cx="7837714" cy="2193736"/>
          </a:xfrm>
          <a:prstGeom prst="rect">
            <a:avLst/>
          </a:prstGeom>
        </p:spPr>
      </p:pic>
    </p:spTree>
    <p:extLst>
      <p:ext uri="{BB962C8B-B14F-4D97-AF65-F5344CB8AC3E}">
        <p14:creationId xmlns:p14="http://schemas.microsoft.com/office/powerpoint/2010/main" val="3533701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4879A5A4-0790-547F-305E-A5CA38FF4A78}"/>
                  </a:ext>
                </a:extLst>
              </p:cNvPr>
              <p:cNvSpPr>
                <a:spLocks noGrp="1"/>
              </p:cNvSpPr>
              <p:nvPr>
                <p:ph type="body" sz="quarter" idx="13"/>
              </p:nvPr>
            </p:nvSpPr>
            <p:spPr>
              <a:xfrm>
                <a:off x="360000" y="1608881"/>
                <a:ext cx="5855605" cy="4258518"/>
              </a:xfrm>
            </p:spPr>
            <p:txBody>
              <a:bodyPr/>
              <a:lstStyle/>
              <a:p>
                <a:pPr>
                  <a:buFont typeface="Wingdings" panose="05000000000000000000" pitchFamily="2" charset="2"/>
                  <a:buChar char="Ø"/>
                </a:pPr>
                <a:r>
                  <a:rPr lang="de-DE" dirty="0"/>
                  <a:t>P und PD-Regler liefern sehr ähnliche Ergebnisse</a:t>
                </a:r>
              </a:p>
              <a:p>
                <a:pPr>
                  <a:buFont typeface="Wingdings" panose="05000000000000000000" pitchFamily="2" charset="2"/>
                  <a:buChar char="Ø"/>
                </a:pPr>
                <a:endParaRPr lang="de-DE" dirty="0"/>
              </a:p>
              <a:p>
                <a:pPr>
                  <a:buFont typeface="Wingdings" panose="05000000000000000000" pitchFamily="2" charset="2"/>
                  <a:buChar char="Ø"/>
                </a:pPr>
                <a:r>
                  <a:rPr lang="de-DE" dirty="0"/>
                  <a:t>Sprungantwort für P-Regler und Sinusförmige Positionsvorgabe</a:t>
                </a: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err="1"/>
                  <a:t>Große</a:t>
                </a:r>
                <a:r>
                  <a:rPr lang="en-US" dirty="0"/>
                  <a:t> </a:t>
                </a:r>
                <a:r>
                  <a:rPr lang="en-US" dirty="0" err="1"/>
                  <a:t>Werte</a:t>
                </a:r>
                <a:r>
                  <a:rPr lang="en-US" dirty="0"/>
                  <a:t> für den </a:t>
                </a:r>
                <a:r>
                  <a:rPr lang="en-US" dirty="0" err="1"/>
                  <a:t>Proportionalitätsfaktor</a:t>
                </a:r>
                <a:r>
                  <a:rPr lang="en-US" dirty="0"/>
                  <a:t> </a:t>
                </a:r>
                <a14:m>
                  <m:oMath xmlns:m="http://schemas.openxmlformats.org/officeDocument/2006/math">
                    <m:sSub>
                      <m:sSubPr>
                        <m:ctrlPr>
                          <a:rPr lang="de-DE" i="1" dirty="0" smtClean="0">
                            <a:solidFill>
                              <a:srgbClr val="836967"/>
                            </a:solidFill>
                            <a:latin typeface="Cambria Math" panose="02040503050406030204" pitchFamily="18" charset="0"/>
                          </a:rPr>
                        </m:ctrlPr>
                      </m:sSubPr>
                      <m:e>
                        <m:r>
                          <a:rPr lang="de-DE" i="1" dirty="0" smtClean="0">
                            <a:latin typeface="Cambria Math" panose="02040503050406030204" pitchFamily="18" charset="0"/>
                          </a:rPr>
                          <m:t>𝐾</m:t>
                        </m:r>
                      </m:e>
                      <m:sub>
                        <m:r>
                          <a:rPr lang="de-DE" i="1" dirty="0" smtClean="0">
                            <a:latin typeface="Cambria Math" panose="02040503050406030204" pitchFamily="18" charset="0"/>
                          </a:rPr>
                          <m:t>𝑝</m:t>
                        </m:r>
                      </m:sub>
                    </m:sSub>
                  </m:oMath>
                </a14:m>
                <a:r>
                  <a:rPr lang="de-DE" dirty="0"/>
                  <a:t> führen zu instabilem schwingendem Verhalten</a:t>
                </a:r>
              </a:p>
              <a:p>
                <a:pPr>
                  <a:buFont typeface="Wingdings" panose="05000000000000000000" pitchFamily="2" charset="2"/>
                  <a:buChar char="Ø"/>
                </a:pPr>
                <a:endParaRPr lang="de-DE" dirty="0"/>
              </a:p>
              <a:p>
                <a:pPr>
                  <a:buFont typeface="Wingdings" panose="05000000000000000000" pitchFamily="2" charset="2"/>
                  <a:buChar char="Ø"/>
                </a:pPr>
                <a:r>
                  <a:rPr lang="de-DE" dirty="0"/>
                  <a:t>Amplitudendämpfung und Phasenverschiebung bei sinusförmiger Positionsvorgabe zu beobachten</a:t>
                </a:r>
              </a:p>
              <a:p>
                <a:pPr>
                  <a:buFont typeface="Wingdings" panose="05000000000000000000" pitchFamily="2" charset="2"/>
                  <a:buChar char="Ø"/>
                </a:pPr>
                <a:endParaRPr lang="de-DE" dirty="0"/>
              </a:p>
              <a:p>
                <a:pPr>
                  <a:buFont typeface="Wingdings" panose="05000000000000000000" pitchFamily="2" charset="2"/>
                  <a:buChar char="Ø"/>
                </a:pPr>
                <a:r>
                  <a:rPr lang="de-DE" dirty="0"/>
                  <a:t>Wahl: </a:t>
                </a:r>
                <a14:m>
                  <m:oMath xmlns:m="http://schemas.openxmlformats.org/officeDocument/2006/math">
                    <m:sSub>
                      <m:sSubPr>
                        <m:ctrlPr>
                          <a:rPr lang="de-DE" i="1" dirty="0" smtClean="0">
                            <a:solidFill>
                              <a:srgbClr val="836967"/>
                            </a:solidFill>
                            <a:latin typeface="Cambria Math" panose="02040503050406030204" pitchFamily="18" charset="0"/>
                          </a:rPr>
                        </m:ctrlPr>
                      </m:sSubPr>
                      <m:e>
                        <m:r>
                          <a:rPr lang="de-DE" i="1" dirty="0" smtClean="0">
                            <a:latin typeface="Cambria Math" panose="02040503050406030204" pitchFamily="18" charset="0"/>
                          </a:rPr>
                          <m:t>𝐾</m:t>
                        </m:r>
                      </m:e>
                      <m:sub>
                        <m:r>
                          <a:rPr lang="de-DE" i="1" dirty="0" smtClean="0">
                            <a:latin typeface="Cambria Math" panose="02040503050406030204" pitchFamily="18" charset="0"/>
                          </a:rPr>
                          <m:t>𝑝</m:t>
                        </m:r>
                      </m:sub>
                    </m:sSub>
                    <m:r>
                      <a:rPr lang="de-DE" i="0" dirty="0" smtClean="0">
                        <a:latin typeface="Cambria Math" panose="02040503050406030204" pitchFamily="18" charset="0"/>
                      </a:rPr>
                      <m:t>=10</m:t>
                    </m:r>
                  </m:oMath>
                </a14:m>
                <a:r>
                  <a:rPr lang="de-DE" dirty="0"/>
                  <a:t> für den Streckzylinder</a:t>
                </a:r>
              </a:p>
            </p:txBody>
          </p:sp>
        </mc:Choice>
        <mc:Fallback xmlns="">
          <p:sp>
            <p:nvSpPr>
              <p:cNvPr id="2" name="Textplatzhalter 1">
                <a:extLst>
                  <a:ext uri="{FF2B5EF4-FFF2-40B4-BE49-F238E27FC236}">
                    <a16:creationId xmlns:a16="http://schemas.microsoft.com/office/drawing/2014/main" id="{4879A5A4-0790-547F-305E-A5CA38FF4A78}"/>
                  </a:ext>
                </a:extLst>
              </p:cNvPr>
              <p:cNvSpPr>
                <a:spLocks noGrp="1" noRot="1" noChangeAspect="1" noMove="1" noResize="1" noEditPoints="1" noAdjustHandles="1" noChangeArrowheads="1" noChangeShapeType="1" noTextEdit="1"/>
              </p:cNvSpPr>
              <p:nvPr>
                <p:ph type="body" sz="quarter" idx="13"/>
              </p:nvPr>
            </p:nvSpPr>
            <p:spPr>
              <a:xfrm>
                <a:off x="360000" y="1608881"/>
                <a:ext cx="5855605" cy="4258518"/>
              </a:xfrm>
              <a:blipFill>
                <a:blip r:embed="rId2"/>
                <a:stretch>
                  <a:fillRect l="-2185" t="-1862"/>
                </a:stretch>
              </a:blipFill>
            </p:spPr>
            <p:txBody>
              <a:bodyPr/>
              <a:lstStyle/>
              <a:p>
                <a:r>
                  <a:rPr lang="en-US">
                    <a:noFill/>
                  </a:rPr>
                  <a:t> </a:t>
                </a:r>
              </a:p>
            </p:txBody>
          </p:sp>
        </mc:Fallback>
      </mc:AlternateContent>
      <p:sp>
        <p:nvSpPr>
          <p:cNvPr id="3" name="Inhaltsplatzhalter 2">
            <a:extLst>
              <a:ext uri="{FF2B5EF4-FFF2-40B4-BE49-F238E27FC236}">
                <a16:creationId xmlns:a16="http://schemas.microsoft.com/office/drawing/2014/main" id="{EFBDBDE3-2D43-CAD4-FBA7-A3B6CF7BC257}"/>
              </a:ext>
            </a:extLst>
          </p:cNvPr>
          <p:cNvSpPr>
            <a:spLocks noGrp="1"/>
          </p:cNvSpPr>
          <p:nvPr>
            <p:ph idx="1"/>
          </p:nvPr>
        </p:nvSpPr>
        <p:spPr>
          <a:xfrm>
            <a:off x="360000" y="1080281"/>
            <a:ext cx="4203035" cy="363035"/>
          </a:xfrm>
        </p:spPr>
        <p:txBody>
          <a:bodyPr/>
          <a:lstStyle/>
          <a:p>
            <a:r>
              <a:rPr lang="de-DE" dirty="0"/>
              <a:t>Positionsreglung</a:t>
            </a:r>
            <a:endParaRPr lang="en-US" dirty="0"/>
          </a:p>
        </p:txBody>
      </p:sp>
      <p:sp>
        <p:nvSpPr>
          <p:cNvPr id="4" name="Titel 3">
            <a:extLst>
              <a:ext uri="{FF2B5EF4-FFF2-40B4-BE49-F238E27FC236}">
                <a16:creationId xmlns:a16="http://schemas.microsoft.com/office/drawing/2014/main" id="{46445613-7704-55C6-7818-727A83B65607}"/>
              </a:ext>
            </a:extLst>
          </p:cNvPr>
          <p:cNvSpPr>
            <a:spLocks noGrp="1"/>
          </p:cNvSpPr>
          <p:nvPr>
            <p:ph type="title"/>
          </p:nvPr>
        </p:nvSpPr>
        <p:spPr/>
        <p:txBody>
          <a:bodyPr/>
          <a:lstStyle/>
          <a:p>
            <a:r>
              <a:rPr lang="de-DE" dirty="0"/>
              <a:t>Simulationsergebnisse und Bewertung</a:t>
            </a:r>
            <a:endParaRPr lang="en-US" dirty="0"/>
          </a:p>
        </p:txBody>
      </p:sp>
      <p:pic>
        <p:nvPicPr>
          <p:cNvPr id="6" name="Grafik 5">
            <a:extLst>
              <a:ext uri="{FF2B5EF4-FFF2-40B4-BE49-F238E27FC236}">
                <a16:creationId xmlns:a16="http://schemas.microsoft.com/office/drawing/2014/main" id="{0673BF7F-C6EA-30BC-3024-431AF0AA2428}"/>
              </a:ext>
            </a:extLst>
          </p:cNvPr>
          <p:cNvPicPr>
            <a:picLocks noChangeAspect="1"/>
          </p:cNvPicPr>
          <p:nvPr/>
        </p:nvPicPr>
        <p:blipFill>
          <a:blip r:embed="rId3"/>
          <a:stretch>
            <a:fillRect/>
          </a:stretch>
        </p:blipFill>
        <p:spPr>
          <a:xfrm>
            <a:off x="7882951" y="1080281"/>
            <a:ext cx="3215986" cy="2497999"/>
          </a:xfrm>
          <a:prstGeom prst="rect">
            <a:avLst/>
          </a:prstGeom>
        </p:spPr>
      </p:pic>
      <p:pic>
        <p:nvPicPr>
          <p:cNvPr id="8" name="Grafik 7">
            <a:extLst>
              <a:ext uri="{FF2B5EF4-FFF2-40B4-BE49-F238E27FC236}">
                <a16:creationId xmlns:a16="http://schemas.microsoft.com/office/drawing/2014/main" id="{08443516-BC5C-AA36-4744-EAE48DFE87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874" y="3472740"/>
            <a:ext cx="3061063" cy="2394659"/>
          </a:xfrm>
          <a:prstGeom prst="rect">
            <a:avLst/>
          </a:prstGeom>
        </p:spPr>
      </p:pic>
    </p:spTree>
    <p:extLst>
      <p:ext uri="{BB962C8B-B14F-4D97-AF65-F5344CB8AC3E}">
        <p14:creationId xmlns:p14="http://schemas.microsoft.com/office/powerpoint/2010/main" val="236490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87A40409-9CA4-3CE0-6EF4-94C83CAC2F3C}"/>
                  </a:ext>
                </a:extLst>
              </p:cNvPr>
              <p:cNvSpPr>
                <a:spLocks noGrp="1"/>
              </p:cNvSpPr>
              <p:nvPr>
                <p:ph type="body" sz="quarter" idx="13"/>
              </p:nvPr>
            </p:nvSpPr>
            <p:spPr/>
            <p:txBody>
              <a:bodyPr/>
              <a:lstStyle/>
              <a:p>
                <a:pPr>
                  <a:buFont typeface="Wingdings" panose="05000000000000000000" pitchFamily="2" charset="2"/>
                  <a:buChar char="Ø"/>
                </a:pPr>
                <a:r>
                  <a:rPr lang="de-DE" dirty="0"/>
                  <a:t>Sprungantwort für P-Regler zeigt für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𝑝</m:t>
                        </m:r>
                      </m:sub>
                    </m:sSub>
                    <m:r>
                      <a:rPr lang="en-US" i="0" dirty="0">
                        <a:latin typeface="Cambria Math" panose="02040503050406030204" pitchFamily="18" charset="0"/>
                      </a:rPr>
                      <m:t>=80</m:t>
                    </m:r>
                  </m:oMath>
                </a14:m>
                <a:r>
                  <a:rPr lang="de-DE" dirty="0"/>
                  <a:t> gute Ergebnisse</a:t>
                </a:r>
              </a:p>
              <a:p>
                <a:pPr>
                  <a:buFont typeface="Wingdings" panose="05000000000000000000" pitchFamily="2" charset="2"/>
                  <a:buChar char="Ø"/>
                </a:pPr>
                <a:r>
                  <a:rPr lang="de-DE" dirty="0"/>
                  <a:t>PD-Regler mit Proportionalitätsfaktor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𝑝</m:t>
                        </m:r>
                      </m:sub>
                    </m:sSub>
                    <m:r>
                      <a:rPr lang="en-US" i="0" dirty="0">
                        <a:latin typeface="Cambria Math" panose="02040503050406030204" pitchFamily="18" charset="0"/>
                      </a:rPr>
                      <m:t>=80</m:t>
                    </m:r>
                  </m:oMath>
                </a14:m>
                <a:r>
                  <a:rPr lang="de-DE" dirty="0"/>
                  <a:t> und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𝐷</m:t>
                        </m:r>
                      </m:sub>
                    </m:sSub>
                    <m:r>
                      <a:rPr lang="en-US" dirty="0">
                        <a:latin typeface="Cambria Math" panose="02040503050406030204" pitchFamily="18" charset="0"/>
                      </a:rPr>
                      <m:t>=</m:t>
                    </m:r>
                    <m:r>
                      <a:rPr lang="de-DE" b="0" i="0" dirty="0" smtClean="0">
                        <a:latin typeface="Cambria Math" panose="02040503050406030204" pitchFamily="18" charset="0"/>
                      </a:rPr>
                      <m:t>0.4</m:t>
                    </m:r>
                  </m:oMath>
                </a14:m>
                <a:endParaRPr lang="de-DE" dirty="0"/>
              </a:p>
              <a:p>
                <a:pPr>
                  <a:buFont typeface="Wingdings" panose="05000000000000000000" pitchFamily="2" charset="2"/>
                  <a:buChar char="Ø"/>
                </a:pPr>
                <a:r>
                  <a:rPr lang="de-DE" dirty="0"/>
                  <a:t>Sinusförmige Geschwindigkeitsvorgabe zeigt für P-Regler instabiles Verhalten</a:t>
                </a:r>
              </a:p>
              <a:p>
                <a:pPr>
                  <a:buFont typeface="Wingdings" panose="05000000000000000000" pitchFamily="2" charset="2"/>
                  <a:buChar char="Ø"/>
                </a:pPr>
                <a:r>
                  <a:rPr lang="en-US" dirty="0"/>
                  <a:t>PD- </a:t>
                </a:r>
                <a:r>
                  <a:rPr lang="en-US" dirty="0" err="1"/>
                  <a:t>Regler</a:t>
                </a:r>
                <a:r>
                  <a:rPr lang="en-US" dirty="0"/>
                  <a:t> die </a:t>
                </a:r>
                <a:r>
                  <a:rPr lang="en-US" dirty="0" err="1"/>
                  <a:t>bessere</a:t>
                </a:r>
                <a:r>
                  <a:rPr lang="en-US" dirty="0"/>
                  <a:t> Wahl </a:t>
                </a:r>
                <a:r>
                  <a:rPr lang="en-US" dirty="0" err="1"/>
                  <a:t>mit</a:t>
                </a:r>
                <a:r>
                  <a:rPr lang="en-US" dirty="0"/>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𝑝</m:t>
                        </m:r>
                      </m:sub>
                    </m:sSub>
                    <m:r>
                      <a:rPr lang="en-US" i="0" dirty="0">
                        <a:latin typeface="Cambria Math" panose="02040503050406030204" pitchFamily="18" charset="0"/>
                      </a:rPr>
                      <m:t>=80</m:t>
                    </m:r>
                  </m:oMath>
                </a14:m>
                <a:r>
                  <a:rPr lang="de-DE" dirty="0"/>
                  <a:t> und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𝐷</m:t>
                        </m:r>
                      </m:sub>
                    </m:sSub>
                    <m:r>
                      <a:rPr lang="en-US" dirty="0">
                        <a:latin typeface="Cambria Math" panose="02040503050406030204" pitchFamily="18" charset="0"/>
                      </a:rPr>
                      <m:t>=</m:t>
                    </m:r>
                    <m:r>
                      <a:rPr lang="de-DE" b="0" i="0" dirty="0" smtClean="0">
                        <a:latin typeface="Cambria Math" panose="02040503050406030204" pitchFamily="18" charset="0"/>
                      </a:rPr>
                      <m:t>0.4</m:t>
                    </m:r>
                  </m:oMath>
                </a14:m>
                <a:endParaRPr lang="en-US" dirty="0"/>
              </a:p>
              <a:p>
                <a:pPr>
                  <a:buFont typeface="Wingdings" panose="05000000000000000000" pitchFamily="2" charset="2"/>
                  <a:buChar char="Ø"/>
                </a:pPr>
                <a:endParaRPr lang="de-DE"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mc:Choice>
        <mc:Fallback xmlns="">
          <p:sp>
            <p:nvSpPr>
              <p:cNvPr id="2" name="Textplatzhalter 1">
                <a:extLst>
                  <a:ext uri="{FF2B5EF4-FFF2-40B4-BE49-F238E27FC236}">
                    <a16:creationId xmlns:a16="http://schemas.microsoft.com/office/drawing/2014/main" id="{87A40409-9CA4-3CE0-6EF4-94C83CAC2F3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1115" t="-1747"/>
                </a:stretch>
              </a:blipFill>
            </p:spPr>
            <p:txBody>
              <a:bodyPr/>
              <a:lstStyle/>
              <a:p>
                <a:r>
                  <a:rPr lang="en-US">
                    <a:noFill/>
                  </a:rPr>
                  <a:t> </a:t>
                </a:r>
              </a:p>
            </p:txBody>
          </p:sp>
        </mc:Fallback>
      </mc:AlternateContent>
      <p:sp>
        <p:nvSpPr>
          <p:cNvPr id="3" name="Inhaltsplatzhalter 2">
            <a:extLst>
              <a:ext uri="{FF2B5EF4-FFF2-40B4-BE49-F238E27FC236}">
                <a16:creationId xmlns:a16="http://schemas.microsoft.com/office/drawing/2014/main" id="{04193080-D2E7-BE20-05C6-64691031E8E5}"/>
              </a:ext>
            </a:extLst>
          </p:cNvPr>
          <p:cNvSpPr>
            <a:spLocks noGrp="1"/>
          </p:cNvSpPr>
          <p:nvPr>
            <p:ph idx="1"/>
          </p:nvPr>
        </p:nvSpPr>
        <p:spPr/>
        <p:txBody>
          <a:bodyPr/>
          <a:lstStyle/>
          <a:p>
            <a:r>
              <a:rPr lang="de-DE" dirty="0"/>
              <a:t>Geschwindigkeitsreglung</a:t>
            </a:r>
            <a:endParaRPr lang="en-US" dirty="0"/>
          </a:p>
        </p:txBody>
      </p:sp>
      <p:sp>
        <p:nvSpPr>
          <p:cNvPr id="4" name="Titel 3">
            <a:extLst>
              <a:ext uri="{FF2B5EF4-FFF2-40B4-BE49-F238E27FC236}">
                <a16:creationId xmlns:a16="http://schemas.microsoft.com/office/drawing/2014/main" id="{485FCC5B-30CC-3819-2927-60C5D1594E34}"/>
              </a:ext>
            </a:extLst>
          </p:cNvPr>
          <p:cNvSpPr>
            <a:spLocks noGrp="1"/>
          </p:cNvSpPr>
          <p:nvPr>
            <p:ph type="title"/>
          </p:nvPr>
        </p:nvSpPr>
        <p:spPr/>
        <p:txBody>
          <a:bodyPr/>
          <a:lstStyle/>
          <a:p>
            <a:r>
              <a:rPr lang="de-DE" dirty="0"/>
              <a:t>Simulationsergebnisse und Bewertung</a:t>
            </a:r>
            <a:endParaRPr lang="en-US" dirty="0"/>
          </a:p>
        </p:txBody>
      </p:sp>
      <p:pic>
        <p:nvPicPr>
          <p:cNvPr id="6" name="Grafik 5">
            <a:extLst>
              <a:ext uri="{FF2B5EF4-FFF2-40B4-BE49-F238E27FC236}">
                <a16:creationId xmlns:a16="http://schemas.microsoft.com/office/drawing/2014/main" id="{5C225442-0F6B-7620-0B74-4A230B6B9101}"/>
              </a:ext>
            </a:extLst>
          </p:cNvPr>
          <p:cNvPicPr>
            <a:picLocks noChangeAspect="1"/>
          </p:cNvPicPr>
          <p:nvPr/>
        </p:nvPicPr>
        <p:blipFill>
          <a:blip r:embed="rId3"/>
          <a:stretch>
            <a:fillRect/>
          </a:stretch>
        </p:blipFill>
        <p:spPr>
          <a:xfrm>
            <a:off x="670125" y="3301032"/>
            <a:ext cx="3358457" cy="2566368"/>
          </a:xfrm>
          <a:prstGeom prst="rect">
            <a:avLst/>
          </a:prstGeom>
        </p:spPr>
      </p:pic>
      <p:pic>
        <p:nvPicPr>
          <p:cNvPr id="8" name="Grafik 7">
            <a:extLst>
              <a:ext uri="{FF2B5EF4-FFF2-40B4-BE49-F238E27FC236}">
                <a16:creationId xmlns:a16="http://schemas.microsoft.com/office/drawing/2014/main" id="{BA2EC846-38C3-504F-08A3-783419432D5A}"/>
              </a:ext>
            </a:extLst>
          </p:cNvPr>
          <p:cNvPicPr>
            <a:picLocks noChangeAspect="1"/>
          </p:cNvPicPr>
          <p:nvPr/>
        </p:nvPicPr>
        <p:blipFill>
          <a:blip r:embed="rId4"/>
          <a:stretch>
            <a:fillRect/>
          </a:stretch>
        </p:blipFill>
        <p:spPr>
          <a:xfrm>
            <a:off x="4435880" y="3301032"/>
            <a:ext cx="3320239" cy="2566368"/>
          </a:xfrm>
          <a:prstGeom prst="rect">
            <a:avLst/>
          </a:prstGeom>
        </p:spPr>
      </p:pic>
      <p:pic>
        <p:nvPicPr>
          <p:cNvPr id="5" name="Grafik 4" descr="Ein Bild, das Text, Diagramm, Reihe, Screenshot enthält.&#10;&#10;Automatisch generierte Beschreibung">
            <a:extLst>
              <a:ext uri="{FF2B5EF4-FFF2-40B4-BE49-F238E27FC236}">
                <a16:creationId xmlns:a16="http://schemas.microsoft.com/office/drawing/2014/main" id="{DA370969-4927-85B1-0283-404ED35FFB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3417" y="3301032"/>
            <a:ext cx="3336345" cy="2609296"/>
          </a:xfrm>
          <a:prstGeom prst="rect">
            <a:avLst/>
          </a:prstGeom>
        </p:spPr>
      </p:pic>
    </p:spTree>
    <p:extLst>
      <p:ext uri="{BB962C8B-B14F-4D97-AF65-F5344CB8AC3E}">
        <p14:creationId xmlns:p14="http://schemas.microsoft.com/office/powerpoint/2010/main" val="2049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581BFC0-454D-9FF2-2632-5AC3A160FAF0}"/>
              </a:ext>
            </a:extLst>
          </p:cNvPr>
          <p:cNvSpPr>
            <a:spLocks noGrp="1"/>
          </p:cNvSpPr>
          <p:nvPr>
            <p:ph type="body" sz="quarter" idx="13"/>
          </p:nvPr>
        </p:nvSpPr>
        <p:spPr>
          <a:xfrm>
            <a:off x="360000" y="1684800"/>
            <a:ext cx="5242941" cy="4021202"/>
          </a:xfrm>
        </p:spPr>
        <p:txBody>
          <a:bodyPr/>
          <a:lstStyle/>
          <a:p>
            <a:pPr>
              <a:buFont typeface="Wingdings" panose="05000000000000000000" pitchFamily="2" charset="2"/>
              <a:buChar char="Ø"/>
            </a:pPr>
            <a:r>
              <a:rPr lang="de-DE" dirty="0"/>
              <a:t>Implementierung eines hydraulischen Systems nach den Grundlagen der Hydraulik</a:t>
            </a:r>
          </a:p>
          <a:p>
            <a:pPr lvl="1">
              <a:buFont typeface="Wingdings" panose="05000000000000000000" pitchFamily="2" charset="2"/>
              <a:buChar char="Ø"/>
            </a:pPr>
            <a:r>
              <a:rPr lang="de-DE" dirty="0"/>
              <a:t>Eigenschaften des Hydraulikmediums</a:t>
            </a:r>
          </a:p>
          <a:p>
            <a:pPr lvl="1">
              <a:buFont typeface="Wingdings" panose="05000000000000000000" pitchFamily="2" charset="2"/>
              <a:buChar char="Ø"/>
            </a:pPr>
            <a:r>
              <a:rPr lang="de-DE" dirty="0" err="1"/>
              <a:t>Reibunsgkraft</a:t>
            </a:r>
            <a:endParaRPr lang="de-DE" dirty="0"/>
          </a:p>
          <a:p>
            <a:pPr lvl="1">
              <a:buFont typeface="Wingdings" panose="05000000000000000000" pitchFamily="2" charset="2"/>
              <a:buChar char="Ø"/>
            </a:pPr>
            <a:r>
              <a:rPr lang="de-DE" dirty="0"/>
              <a:t>Leckströme</a:t>
            </a:r>
          </a:p>
          <a:p>
            <a:pPr marL="215900" lvl="1" indent="0">
              <a:buNone/>
            </a:pPr>
            <a:endParaRPr lang="de-DE" dirty="0"/>
          </a:p>
          <a:p>
            <a:pPr>
              <a:buFont typeface="Wingdings" panose="05000000000000000000" pitchFamily="2" charset="2"/>
              <a:buChar char="Ø"/>
            </a:pPr>
            <a:r>
              <a:rPr lang="de-DE" dirty="0" err="1"/>
              <a:t>LuGre</a:t>
            </a:r>
            <a:r>
              <a:rPr lang="de-DE" dirty="0"/>
              <a:t> und </a:t>
            </a:r>
            <a:r>
              <a:rPr lang="de-DE" dirty="0" err="1"/>
              <a:t>SteadyState</a:t>
            </a:r>
            <a:r>
              <a:rPr lang="de-DE" dirty="0"/>
              <a:t> Reibungsmodell analysiert</a:t>
            </a:r>
          </a:p>
          <a:p>
            <a:pPr marL="0" indent="0">
              <a:buNone/>
            </a:pPr>
            <a:endParaRPr lang="de-DE" dirty="0"/>
          </a:p>
          <a:p>
            <a:pPr>
              <a:buFont typeface="Wingdings" panose="05000000000000000000" pitchFamily="2" charset="2"/>
              <a:buChar char="Ø"/>
            </a:pPr>
            <a:r>
              <a:rPr lang="de-DE" dirty="0"/>
              <a:t>Validierung durch Anwendung der implementierten Hydraulik in ein einfaches Modell und dem Harvester </a:t>
            </a:r>
            <a:r>
              <a:rPr lang="de-DE" dirty="0" err="1"/>
              <a:t>MKRan</a:t>
            </a:r>
            <a:r>
              <a:rPr lang="de-DE" dirty="0"/>
              <a:t>-Modell mittels </a:t>
            </a:r>
            <a:r>
              <a:rPr lang="de-DE" dirty="0" err="1"/>
              <a:t>Simscape</a:t>
            </a: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de-DE" dirty="0"/>
              <a:t>Anwendung von P und PD-Reglern zur Position und Geschwindigkeitsansteuerung</a:t>
            </a:r>
            <a:endParaRPr lang="en-US" dirty="0"/>
          </a:p>
        </p:txBody>
      </p:sp>
      <p:sp>
        <p:nvSpPr>
          <p:cNvPr id="3" name="Inhaltsplatzhalter 2">
            <a:extLst>
              <a:ext uri="{FF2B5EF4-FFF2-40B4-BE49-F238E27FC236}">
                <a16:creationId xmlns:a16="http://schemas.microsoft.com/office/drawing/2014/main" id="{A7464202-AFC4-BE94-E80D-6D36D1F75C9F}"/>
              </a:ext>
            </a:extLst>
          </p:cNvPr>
          <p:cNvSpPr>
            <a:spLocks noGrp="1"/>
          </p:cNvSpPr>
          <p:nvPr>
            <p:ph idx="1"/>
          </p:nvPr>
        </p:nvSpPr>
        <p:spPr>
          <a:xfrm>
            <a:off x="360000" y="1151999"/>
            <a:ext cx="5242941" cy="355253"/>
          </a:xfrm>
        </p:spPr>
        <p:txBody>
          <a:bodyPr/>
          <a:lstStyle/>
          <a:p>
            <a:r>
              <a:rPr lang="de-DE" dirty="0"/>
              <a:t>Zusammenfassung</a:t>
            </a:r>
            <a:endParaRPr lang="en-US" dirty="0"/>
          </a:p>
        </p:txBody>
      </p:sp>
      <p:sp>
        <p:nvSpPr>
          <p:cNvPr id="4" name="Titel 3">
            <a:extLst>
              <a:ext uri="{FF2B5EF4-FFF2-40B4-BE49-F238E27FC236}">
                <a16:creationId xmlns:a16="http://schemas.microsoft.com/office/drawing/2014/main" id="{03B2BBEA-7F3A-FDBF-B95F-AC7F201D92F5}"/>
              </a:ext>
            </a:extLst>
          </p:cNvPr>
          <p:cNvSpPr>
            <a:spLocks noGrp="1"/>
          </p:cNvSpPr>
          <p:nvPr>
            <p:ph type="title"/>
          </p:nvPr>
        </p:nvSpPr>
        <p:spPr/>
        <p:txBody>
          <a:bodyPr/>
          <a:lstStyle/>
          <a:p>
            <a:r>
              <a:rPr lang="de-DE" dirty="0"/>
              <a:t>Zusammenfassung</a:t>
            </a:r>
            <a:endParaRPr lang="en-US" dirty="0"/>
          </a:p>
        </p:txBody>
      </p:sp>
      <p:sp>
        <p:nvSpPr>
          <p:cNvPr id="5" name="Textplatzhalter 1">
            <a:extLst>
              <a:ext uri="{FF2B5EF4-FFF2-40B4-BE49-F238E27FC236}">
                <a16:creationId xmlns:a16="http://schemas.microsoft.com/office/drawing/2014/main" id="{2E810376-1D86-E3D4-29A3-657428A225B5}"/>
              </a:ext>
            </a:extLst>
          </p:cNvPr>
          <p:cNvSpPr txBox="1">
            <a:spLocks/>
          </p:cNvSpPr>
          <p:nvPr/>
        </p:nvSpPr>
        <p:spPr>
          <a:xfrm>
            <a:off x="6096000" y="1684800"/>
            <a:ext cx="5748000" cy="2968223"/>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dirty="0"/>
              <a:t>Modellierung einer alternativen Hydraulikpumpe als Volumenstromquelle parallel zu einem Druckbegrenzungsventil</a:t>
            </a:r>
            <a:endParaRPr lang="en-US" dirty="0"/>
          </a:p>
          <a:p>
            <a:pPr>
              <a:buFont typeface="Wingdings" panose="05000000000000000000" pitchFamily="2" charset="2"/>
              <a:buChar char="Ø"/>
            </a:pPr>
            <a:endParaRPr lang="de-DE" dirty="0"/>
          </a:p>
          <a:p>
            <a:pPr>
              <a:buFont typeface="Wingdings" panose="05000000000000000000" pitchFamily="2" charset="2"/>
              <a:buChar char="Ø"/>
            </a:pPr>
            <a:r>
              <a:rPr lang="de-DE" dirty="0"/>
              <a:t>Analyse von alternativen Reglungsmethoden</a:t>
            </a:r>
          </a:p>
          <a:p>
            <a:pPr>
              <a:buFont typeface="Wingdings" panose="05000000000000000000" pitchFamily="2" charset="2"/>
              <a:buChar char="Ø"/>
            </a:pPr>
            <a:endParaRPr lang="de-DE" dirty="0"/>
          </a:p>
          <a:p>
            <a:pPr>
              <a:buFont typeface="Wingdings" panose="05000000000000000000" pitchFamily="2" charset="2"/>
              <a:buChar char="Ø"/>
            </a:pPr>
            <a:r>
              <a:rPr lang="de-DE" dirty="0"/>
              <a:t>Berechnungsmodell für die Parameterbestimmung des Reibungsmodells</a:t>
            </a:r>
          </a:p>
        </p:txBody>
      </p:sp>
      <p:sp>
        <p:nvSpPr>
          <p:cNvPr id="6" name="Inhaltsplatzhalter 2">
            <a:extLst>
              <a:ext uri="{FF2B5EF4-FFF2-40B4-BE49-F238E27FC236}">
                <a16:creationId xmlns:a16="http://schemas.microsoft.com/office/drawing/2014/main" id="{45B4757A-891C-89DC-9DC4-72C20B2693D8}"/>
              </a:ext>
            </a:extLst>
          </p:cNvPr>
          <p:cNvSpPr txBox="1">
            <a:spLocks/>
          </p:cNvSpPr>
          <p:nvPr/>
        </p:nvSpPr>
        <p:spPr>
          <a:xfrm>
            <a:off x="6096000" y="1150112"/>
            <a:ext cx="5242941" cy="355253"/>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Ausblick</a:t>
            </a:r>
            <a:endParaRPr lang="en-US" dirty="0"/>
          </a:p>
        </p:txBody>
      </p:sp>
    </p:spTree>
    <p:extLst>
      <p:ext uri="{BB962C8B-B14F-4D97-AF65-F5344CB8AC3E}">
        <p14:creationId xmlns:p14="http://schemas.microsoft.com/office/powerpoint/2010/main" val="1602884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FC13204-11C3-1583-57C6-E6A0155E1424}"/>
              </a:ext>
            </a:extLst>
          </p:cNvPr>
          <p:cNvSpPr>
            <a:spLocks noGrp="1"/>
          </p:cNvSpPr>
          <p:nvPr>
            <p:ph type="ctrTitle"/>
          </p:nvPr>
        </p:nvSpPr>
        <p:spPr/>
        <p:txBody>
          <a:bodyPr/>
          <a:lstStyle/>
          <a:p>
            <a:r>
              <a:rPr lang="de-DE" dirty="0"/>
              <a:t>Vielen Dank für Ihre Aufmerksamkeit!</a:t>
            </a:r>
            <a:endParaRPr lang="en-US" dirty="0"/>
          </a:p>
        </p:txBody>
      </p:sp>
      <p:sp>
        <p:nvSpPr>
          <p:cNvPr id="8" name="Untertitel 7">
            <a:extLst>
              <a:ext uri="{FF2B5EF4-FFF2-40B4-BE49-F238E27FC236}">
                <a16:creationId xmlns:a16="http://schemas.microsoft.com/office/drawing/2014/main" id="{F4B7768C-620E-3F78-ABF9-9EA9B87A8CA5}"/>
              </a:ext>
            </a:extLst>
          </p:cNvPr>
          <p:cNvSpPr>
            <a:spLocks noGrp="1"/>
          </p:cNvSpPr>
          <p:nvPr>
            <p:ph type="subTitle" idx="1"/>
          </p:nvPr>
        </p:nvSpPr>
        <p:spPr/>
        <p:txBody>
          <a:bodyPr/>
          <a:lstStyle/>
          <a:p>
            <a:endParaRPr lang="en-US" dirty="0"/>
          </a:p>
        </p:txBody>
      </p:sp>
      <p:pic>
        <p:nvPicPr>
          <p:cNvPr id="3" name="Grafik 2" descr="Ein Bild, das Text, Diagramm, Plan, technische Zeichnung enthält.&#10;&#10;Automatisch generierte Beschreibung">
            <a:extLst>
              <a:ext uri="{FF2B5EF4-FFF2-40B4-BE49-F238E27FC236}">
                <a16:creationId xmlns:a16="http://schemas.microsoft.com/office/drawing/2014/main" id="{FAD1B276-FF6A-CB3E-34B2-8B05D8EB1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204" y="219932"/>
            <a:ext cx="5458774" cy="4271067"/>
          </a:xfrm>
          <a:prstGeom prst="rect">
            <a:avLst/>
          </a:prstGeom>
        </p:spPr>
      </p:pic>
    </p:spTree>
    <p:extLst>
      <p:ext uri="{BB962C8B-B14F-4D97-AF65-F5344CB8AC3E}">
        <p14:creationId xmlns:p14="http://schemas.microsoft.com/office/powerpoint/2010/main" val="3837921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916B2-41A8-4085-8159-45456BD77779}"/>
              </a:ext>
            </a:extLst>
          </p:cNvPr>
          <p:cNvSpPr>
            <a:spLocks noGrp="1"/>
          </p:cNvSpPr>
          <p:nvPr>
            <p:ph type="ctrTitle"/>
          </p:nvPr>
        </p:nvSpPr>
        <p:spPr/>
        <p:txBody>
          <a:bodyPr/>
          <a:lstStyle/>
          <a:p>
            <a:endParaRPr lang="en-US"/>
          </a:p>
        </p:txBody>
      </p:sp>
      <p:sp>
        <p:nvSpPr>
          <p:cNvPr id="3" name="Untertitel 2">
            <a:extLst>
              <a:ext uri="{FF2B5EF4-FFF2-40B4-BE49-F238E27FC236}">
                <a16:creationId xmlns:a16="http://schemas.microsoft.com/office/drawing/2014/main" id="{E43CB247-304E-DE39-F594-9F65D9E3060E}"/>
              </a:ext>
            </a:extLst>
          </p:cNvPr>
          <p:cNvSpPr>
            <a:spLocks noGrp="1"/>
          </p:cNvSpPr>
          <p:nvPr>
            <p:ph type="subTitle" idx="1"/>
          </p:nvPr>
        </p:nvSpPr>
        <p:spPr/>
        <p:txBody>
          <a:bodyPr/>
          <a:lstStyle/>
          <a:p>
            <a:endParaRPr lang="en-US"/>
          </a:p>
        </p:txBody>
      </p:sp>
      <p:pic>
        <p:nvPicPr>
          <p:cNvPr id="4" name="Grafik 3" descr="Ein Bild, das Text, Diagramm, Reihe, Zahl enthält.&#10;&#10;Automatisch generierte Beschreibung">
            <a:extLst>
              <a:ext uri="{FF2B5EF4-FFF2-40B4-BE49-F238E27FC236}">
                <a16:creationId xmlns:a16="http://schemas.microsoft.com/office/drawing/2014/main" id="{1279F527-8BB4-5FE3-9DBB-7940F2153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6973" y="715264"/>
            <a:ext cx="3960260" cy="3032955"/>
          </a:xfrm>
          <a:prstGeom prst="rect">
            <a:avLst/>
          </a:prstGeom>
        </p:spPr>
      </p:pic>
      <p:pic>
        <p:nvPicPr>
          <p:cNvPr id="5" name="Grafik 4" descr="Ein Bild, das Text, Reihe, Diagramm, Quittung enthält.&#10;&#10;Automatisch generierte Beschreibung">
            <a:extLst>
              <a:ext uri="{FF2B5EF4-FFF2-40B4-BE49-F238E27FC236}">
                <a16:creationId xmlns:a16="http://schemas.microsoft.com/office/drawing/2014/main" id="{329A7E2E-2A77-F74C-F241-E49CC96FE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364" y="911494"/>
            <a:ext cx="4544849" cy="2640493"/>
          </a:xfrm>
          <a:prstGeom prst="rect">
            <a:avLst/>
          </a:prstGeom>
        </p:spPr>
      </p:pic>
    </p:spTree>
    <p:extLst>
      <p:ext uri="{BB962C8B-B14F-4D97-AF65-F5344CB8AC3E}">
        <p14:creationId xmlns:p14="http://schemas.microsoft.com/office/powerpoint/2010/main" val="251865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AB0E0A6-3B3E-1971-4731-F33E7D1E7B3B}"/>
              </a:ext>
            </a:extLst>
          </p:cNvPr>
          <p:cNvSpPr>
            <a:spLocks noGrp="1"/>
          </p:cNvSpPr>
          <p:nvPr>
            <p:ph type="body" sz="quarter" idx="14"/>
          </p:nvPr>
        </p:nvSpPr>
        <p:spPr>
          <a:xfrm>
            <a:off x="360001" y="1684800"/>
            <a:ext cx="6904958" cy="3985955"/>
          </a:xfrm>
          <a:prstGeom prst="rect">
            <a:avLst/>
          </a:prstGeom>
        </p:spPr>
        <p:txBody>
          <a:bodyPr/>
          <a:lstStyle/>
          <a:p>
            <a:pPr>
              <a:buFont typeface="Wingdings" panose="05000000000000000000" pitchFamily="2" charset="2"/>
              <a:buChar char="Ø"/>
            </a:pPr>
            <a:r>
              <a:rPr lang="en-US" dirty="0"/>
              <a:t>Contact and friction are common in multi-</a:t>
            </a:r>
            <a:r>
              <a:rPr lang="en-US" dirty="0" err="1"/>
              <a:t>rigidbody</a:t>
            </a:r>
            <a:r>
              <a:rPr lang="en-US" dirty="0"/>
              <a:t> systems.</a:t>
            </a: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en-US" dirty="0"/>
              <a:t>VEROSIM currently lacks a faster-converging first-order accelerated solver.</a:t>
            </a:r>
            <a:endParaRPr lang="de-DE" dirty="0"/>
          </a:p>
          <a:p>
            <a:pPr marL="0" indent="0">
              <a:buNone/>
            </a:pPr>
            <a:endParaRPr lang="de-DE" dirty="0"/>
          </a:p>
          <a:p>
            <a:pPr>
              <a:buFont typeface="Wingdings" panose="05000000000000000000" pitchFamily="2" charset="2"/>
              <a:buChar char="Ø"/>
            </a:pPr>
            <a:r>
              <a:rPr lang="de-DE" dirty="0"/>
              <a:t>Goal: </a:t>
            </a:r>
            <a:r>
              <a:rPr lang="de-DE" dirty="0" err="1"/>
              <a:t>Strict</a:t>
            </a:r>
            <a:r>
              <a:rPr lang="de-DE" dirty="0"/>
              <a:t> </a:t>
            </a:r>
            <a:r>
              <a:rPr lang="de-DE" dirty="0" err="1"/>
              <a:t>modeling</a:t>
            </a:r>
            <a:r>
              <a:rPr lang="de-DE" dirty="0"/>
              <a:t> </a:t>
            </a:r>
            <a:r>
              <a:rPr lang="de-DE" dirty="0" err="1"/>
              <a:t>of</a:t>
            </a:r>
            <a:r>
              <a:rPr lang="de-DE" dirty="0"/>
              <a:t> DVI → SOCCP,  matrix-</a:t>
            </a:r>
            <a:r>
              <a:rPr lang="de-DE" dirty="0" err="1"/>
              <a:t>free</a:t>
            </a:r>
            <a:r>
              <a:rPr lang="de-DE" dirty="0"/>
              <a:t> Schur </a:t>
            </a:r>
            <a:r>
              <a:rPr lang="de-DE" dirty="0" err="1"/>
              <a:t>multiplication</a:t>
            </a:r>
            <a:r>
              <a:rPr lang="de-DE" dirty="0"/>
              <a:t> </a:t>
            </a:r>
            <a:r>
              <a:rPr lang="de-DE" dirty="0" err="1"/>
              <a:t>operator</a:t>
            </a:r>
            <a:r>
              <a:rPr lang="de-DE" dirty="0"/>
              <a:t>,  APGD (</a:t>
            </a:r>
            <a:r>
              <a:rPr lang="de-DE" dirty="0" err="1"/>
              <a:t>Nesterov</a:t>
            </a:r>
            <a:r>
              <a:rPr lang="de-DE" dirty="0"/>
              <a:t> </a:t>
            </a:r>
            <a:r>
              <a:rPr lang="de-DE" dirty="0" err="1"/>
              <a:t>momentum</a:t>
            </a:r>
            <a:r>
              <a:rPr lang="de-DE" dirty="0"/>
              <a:t> + </a:t>
            </a:r>
            <a:r>
              <a:rPr lang="de-DE" dirty="0" err="1"/>
              <a:t>projection</a:t>
            </a:r>
            <a:r>
              <a:rPr lang="de-DE" dirty="0"/>
              <a:t> + </a:t>
            </a:r>
            <a:r>
              <a:rPr lang="de-DE" dirty="0" err="1"/>
              <a:t>Armijo</a:t>
            </a:r>
            <a:r>
              <a:rPr lang="de-DE" dirty="0"/>
              <a:t> </a:t>
            </a:r>
            <a:r>
              <a:rPr lang="de-DE" dirty="0" err="1"/>
              <a:t>backtracking</a:t>
            </a:r>
            <a:r>
              <a:rPr lang="de-DE" dirty="0"/>
              <a:t>) and </a:t>
            </a:r>
            <a:r>
              <a:rPr lang="en-US" altLang="zh-CN" b="0" i="0" dirty="0">
                <a:solidFill>
                  <a:srgbClr val="111111"/>
                </a:solidFill>
                <a:effectLst/>
                <a:latin typeface="Arial" panose="020B0604020202020204" pitchFamily="34" charset="0"/>
              </a:rPr>
              <a:t>Parallelization(TBD).</a:t>
            </a:r>
            <a:endParaRPr lang="de-DE" dirty="0"/>
          </a:p>
          <a:p>
            <a:pPr marL="0" indent="0">
              <a:buNone/>
            </a:pPr>
            <a:endParaRPr lang="en-US" dirty="0"/>
          </a:p>
          <a:p>
            <a:pPr>
              <a:buFont typeface="Wingdings" panose="05000000000000000000" pitchFamily="2" charset="2"/>
              <a:buChar char="Ø"/>
            </a:pPr>
            <a:r>
              <a:rPr lang="en-US" dirty="0"/>
              <a:t>Verification: Compare with Dantzig (number of iterations, time per step, residual, energy);</a:t>
            </a:r>
          </a:p>
          <a:p>
            <a:pPr>
              <a:buFont typeface="Wingdings" panose="05000000000000000000" pitchFamily="2" charset="2"/>
              <a:buChar char="Ø"/>
            </a:pPr>
            <a:endParaRPr lang="en-US" dirty="0"/>
          </a:p>
          <a:p>
            <a:pPr>
              <a:buFont typeface="Wingdings" panose="05000000000000000000" pitchFamily="2" charset="2"/>
              <a:buChar char="Ø"/>
            </a:pPr>
            <a:r>
              <a:rPr lang="en-US" dirty="0"/>
              <a:t>Integration: Connect APGD to VEROSIM, targeting various scenarios.</a:t>
            </a:r>
          </a:p>
          <a:p>
            <a:pPr marL="0" indent="0">
              <a:buNone/>
            </a:pPr>
            <a:endParaRPr lang="en-US" dirty="0"/>
          </a:p>
        </p:txBody>
      </p:sp>
      <p:sp>
        <p:nvSpPr>
          <p:cNvPr id="4" name="Titel 3">
            <a:extLst>
              <a:ext uri="{FF2B5EF4-FFF2-40B4-BE49-F238E27FC236}">
                <a16:creationId xmlns:a16="http://schemas.microsoft.com/office/drawing/2014/main" id="{A04E90A3-91BB-AE76-733B-9B956CFA5FF9}"/>
              </a:ext>
            </a:extLst>
          </p:cNvPr>
          <p:cNvSpPr>
            <a:spLocks noGrp="1"/>
          </p:cNvSpPr>
          <p:nvPr>
            <p:ph type="title"/>
          </p:nvPr>
        </p:nvSpPr>
        <p:spPr/>
        <p:txBody>
          <a:bodyPr/>
          <a:lstStyle/>
          <a:p>
            <a:r>
              <a:rPr lang="de-DE" dirty="0" err="1"/>
              <a:t>Introduction</a:t>
            </a:r>
            <a:r>
              <a:rPr lang="de-DE" dirty="0"/>
              <a:t> and Motivation</a:t>
            </a:r>
            <a:endParaRPr lang="en-US" dirty="0"/>
          </a:p>
        </p:txBody>
      </p:sp>
      <p:pic>
        <p:nvPicPr>
          <p:cNvPr id="15" name="Inhaltsplatzhalter 14">
            <a:extLst>
              <a:ext uri="{FF2B5EF4-FFF2-40B4-BE49-F238E27FC236}">
                <a16:creationId xmlns:a16="http://schemas.microsoft.com/office/drawing/2014/main" id="{7D9746EF-327C-43BD-AB03-BEEB6196CF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1395" y="2006599"/>
            <a:ext cx="4480544" cy="2917825"/>
          </a:xfrm>
        </p:spPr>
      </p:pic>
    </p:spTree>
    <p:extLst>
      <p:ext uri="{BB962C8B-B14F-4D97-AF65-F5344CB8AC3E}">
        <p14:creationId xmlns:p14="http://schemas.microsoft.com/office/powerpoint/2010/main" val="4015299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platzhalter 6">
                <a:extLst>
                  <a:ext uri="{FF2B5EF4-FFF2-40B4-BE49-F238E27FC236}">
                    <a16:creationId xmlns:a16="http://schemas.microsoft.com/office/drawing/2014/main" id="{C48DE4D9-947A-DAAF-0139-84ACC5A6F438}"/>
                  </a:ext>
                </a:extLst>
              </p:cNvPr>
              <p:cNvSpPr>
                <a:spLocks noGrp="1"/>
              </p:cNvSpPr>
              <p:nvPr>
                <p:ph type="body" sz="quarter" idx="13"/>
              </p:nvPr>
            </p:nvSpPr>
            <p:spPr>
              <a:xfrm>
                <a:off x="360000" y="1684800"/>
                <a:ext cx="6748720" cy="4182600"/>
              </a:xfrm>
            </p:spPr>
            <p:txBody>
              <a:bodyPr/>
              <a:lstStyle/>
              <a:p>
                <a:pPr>
                  <a:buFont typeface="Wingdings" panose="05000000000000000000" pitchFamily="2" charset="2"/>
                  <a:buChar char="Ø"/>
                </a:pPr>
                <a:r>
                  <a:rPr lang="de-DE" dirty="0"/>
                  <a:t>Maß für die Fließfähigkeit bzw. den Fließwiderstand einer Flüssigkeit	</a:t>
                </a:r>
              </a:p>
              <a:p>
                <a:pPr lvl="1">
                  <a:buFont typeface="Wingdings" panose="05000000000000000000" pitchFamily="2" charset="2"/>
                  <a:buChar char="Ø"/>
                </a:pPr>
                <a:r>
                  <a:rPr lang="de-DE" dirty="0"/>
                  <a:t>Dickflüssige Öle haben eine hohe Viskosität</a:t>
                </a:r>
              </a:p>
              <a:p>
                <a:pPr lvl="1">
                  <a:buFont typeface="Wingdings" panose="05000000000000000000" pitchFamily="2" charset="2"/>
                  <a:buChar char="Ø"/>
                </a:pPr>
                <a:r>
                  <a:rPr lang="de-DE" dirty="0"/>
                  <a:t>Dünnflüssige Öle haben eine geringe Viskosität</a:t>
                </a:r>
              </a:p>
              <a:p>
                <a:pPr lvl="1">
                  <a:buFont typeface="Wingdings" panose="05000000000000000000" pitchFamily="2" charset="2"/>
                  <a:buChar char="Ø"/>
                </a:pPr>
                <a:endParaRPr lang="de-DE" dirty="0"/>
              </a:p>
              <a:p>
                <a:pPr lvl="1">
                  <a:buFont typeface="Wingdings" panose="05000000000000000000" pitchFamily="2" charset="2"/>
                  <a:buChar char="Ø"/>
                </a:pPr>
                <a:endParaRPr lang="de-DE" dirty="0"/>
              </a:p>
              <a:p>
                <a:pPr>
                  <a:buFont typeface="Wingdings" panose="05000000000000000000" pitchFamily="2" charset="2"/>
                  <a:buChar char="Ø"/>
                </a:pPr>
                <a:r>
                  <a:rPr lang="de-DE" dirty="0"/>
                  <a:t>Definition: dynamische Viskosität</a:t>
                </a:r>
                <a:r>
                  <a:rPr lang="en-US" dirty="0"/>
                  <a:t> </a:t>
                </a:r>
                <a14:m>
                  <m:oMath xmlns:m="http://schemas.openxmlformats.org/officeDocument/2006/math">
                    <m:r>
                      <a:rPr lang="en-US" i="1" dirty="0">
                        <a:latin typeface="Cambria Math" panose="02040503050406030204" pitchFamily="18" charset="0"/>
                      </a:rPr>
                      <m:t>𝜂</m:t>
                    </m:r>
                    <m:r>
                      <a:rPr lang="en-US" i="1" dirty="0">
                        <a:latin typeface="Cambria Math" panose="02040503050406030204" pitchFamily="18" charset="0"/>
                      </a:rPr>
                      <m:t> </m:t>
                    </m:r>
                  </m:oMath>
                </a14:m>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endParaRPr lang="de-DE" dirty="0"/>
              </a:p>
              <a:p>
                <a:pPr>
                  <a:buFont typeface="Wingdings" panose="05000000000000000000" pitchFamily="2" charset="2"/>
                  <a:buChar char="Ø"/>
                </a:pPr>
                <a:r>
                  <a:rPr lang="de-DE" dirty="0"/>
                  <a:t>Schubspannung </a:t>
                </a:r>
                <a14:m>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𝜏</m:t>
                        </m:r>
                      </m:e>
                      <m:sub>
                        <m:r>
                          <a:rPr lang="en-US" i="1" dirty="0">
                            <a:latin typeface="Cambria Math" panose="02040503050406030204" pitchFamily="18" charset="0"/>
                          </a:rPr>
                          <m:t>𝑥𝑦</m:t>
                        </m:r>
                      </m:sub>
                    </m:sSub>
                    <m:r>
                      <a:rPr lang="en-US" i="1" dirty="0">
                        <a:latin typeface="Cambria Math" panose="02040503050406030204" pitchFamily="18" charset="0"/>
                      </a:rPr>
                      <m:t> </m:t>
                    </m:r>
                  </m:oMath>
                </a14:m>
                <a:r>
                  <a:rPr lang="de-DE" dirty="0"/>
                  <a:t>zwischen zwei benachbarten Flüssigkeiten in x-Richtung</a:t>
                </a:r>
              </a:p>
            </p:txBody>
          </p:sp>
        </mc:Choice>
        <mc:Fallback xmlns="">
          <p:sp>
            <p:nvSpPr>
              <p:cNvPr id="7" name="Textplatzhalter 6">
                <a:extLst>
                  <a:ext uri="{FF2B5EF4-FFF2-40B4-BE49-F238E27FC236}">
                    <a16:creationId xmlns:a16="http://schemas.microsoft.com/office/drawing/2014/main" id="{C48DE4D9-947A-DAAF-0139-84ACC5A6F438}"/>
                  </a:ext>
                </a:extLst>
              </p:cNvPr>
              <p:cNvSpPr>
                <a:spLocks noGrp="1" noRot="1" noChangeAspect="1" noMove="1" noResize="1" noEditPoints="1" noAdjustHandles="1" noChangeArrowheads="1" noChangeShapeType="1" noTextEdit="1"/>
              </p:cNvSpPr>
              <p:nvPr>
                <p:ph type="body" sz="quarter" idx="13"/>
              </p:nvPr>
            </p:nvSpPr>
            <p:spPr>
              <a:xfrm>
                <a:off x="360000" y="1684800"/>
                <a:ext cx="6748720" cy="4182600"/>
              </a:xfrm>
              <a:blipFill>
                <a:blip r:embed="rId3"/>
                <a:stretch>
                  <a:fillRect l="-1897" t="-1892"/>
                </a:stretch>
              </a:blipFill>
            </p:spPr>
            <p:txBody>
              <a:bodyPr/>
              <a:lstStyle/>
              <a:p>
                <a:r>
                  <a:rPr lang="en-US">
                    <a:noFill/>
                  </a:rPr>
                  <a:t> </a:t>
                </a:r>
              </a:p>
            </p:txBody>
          </p:sp>
        </mc:Fallback>
      </mc:AlternateContent>
      <p:sp>
        <p:nvSpPr>
          <p:cNvPr id="6" name="Inhaltsplatzhalter 5">
            <a:extLst>
              <a:ext uri="{FF2B5EF4-FFF2-40B4-BE49-F238E27FC236}">
                <a16:creationId xmlns:a16="http://schemas.microsoft.com/office/drawing/2014/main" id="{740FA3C2-018B-08D7-6C02-D346291E29B5}"/>
              </a:ext>
            </a:extLst>
          </p:cNvPr>
          <p:cNvSpPr>
            <a:spLocks noGrp="1"/>
          </p:cNvSpPr>
          <p:nvPr>
            <p:ph idx="1"/>
          </p:nvPr>
        </p:nvSpPr>
        <p:spPr/>
        <p:txBody>
          <a:bodyPr/>
          <a:lstStyle/>
          <a:p>
            <a:r>
              <a:rPr lang="de-DE" dirty="0"/>
              <a:t>Eigenschaften des Hydraulikmediums - Viskosität</a:t>
            </a:r>
            <a:endParaRPr lang="en-US" dirty="0"/>
          </a:p>
        </p:txBody>
      </p:sp>
      <p:sp>
        <p:nvSpPr>
          <p:cNvPr id="5" name="Titel 4">
            <a:extLst>
              <a:ext uri="{FF2B5EF4-FFF2-40B4-BE49-F238E27FC236}">
                <a16:creationId xmlns:a16="http://schemas.microsoft.com/office/drawing/2014/main" id="{B5925634-2C82-5BF9-5FBA-1CF8BCE67465}"/>
              </a:ext>
            </a:extLst>
          </p:cNvPr>
          <p:cNvSpPr>
            <a:spLocks noGrp="1"/>
          </p:cNvSpPr>
          <p:nvPr>
            <p:ph type="title"/>
          </p:nvPr>
        </p:nvSpPr>
        <p:spPr/>
        <p:txBody>
          <a:bodyPr/>
          <a:lstStyle/>
          <a:p>
            <a:r>
              <a:rPr lang="de-DE" dirty="0"/>
              <a:t>Grundlagen der Hydraulik</a:t>
            </a:r>
            <a:endParaRPr lang="en-US" dirty="0"/>
          </a:p>
        </p:txBody>
      </p:sp>
      <p:pic>
        <p:nvPicPr>
          <p:cNvPr id="9" name="Grafik 8" descr="Ein Bild, das Reihe, Diagramm, Entwurf, Zeichnung enthält.&#10;&#10;Automatisch generierte Beschreibung">
            <a:extLst>
              <a:ext uri="{FF2B5EF4-FFF2-40B4-BE49-F238E27FC236}">
                <a16:creationId xmlns:a16="http://schemas.microsoft.com/office/drawing/2014/main" id="{118619B8-7C49-8F63-B75C-1759B5629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8720" y="665593"/>
            <a:ext cx="4651765" cy="2038414"/>
          </a:xfrm>
          <a:prstGeom prst="rect">
            <a:avLst/>
          </a:prstGeom>
        </p:spPr>
      </p:pic>
      <mc:AlternateContent xmlns:mc="http://schemas.openxmlformats.org/markup-compatibility/2006" xmlns:a14="http://schemas.microsoft.com/office/drawing/2010/main">
        <mc:Choice Requires="a14">
          <p:sp>
            <p:nvSpPr>
              <p:cNvPr id="11" name="Textfeld 10">
                <a:extLst>
                  <a:ext uri="{FF2B5EF4-FFF2-40B4-BE49-F238E27FC236}">
                    <a16:creationId xmlns:a16="http://schemas.microsoft.com/office/drawing/2014/main" id="{30A6A83F-1DD3-21CF-AFD6-CA51A0562F3C}"/>
                  </a:ext>
                </a:extLst>
              </p:cNvPr>
              <p:cNvSpPr txBox="1"/>
              <p:nvPr/>
            </p:nvSpPr>
            <p:spPr>
              <a:xfrm>
                <a:off x="2227839" y="3601720"/>
                <a:ext cx="1770485"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rgbClr val="836967"/>
                              </a:solidFill>
                              <a:latin typeface="Cambria Math" panose="02040503050406030204" pitchFamily="18" charset="0"/>
                            </a:rPr>
                          </m:ctrlPr>
                        </m:sSubPr>
                        <m:e>
                          <m:r>
                            <a:rPr lang="en-US" sz="2400" i="1" dirty="0">
                              <a:latin typeface="Cambria Math" panose="02040503050406030204" pitchFamily="18" charset="0"/>
                            </a:rPr>
                            <m:t>𝜏</m:t>
                          </m:r>
                        </m:e>
                        <m:sub>
                          <m:r>
                            <a:rPr lang="en-US" sz="2400" i="1" dirty="0">
                              <a:latin typeface="Cambria Math" panose="02040503050406030204" pitchFamily="18" charset="0"/>
                            </a:rPr>
                            <m:t>𝑥𝑦</m:t>
                          </m:r>
                        </m:sub>
                      </m:sSub>
                      <m:r>
                        <a:rPr lang="en-US" sz="2400" i="0" dirty="0">
                          <a:latin typeface="Cambria Math" panose="02040503050406030204" pitchFamily="18" charset="0"/>
                        </a:rPr>
                        <m:t>=</m:t>
                      </m:r>
                      <m:r>
                        <a:rPr lang="en-US" sz="2400" i="1" dirty="0">
                          <a:latin typeface="Cambria Math" panose="02040503050406030204" pitchFamily="18" charset="0"/>
                        </a:rPr>
                        <m:t>𝜂</m:t>
                      </m:r>
                      <m:r>
                        <a:rPr lang="en-US" sz="2400" i="0" dirty="0">
                          <a:latin typeface="Cambria Math" panose="02040503050406030204" pitchFamily="18" charset="0"/>
                        </a:rPr>
                        <m:t>⋅</m:t>
                      </m:r>
                      <m:f>
                        <m:fPr>
                          <m:ctrlPr>
                            <a:rPr lang="en-US" sz="2400" i="1" dirty="0">
                              <a:solidFill>
                                <a:srgbClr val="836967"/>
                              </a:solidFill>
                              <a:latin typeface="Cambria Math" panose="02040503050406030204" pitchFamily="18" charset="0"/>
                            </a:rPr>
                          </m:ctrlPr>
                        </m:fPr>
                        <m:num>
                          <m:r>
                            <a:rPr lang="en-US" sz="2400" i="0" dirty="0">
                              <a:latin typeface="Cambria Math" panose="02040503050406030204" pitchFamily="18" charset="0"/>
                            </a:rPr>
                            <m:t>ⅆ</m:t>
                          </m:r>
                          <m:sSub>
                            <m:sSubPr>
                              <m:ctrlPr>
                                <a:rPr lang="en-US" sz="2400" i="1" dirty="0">
                                  <a:solidFill>
                                    <a:srgbClr val="836967"/>
                                  </a:solidFill>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𝑥</m:t>
                              </m:r>
                            </m:sub>
                          </m:sSub>
                        </m:num>
                        <m:den>
                          <m:r>
                            <a:rPr lang="en-US" sz="2400" i="0" dirty="0">
                              <a:latin typeface="Cambria Math" panose="02040503050406030204" pitchFamily="18" charset="0"/>
                            </a:rPr>
                            <m:t>ⅆ</m:t>
                          </m:r>
                          <m:r>
                            <a:rPr lang="en-US" sz="2400" i="1" dirty="0">
                              <a:latin typeface="Cambria Math" panose="02040503050406030204" pitchFamily="18" charset="0"/>
                            </a:rPr>
                            <m:t>𝑦</m:t>
                          </m:r>
                        </m:den>
                      </m:f>
                    </m:oMath>
                  </m:oMathPara>
                </a14:m>
                <a:endParaRPr lang="en-US" sz="2400" dirty="0">
                  <a:latin typeface="Calibri" panose="020F0502020204030204" pitchFamily="34" charset="0"/>
                </a:endParaRPr>
              </a:p>
            </p:txBody>
          </p:sp>
        </mc:Choice>
        <mc:Fallback xmlns="">
          <p:sp>
            <p:nvSpPr>
              <p:cNvPr id="11" name="Textfeld 10">
                <a:extLst>
                  <a:ext uri="{FF2B5EF4-FFF2-40B4-BE49-F238E27FC236}">
                    <a16:creationId xmlns:a16="http://schemas.microsoft.com/office/drawing/2014/main" id="{30A6A83F-1DD3-21CF-AFD6-CA51A0562F3C}"/>
                  </a:ext>
                </a:extLst>
              </p:cNvPr>
              <p:cNvSpPr txBox="1">
                <a:spLocks noRot="1" noChangeAspect="1" noMove="1" noResize="1" noEditPoints="1" noAdjustHandles="1" noChangeArrowheads="1" noChangeShapeType="1" noTextEdit="1"/>
              </p:cNvSpPr>
              <p:nvPr/>
            </p:nvSpPr>
            <p:spPr>
              <a:xfrm>
                <a:off x="2227839" y="3601720"/>
                <a:ext cx="1770485" cy="76450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098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40ACA44-2B6B-C661-F7F5-F63D7F72BF5D}"/>
              </a:ext>
            </a:extLst>
          </p:cNvPr>
          <p:cNvSpPr>
            <a:spLocks noGrp="1"/>
          </p:cNvSpPr>
          <p:nvPr>
            <p:ph type="body" sz="quarter" idx="13"/>
          </p:nvPr>
        </p:nvSpPr>
        <p:spPr/>
        <p:txBody>
          <a:bodyPr/>
          <a:lstStyle/>
          <a:p>
            <a:pPr>
              <a:buFont typeface="Wingdings" panose="05000000000000000000" pitchFamily="2" charset="2"/>
              <a:buChar char="Ø"/>
            </a:pPr>
            <a:r>
              <a:rPr lang="de-DE" dirty="0"/>
              <a:t>Parametereingabe durch Benutzer</a:t>
            </a:r>
          </a:p>
          <a:p>
            <a:pPr>
              <a:buFont typeface="Wingdings" panose="05000000000000000000" pitchFamily="2" charset="2"/>
              <a:buChar char="Ø"/>
            </a:pPr>
            <a:endParaRPr lang="de-DE" dirty="0"/>
          </a:p>
          <a:p>
            <a:pPr>
              <a:buFont typeface="Wingdings" panose="05000000000000000000" pitchFamily="2" charset="2"/>
              <a:buChar char="Ø"/>
            </a:pPr>
            <a:r>
              <a:rPr lang="de-DE" dirty="0"/>
              <a:t>Zylinderhub wird durch obere und untere Grenze des</a:t>
            </a:r>
          </a:p>
          <a:p>
            <a:pPr marL="0" indent="0">
              <a:buNone/>
            </a:pPr>
            <a:r>
              <a:rPr lang="de-DE" dirty="0"/>
              <a:t>	Lineargelenks bestimmt</a:t>
            </a:r>
          </a:p>
          <a:p>
            <a:pPr>
              <a:buFont typeface="Wingdings" panose="05000000000000000000" pitchFamily="2" charset="2"/>
              <a:buChar char="Ø"/>
            </a:pPr>
            <a:endParaRPr lang="en-US" dirty="0"/>
          </a:p>
          <a:p>
            <a:pPr>
              <a:buFont typeface="Wingdings" panose="05000000000000000000" pitchFamily="2" charset="2"/>
              <a:buChar char="Ø"/>
            </a:pPr>
            <a:r>
              <a:rPr lang="en-US" dirty="0" err="1"/>
              <a:t>Reglereinstellungen</a:t>
            </a:r>
            <a:r>
              <a:rPr lang="en-US" dirty="0"/>
              <a:t> für PID-</a:t>
            </a:r>
            <a:r>
              <a:rPr lang="en-US" dirty="0" err="1"/>
              <a:t>Regler</a:t>
            </a:r>
            <a:endParaRPr lang="de-DE" dirty="0"/>
          </a:p>
        </p:txBody>
      </p:sp>
      <p:sp>
        <p:nvSpPr>
          <p:cNvPr id="3" name="Inhaltsplatzhalter 2">
            <a:extLst>
              <a:ext uri="{FF2B5EF4-FFF2-40B4-BE49-F238E27FC236}">
                <a16:creationId xmlns:a16="http://schemas.microsoft.com/office/drawing/2014/main" id="{C3C5898B-C340-7283-0374-14F7A055665D}"/>
              </a:ext>
            </a:extLst>
          </p:cNvPr>
          <p:cNvSpPr>
            <a:spLocks noGrp="1"/>
          </p:cNvSpPr>
          <p:nvPr>
            <p:ph idx="1"/>
          </p:nvPr>
        </p:nvSpPr>
        <p:spPr/>
        <p:txBody>
          <a:bodyPr/>
          <a:lstStyle/>
          <a:p>
            <a:r>
              <a:rPr lang="de-DE" dirty="0"/>
              <a:t>Benutzereingabe</a:t>
            </a:r>
            <a:endParaRPr lang="en-US" dirty="0"/>
          </a:p>
        </p:txBody>
      </p:sp>
      <p:sp>
        <p:nvSpPr>
          <p:cNvPr id="4" name="Titel 3">
            <a:extLst>
              <a:ext uri="{FF2B5EF4-FFF2-40B4-BE49-F238E27FC236}">
                <a16:creationId xmlns:a16="http://schemas.microsoft.com/office/drawing/2014/main" id="{8BDA9289-41BF-06DB-8148-1EAB2674E49D}"/>
              </a:ext>
            </a:extLst>
          </p:cNvPr>
          <p:cNvSpPr>
            <a:spLocks noGrp="1"/>
          </p:cNvSpPr>
          <p:nvPr>
            <p:ph type="title"/>
          </p:nvPr>
        </p:nvSpPr>
        <p:spPr/>
        <p:txBody>
          <a:bodyPr/>
          <a:lstStyle/>
          <a:p>
            <a:r>
              <a:rPr lang="de-DE" dirty="0"/>
              <a:t>Implementierung in VEROSIM</a:t>
            </a:r>
            <a:endParaRPr lang="en-US" dirty="0"/>
          </a:p>
        </p:txBody>
      </p:sp>
      <p:pic>
        <p:nvPicPr>
          <p:cNvPr id="6" name="Grafik 5" descr="Ein Bild, das Text, Screenshot, Zahl, Schrift enthält.&#10;&#10;Automatisch generierte Beschreibung">
            <a:extLst>
              <a:ext uri="{FF2B5EF4-FFF2-40B4-BE49-F238E27FC236}">
                <a16:creationId xmlns:a16="http://schemas.microsoft.com/office/drawing/2014/main" id="{36F50BC6-65B8-C3A2-94FA-A3843FD19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224" y="1543176"/>
            <a:ext cx="4811518" cy="323670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17997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9C2F529-389D-1026-E02F-072ED563F2D3}"/>
              </a:ext>
            </a:extLst>
          </p:cNvPr>
          <p:cNvSpPr>
            <a:spLocks noGrp="1"/>
          </p:cNvSpPr>
          <p:nvPr>
            <p:ph type="ctrTitle"/>
          </p:nvPr>
        </p:nvSpPr>
        <p:spPr>
          <a:xfrm>
            <a:off x="354000" y="2408088"/>
            <a:ext cx="11484000" cy="540000"/>
          </a:xfrm>
        </p:spPr>
        <p:txBody>
          <a:bodyPr/>
          <a:lstStyle/>
          <a:p>
            <a:r>
              <a:rPr lang="en-US" sz="3200" b="0" i="0" u="none" strike="noStrike" baseline="0" dirty="0">
                <a:latin typeface="+mn-lt"/>
              </a:rPr>
              <a:t>Modeling of Contact and Friction Dynamics (DVI → SOCCP)</a:t>
            </a:r>
            <a:br>
              <a:rPr lang="de-DE" sz="3200" dirty="0">
                <a:latin typeface="+mn-lt"/>
              </a:rPr>
            </a:br>
            <a:endParaRPr lang="en-US" dirty="0"/>
          </a:p>
        </p:txBody>
      </p:sp>
    </p:spTree>
    <p:extLst>
      <p:ext uri="{BB962C8B-B14F-4D97-AF65-F5344CB8AC3E}">
        <p14:creationId xmlns:p14="http://schemas.microsoft.com/office/powerpoint/2010/main" val="183911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Textplatzhalter 10">
                <a:extLst>
                  <a:ext uri="{FF2B5EF4-FFF2-40B4-BE49-F238E27FC236}">
                    <a16:creationId xmlns:a16="http://schemas.microsoft.com/office/drawing/2014/main" id="{DA79C3E0-A02A-4310-B254-B6FFD6F65C14}"/>
                  </a:ext>
                </a:extLst>
              </p:cNvPr>
              <p:cNvSpPr>
                <a:spLocks noGrp="1"/>
              </p:cNvSpPr>
              <p:nvPr>
                <p:ph type="body" sz="quarter" idx="13"/>
              </p:nvPr>
            </p:nvSpPr>
            <p:spPr>
              <a:xfrm>
                <a:off x="399624" y="1684800"/>
                <a:ext cx="12127656" cy="4182600"/>
              </a:xfrm>
            </p:spPr>
            <p:txBody>
              <a:bodyPr/>
              <a:lstStyle/>
              <a:p>
                <a:pPr>
                  <a:buFont typeface="Wingdings" panose="05000000000000000000" pitchFamily="2" charset="2"/>
                  <a:buChar char="Ø"/>
                </a:pPr>
                <a:r>
                  <a:rPr lang="zh-CN" altLang="en-US" dirty="0"/>
                  <a:t>广义坐标：每体位置</a:t>
                </a:r>
                <a14:m>
                  <m:oMath xmlns:m="http://schemas.openxmlformats.org/officeDocument/2006/math">
                    <m:r>
                      <a:rPr lang="en-US" altLang="zh-CN" i="1" dirty="0" smtClean="0">
                        <a:latin typeface="Cambria Math" panose="02040503050406030204" pitchFamily="18" charset="0"/>
                      </a:rPr>
                      <m:t>𝐴</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mathbf</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r</m:t>
                    </m:r>
                    <m:r>
                      <a:rPr lang="en-US" altLang="zh-CN" i="1" dirty="0" smtClean="0">
                        <a:latin typeface="Cambria Math" panose="02040503050406030204" pitchFamily="18" charset="0"/>
                      </a:rPr>
                      <m:t>}_</m:t>
                    </m:r>
                    <m:r>
                      <m:rPr>
                        <m:sty m:val="p"/>
                      </m:rPr>
                      <a:rPr lang="en-US" altLang="zh-CN" i="1" dirty="0" smtClean="0">
                        <a:latin typeface="Cambria Math" panose="02040503050406030204" pitchFamily="18" charset="0"/>
                      </a:rPr>
                      <m:t>B</m:t>
                    </m:r>
                    <m:r>
                      <a:rPr lang="en-US" altLang="zh-CN" i="1" dirty="0" smtClean="0">
                        <a:latin typeface="Cambria Math" panose="02040503050406030204" pitchFamily="18" charset="0"/>
                      </a:rPr>
                      <m:t> \</m:t>
                    </m:r>
                    <m:r>
                      <m:rPr>
                        <m:sty m:val="p"/>
                      </m:rPr>
                      <a:rPr lang="en-US" altLang="zh-CN" i="1" dirty="0" smtClean="0">
                        <a:latin typeface="Cambria Math" panose="02040503050406030204" pitchFamily="18" charset="0"/>
                      </a:rPr>
                      <m:t>qquad</m:t>
                    </m:r>
                    <m:r>
                      <a:rPr lang="en-US" altLang="zh-CN" i="1" dirty="0" smtClean="0">
                        <a:latin typeface="Cambria Math" panose="02040503050406030204" pitchFamily="18" charset="0"/>
                      </a:rPr>
                      <m:t> \</m:t>
                    </m:r>
                    <m:r>
                      <m:rPr>
                        <m:sty m:val="p"/>
                      </m:rPr>
                      <a:rPr lang="en-US" altLang="zh-CN" i="1" dirty="0" smtClean="0">
                        <a:latin typeface="Cambria Math" panose="02040503050406030204" pitchFamily="18" charset="0"/>
                      </a:rPr>
                      <m:t>boldsymbol</m:t>
                    </m:r>
                    <m:r>
                      <a:rPr lang="en-US" altLang="zh-CN" i="1" dirty="0" smtClean="0">
                        <a:latin typeface="Cambria Math" panose="02040503050406030204" pitchFamily="18" charset="0"/>
                      </a:rPr>
                      <m:t>{\</m:t>
                    </m:r>
                    <m:r>
                      <m:rPr>
                        <m:sty m:val="p"/>
                      </m:rPr>
                      <a:rPr lang="en-US" altLang="zh-CN" i="1" dirty="0" smtClean="0">
                        <a:latin typeface="Cambria Math" panose="02040503050406030204" pitchFamily="18" charset="0"/>
                      </a:rPr>
                      <m:t>epsilon</m:t>
                    </m:r>
                    <m:r>
                      <a:rPr lang="en-US" altLang="zh-CN" i="1" dirty="0" smtClean="0">
                        <a:latin typeface="Cambria Math" panose="02040503050406030204" pitchFamily="18" charset="0"/>
                      </a:rPr>
                      <m:t>}_"</m:t>
                    </m:r>
                    <m:r>
                      <m:rPr>
                        <m:nor/>
                      </m:rPr>
                      <a:rPr lang="en-US" altLang="zh-CN" i="1" dirty="0">
                        <a:latin typeface="Cambria Math" panose="02040503050406030204" pitchFamily="18" charset="0"/>
                      </a:rPr>
                      <m:t>B</m:t>
                    </m:r>
                  </m:oMath>
                </a14:m>
                <a:r>
                  <a:rPr lang="de-DE" dirty="0"/>
                  <a:t>+ </a:t>
                </a:r>
                <a:r>
                  <a:rPr lang="zh-CN" altLang="en-US" dirty="0"/>
                  <a:t>姿态四元数 </a:t>
                </a:r>
                <a:r>
                  <a:rPr lang="en-US" altLang="zh-CN" dirty="0"/>
                  <a:t>(\</a:t>
                </a:r>
                <a:r>
                  <a:rPr lang="de-DE" dirty="0" err="1"/>
                  <a:t>boldsymbol</a:t>
                </a:r>
                <a:r>
                  <a:rPr lang="de-DE" dirty="0"/>
                  <a:t>\</a:t>
                </a:r>
                <a:r>
                  <a:rPr lang="de-DE" dirty="0" err="1"/>
                  <a:t>epsilon_B</a:t>
                </a:r>
                <a:r>
                  <a:rPr lang="de-DE" dirty="0"/>
                  <a:t>)。</a:t>
                </a:r>
              </a:p>
              <a:p>
                <a:pPr>
                  <a:buFont typeface="Wingdings" panose="05000000000000000000" pitchFamily="2" charset="2"/>
                  <a:buChar char="Ø"/>
                </a:pPr>
                <a:endParaRPr lang="de-DE" sz="2400" dirty="0">
                  <a:latin typeface="Cambria Math" panose="02040503050406030204" pitchFamily="18" charset="0"/>
                </a:endParaRPr>
              </a:p>
              <a:p>
                <a:pPr>
                  <a:buFont typeface="Wingdings" panose="05000000000000000000" pitchFamily="2" charset="2"/>
                  <a:buChar char="Ø"/>
                </a:pPr>
                <a:r>
                  <a:rPr lang="de-DE" sz="2400" b="0" i="0" dirty="0">
                    <a:latin typeface="+mj-lt"/>
                  </a:rPr>
                  <a:t>"A=</a:t>
                </a:r>
                <a:r>
                  <a:rPr lang="zh-CN" altLang="en-US" sz="2400" b="0" i="0" dirty="0">
                    <a:latin typeface="+mj-lt"/>
                  </a:rPr>
                  <a:t>"</a:t>
                </a:r>
                <a:r>
                  <a:rPr lang="el-GR" sz="2400" b="0" i="0" dirty="0">
                    <a:latin typeface="+mj-lt"/>
                  </a:rPr>
                  <a:t>"π</a:t>
                </a:r>
                <a:r>
                  <a:rPr lang="zh-CN" altLang="en-US" sz="2400" b="0" i="0" dirty="0">
                    <a:latin typeface="+mj-lt"/>
                  </a:rPr>
                  <a:t>"</a:t>
                </a:r>
                <a:r>
                  <a:rPr lang="de-DE" altLang="zh-CN" sz="2400" b="0" i="0" dirty="0">
                    <a:latin typeface="+mj-lt"/>
                  </a:rPr>
                  <a:t>"</a:t>
                </a:r>
                <a:r>
                  <a:rPr lang="de-DE" sz="2400" b="0" i="0" dirty="0">
                    <a:latin typeface="+mj-lt"/>
                  </a:rPr>
                  <a:t>r" ^</a:t>
                </a:r>
                <a:endParaRPr lang="de-DE" sz="2400" b="0" i="0" dirty="0">
                  <a:latin typeface="Cambria Math" panose="02040503050406030204" pitchFamily="18" charset="0"/>
                </a:endParaRPr>
              </a:p>
              <a:p>
                <a:pPr marL="0" indent="0">
                  <a:buNone/>
                </a:pPr>
                <a:endParaRPr lang="de-DE" sz="2400" b="0" i="0" dirty="0">
                  <a:latin typeface="Cambria Math" panose="02040503050406030204" pitchFamily="18" charset="0"/>
                </a:endParaRPr>
              </a:p>
              <a:p>
                <a:pPr marL="0" indent="0">
                  <a:buNone/>
                </a:pPr>
                <a:endParaRPr lang="de-DE" sz="2400" b="0" i="0" dirty="0">
                  <a:latin typeface="Cambria Math" panose="02040503050406030204" pitchFamily="18" charset="0"/>
                </a:endParaRPr>
              </a:p>
              <a:p>
                <a:pPr>
                  <a:buFont typeface="Wingdings" panose="05000000000000000000" pitchFamily="2" charset="2"/>
                  <a:buChar char="Ø"/>
                </a:pPr>
                <a:r>
                  <a:rPr lang="de-DE" b="0" i="0" dirty="0">
                    <a:latin typeface="+mn-lt"/>
                    <a:ea typeface="Cambria Math" panose="02040503050406030204" pitchFamily="18" charset="0"/>
                  </a:rPr>
                  <a:t>Kompressionsmodul mit Druck </a:t>
                </a:r>
                <a14:m>
                  <m:oMath xmlns:m="http://schemas.openxmlformats.org/officeDocument/2006/math">
                    <a:fld id="{825F15A7-03F4-43D7-82C5-3E23DA2F108C}" type="mathplaceholder">
                      <a:rPr lang="de-DE" altLang="zh-CN" i="1">
                        <a:latin typeface="Cambria Math" panose="02040503050406030204" pitchFamily="18" charset="0"/>
                      </a:rPr>
                      <a:t>Geben Sie hier eine Formel ein.</a:t>
                    </a:fld>
                  </m:oMath>
                </a14:m>
                <a:r>
                  <a:rPr lang="de-DE" b="0" i="0" dirty="0">
                    <a:latin typeface="+mn-lt"/>
                    <a:ea typeface="Cambria Math" panose="02040503050406030204" pitchFamily="18" charset="0"/>
                  </a:rPr>
                  <a:t>und Temperaturabhängigkeit</a:t>
                </a:r>
              </a:p>
              <a:p>
                <a:pPr>
                  <a:buFont typeface="Wingdings" panose="05000000000000000000" pitchFamily="2" charset="2"/>
                  <a:buChar char="Ø"/>
                </a:pPr>
                <a:r>
                  <a:rPr lang="en-US" altLang="zh-CN" b="0" dirty="0">
                    <a:ea typeface="Cambria Math" panose="02040503050406030204" pitchFamily="18" charset="0"/>
                  </a:rPr>
                  <a:t>s</a:t>
                </a:r>
                <a14:m>
                  <m:oMath xmlns:m="http://schemas.openxmlformats.org/officeDocument/2006/math">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𝑚𝑎𝑡h𝑏𝑓</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𝑟</m:t>
                    </m:r>
                    <m:r>
                      <a:rPr lang="de-DE" i="1">
                        <a:latin typeface="Cambria Math" panose="02040503050406030204" pitchFamily="18" charset="0"/>
                        <a:ea typeface="Cambria Math" panose="02040503050406030204" pitchFamily="18" charset="0"/>
                      </a:rPr>
                      <m:t>}_</m:t>
                    </m:r>
                    <m:r>
                      <a:rPr lang="de-DE" i="1">
                        <a:latin typeface="Cambria Math" panose="02040503050406030204" pitchFamily="18" charset="0"/>
                        <a:ea typeface="Cambria Math" panose="02040503050406030204" pitchFamily="18" charset="0"/>
                      </a:rPr>
                      <m:t>𝐵</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𝑞𝑢𝑎𝑑</m:t>
                    </m:r>
                    <m:r>
                      <a:rPr lang="de-DE" i="1">
                        <a:latin typeface="Cambria Math" panose="02040503050406030204" pitchFamily="18" charset="0"/>
                        <a:ea typeface="Cambria Math" panose="02040503050406030204" pitchFamily="18" charset="0"/>
                      </a:rPr>
                      <m:t> \</m:t>
                    </m:r>
                    <m:r>
                      <a:rPr lang="de-DE" i="1">
                        <a:latin typeface="Cambria Math" panose="02040503050406030204" pitchFamily="18" charset="0"/>
                        <a:ea typeface="Cambria Math" panose="02040503050406030204" pitchFamily="18" charset="0"/>
                      </a:rPr>
                      <m:t>𝑏𝑜𝑙𝑑𝑠𝑦𝑚𝑏𝑜𝑙</m:t>
                    </m:r>
                    <m:r>
                      <a:rPr lang="de-DE" i="1">
                        <a:latin typeface="Cambria Math" panose="02040503050406030204" pitchFamily="18" charset="0"/>
                        <a:ea typeface="Cambria Math" panose="02040503050406030204" pitchFamily="18" charset="0"/>
                      </a:rPr>
                      <m:t>{\</m:t>
                    </m:r>
                    <m:r>
                      <a:rPr lang="de-DE" i="1">
                        <a:latin typeface="Cambria Math" panose="02040503050406030204" pitchFamily="18" charset="0"/>
                        <a:ea typeface="Cambria Math" panose="02040503050406030204" pitchFamily="18" charset="0"/>
                      </a:rPr>
                      <m:t>𝑒𝑝𝑠𝑖𝑙𝑜𝑛</m:t>
                    </m:r>
                    <m:r>
                      <a:rPr lang="de-DE" i="1">
                        <a:latin typeface="Cambria Math" panose="02040503050406030204" pitchFamily="18" charset="0"/>
                        <a:ea typeface="Cambria Math" panose="02040503050406030204" pitchFamily="18" charset="0"/>
                      </a:rPr>
                      <m:t>}_</m:t>
                    </m:r>
                    <m:r>
                      <a:rPr lang="de-DE" i="1">
                        <a:latin typeface="Cambria Math" panose="02040503050406030204" pitchFamily="18" charset="0"/>
                        <a:ea typeface="Cambria Math" panose="02040503050406030204" pitchFamily="18" charset="0"/>
                      </a:rPr>
                      <m:t>𝐵</m:t>
                    </m:r>
                  </m:oMath>
                </a14:m>
              </a:p>
              <a:p>
                <a:pPr>
                  <a:buFont typeface="Wingdings" panose="05000000000000000000" pitchFamily="2" charset="2"/>
                  <a:buChar char="Ø"/>
                </a:pPr>
                <a:endParaRPr lang="de-DE" b="0" i="0" dirty="0">
                  <a:latin typeface="+mn-lt"/>
                  <a:ea typeface="Cambria Math" panose="02040503050406030204" pitchFamily="18" charset="0"/>
                </a:endParaRPr>
              </a:p>
              <a:p>
                <a:pPr>
                  <a:buFont typeface="Wingdings" panose="05000000000000000000" pitchFamily="2" charset="2"/>
                  <a:buChar char="Ø"/>
                </a:pP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sSup>
                          <m:sSupPr>
                            <m:ctrlPr>
                              <a:rPr lang="de-DE" b="0" i="1" smtClean="0">
                                <a:latin typeface="Cambria Math" panose="02040503050406030204" pitchFamily="18" charset="0"/>
                                <a:ea typeface="Cambria Math" panose="02040503050406030204" pitchFamily="18" charset="0"/>
                              </a:rPr>
                            </m:ctrlPr>
                          </m:sSupPr>
                          <m:e>
                            <m:r>
                              <a:rPr lang="de-DE" b="0" i="1" smtClean="0">
                                <a:latin typeface="Cambria Math" panose="02040503050406030204" pitchFamily="18" charset="0"/>
                                <a:ea typeface="Cambria Math" panose="02040503050406030204" pitchFamily="18" charset="0"/>
                              </a:rPr>
                              <m:t>𝑦</m:t>
                            </m:r>
                          </m:e>
                          <m:sup>
                            <m:r>
                              <a:rPr lang="de-DE" b="0" i="1" smtClean="0">
                                <a:latin typeface="Cambria Math" panose="02040503050406030204" pitchFamily="18" charset="0"/>
                                <a:ea typeface="Cambria Math" panose="02040503050406030204" pitchFamily="18" charset="0"/>
                              </a:rPr>
                              <m:t>2</m:t>
                            </m:r>
                          </m:sup>
                        </m:sSup>
                      </m:sub>
                    </m:sSub>
                  </m:oMath>
                </a14:m>
                <a:endParaRPr lang="de-DE" b="0" i="0" dirty="0">
                  <a:latin typeface="+mn-lt"/>
                  <a:ea typeface="Cambria Math" panose="02040503050406030204" pitchFamily="18" charset="0"/>
                </a:endParaRPr>
              </a:p>
              <a:p>
                <a:pPr>
                  <a:buFont typeface="Wingdings" panose="05000000000000000000" pitchFamily="2" charset="2"/>
                  <a:buChar char="Ø"/>
                </a:pPr>
                <a:endParaRPr lang="de-DE" dirty="0">
                  <a:latin typeface="+mn-lt"/>
                  <a:ea typeface="Cambria Math" panose="02040503050406030204" pitchFamily="18" charset="0"/>
                </a:endParaRPr>
              </a:p>
              <a:p>
                <a:pPr>
                  <a:buFont typeface="Wingdings" panose="05000000000000000000" pitchFamily="2" charset="2"/>
                  <a:buChar char="Ø"/>
                </a:pPr>
                <a:r>
                  <a:rPr lang="de-DE" b="0" i="0" dirty="0">
                    <a:latin typeface="+mn-lt"/>
                    <a:ea typeface="Cambria Math" panose="02040503050406030204" pitchFamily="18" charset="0"/>
                  </a:rPr>
                  <a:t>Einführung des Ersatzkompressionsmodul </a:t>
                </a:r>
                <a14:m>
                  <m:oMath xmlns:m="http://schemas.openxmlformats.org/officeDocument/2006/math">
                    <m:sSubSup>
                      <m:sSubSupPr>
                        <m:ctrlPr>
                          <a:rPr lang="en-US" i="1" dirty="0" smtClean="0">
                            <a:solidFill>
                              <a:srgbClr val="836967"/>
                            </a:solidFill>
                            <a:latin typeface="Cambria Math" panose="02040503050406030204" pitchFamily="18" charset="0"/>
                          </a:rPr>
                        </m:ctrlPr>
                      </m:sSubSupPr>
                      <m:e>
                        <m:r>
                          <a:rPr lang="en-US" i="1" dirty="0">
                            <a:latin typeface="Cambria Math" panose="02040503050406030204" pitchFamily="18" charset="0"/>
                          </a:rPr>
                          <m:t>𝐸</m:t>
                        </m:r>
                      </m:e>
                      <m:sub>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𝑂</m:t>
                            </m:r>
                          </m:e>
                        </m:acc>
                        <m:r>
                          <a:rPr lang="en-US" i="1" dirty="0">
                            <a:latin typeface="Cambria Math" panose="02040503050406030204" pitchFamily="18" charset="0"/>
                          </a:rPr>
                          <m:t>𝑙</m:t>
                        </m:r>
                      </m:sub>
                      <m:sup>
                        <m:r>
                          <a:rPr lang="en-US" i="0" dirty="0">
                            <a:latin typeface="Cambria Math" panose="02040503050406030204" pitchFamily="18" charset="0"/>
                          </a:rPr>
                          <m:t>′</m:t>
                        </m:r>
                      </m:sup>
                    </m:sSubSup>
                  </m:oMath>
                </a14:m>
                <a:r>
                  <a:rPr lang="de-DE" b="0" i="0" dirty="0">
                    <a:latin typeface="+mn-lt"/>
                    <a:ea typeface="Cambria Math" panose="02040503050406030204" pitchFamily="18" charset="0"/>
                  </a:rPr>
                  <a:t>:</a:t>
                </a:r>
              </a:p>
              <a:p>
                <a:pPr>
                  <a:buFont typeface="Wingdings" panose="05000000000000000000" pitchFamily="2" charset="2"/>
                  <a:buChar char="Ø"/>
                </a:pPr>
                <a:endParaRPr lang="de-DE" sz="2400" dirty="0">
                  <a:solidFill>
                    <a:srgbClr val="836967"/>
                  </a:solidFill>
                  <a:latin typeface="+mn-lt"/>
                  <a:ea typeface="Cambria Math" panose="02040503050406030204" pitchFamily="18" charset="0"/>
                </a:endParaRPr>
              </a:p>
              <a:p>
                <a:pPr marL="0" indent="0">
                  <a:buNone/>
                </a:pPr>
                <a:endParaRPr lang="de-DE"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de-DE" sz="2400" b="0" i="0" dirty="0" smtClean="0">
                          <a:latin typeface="Cambria Math" panose="02040503050406030204" pitchFamily="18" charset="0"/>
                        </a:rPr>
                        <m:t>   </m:t>
                      </m:r>
                    </m:oMath>
                  </m:oMathPara>
                </a14:m>
                <a:endParaRPr lang="de-DE" sz="2400" dirty="0"/>
              </a:p>
              <a:p>
                <a:endParaRPr lang="de-DE" sz="2400" dirty="0"/>
              </a:p>
              <a:p>
                <a:endParaRPr lang="de-DE" sz="2400" dirty="0"/>
              </a:p>
            </p:txBody>
          </p:sp>
        </mc:Choice>
        <mc:Fallback>
          <p:sp>
            <p:nvSpPr>
              <p:cNvPr id="11" name="Textplatzhalter 10">
                <a:extLst>
                  <a:ext uri="{FF2B5EF4-FFF2-40B4-BE49-F238E27FC236}">
                    <a16:creationId xmlns:a16="http://schemas.microsoft.com/office/drawing/2014/main" id="{DA79C3E0-A02A-4310-B254-B6FFD6F65C14}"/>
                  </a:ext>
                </a:extLst>
              </p:cNvPr>
              <p:cNvSpPr>
                <a:spLocks noGrp="1" noRot="1" noChangeAspect="1" noMove="1" noResize="1" noEditPoints="1" noAdjustHandles="1" noChangeArrowheads="1" noChangeShapeType="1" noTextEdit="1"/>
              </p:cNvSpPr>
              <p:nvPr>
                <p:ph type="body" sz="quarter" idx="13"/>
              </p:nvPr>
            </p:nvSpPr>
            <p:spPr>
              <a:xfrm>
                <a:off x="399624" y="1684800"/>
                <a:ext cx="12127656" cy="4182600"/>
              </a:xfrm>
              <a:blipFill>
                <a:blip r:embed="rId3"/>
                <a:stretch>
                  <a:fillRect l="-1458" t="-2329" b="-6696"/>
                </a:stretch>
              </a:blipFill>
            </p:spPr>
            <p:txBody>
              <a:bodyPr/>
              <a:lstStyle/>
              <a:p>
                <a:r>
                  <a:rPr lang="zh-CN" altLang="en-US">
                    <a:noFill/>
                  </a:rPr>
                  <a:t> </a:t>
                </a:r>
              </a:p>
            </p:txBody>
          </p:sp>
        </mc:Fallback>
      </mc:AlternateContent>
      <p:sp>
        <p:nvSpPr>
          <p:cNvPr id="10" name="Inhaltsplatzhalter 9">
            <a:extLst>
              <a:ext uri="{FF2B5EF4-FFF2-40B4-BE49-F238E27FC236}">
                <a16:creationId xmlns:a16="http://schemas.microsoft.com/office/drawing/2014/main" id="{4D229496-8953-90F5-1FFF-6613EDB7E98E}"/>
              </a:ext>
            </a:extLst>
          </p:cNvPr>
          <p:cNvSpPr>
            <a:spLocks noGrp="1"/>
          </p:cNvSpPr>
          <p:nvPr>
            <p:ph idx="1"/>
          </p:nvPr>
        </p:nvSpPr>
        <p:spPr>
          <a:xfrm>
            <a:off x="399623" y="1154839"/>
            <a:ext cx="8724499" cy="328479"/>
          </a:xfrm>
        </p:spPr>
        <p:txBody>
          <a:bodyPr/>
          <a:lstStyle/>
          <a:p>
            <a:r>
              <a:rPr lang="en-US" dirty="0"/>
              <a:t>Parameterization and Variable Selection (Quaternion + Twist)</a:t>
            </a:r>
          </a:p>
        </p:txBody>
      </p:sp>
      <p:sp>
        <p:nvSpPr>
          <p:cNvPr id="9" name="Titel 8">
            <a:extLst>
              <a:ext uri="{FF2B5EF4-FFF2-40B4-BE49-F238E27FC236}">
                <a16:creationId xmlns:a16="http://schemas.microsoft.com/office/drawing/2014/main" id="{DD9B82F3-F4A5-161E-343F-6BF84759E8E7}"/>
              </a:ext>
            </a:extLst>
          </p:cNvPr>
          <p:cNvSpPr>
            <a:spLocks noGrp="1"/>
          </p:cNvSpPr>
          <p:nvPr>
            <p:ph type="title"/>
          </p:nvPr>
        </p:nvSpPr>
        <p:spPr/>
        <p:txBody>
          <a:bodyPr/>
          <a:lstStyle/>
          <a:p>
            <a:r>
              <a:rPr lang="en-US" dirty="0"/>
              <a:t>Modeling of Contact and Friction Dynamics (DVI → SOCCP)</a:t>
            </a:r>
          </a:p>
        </p:txBody>
      </p:sp>
      <mc:AlternateContent xmlns:mc="http://schemas.openxmlformats.org/markup-compatibility/2006">
        <mc:Choice xmlns:a14="http://schemas.microsoft.com/office/drawing/2010/main" Requires="a14">
          <p:sp>
            <p:nvSpPr>
              <p:cNvPr id="2" name="Textfeld 1">
                <a:extLst>
                  <a:ext uri="{FF2B5EF4-FFF2-40B4-BE49-F238E27FC236}">
                    <a16:creationId xmlns:a16="http://schemas.microsoft.com/office/drawing/2014/main" id="{00277868-CAC2-4F91-6F38-59566BEFA422}"/>
                  </a:ext>
                </a:extLst>
              </p:cNvPr>
              <p:cNvSpPr txBox="1"/>
              <p:nvPr/>
            </p:nvSpPr>
            <p:spPr>
              <a:xfrm>
                <a:off x="1727967" y="2629889"/>
                <a:ext cx="2035622" cy="575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dirty="0" smtClean="0">
                          <a:latin typeface="Cambria Math" panose="02040503050406030204" pitchFamily="18" charset="0"/>
                        </a:rPr>
                        <m:t>ⅆ</m:t>
                      </m:r>
                      <m:r>
                        <a:rPr lang="de-DE" i="1" dirty="0">
                          <a:latin typeface="Cambria Math" panose="02040503050406030204" pitchFamily="18" charset="0"/>
                        </a:rPr>
                        <m:t>𝑉</m:t>
                      </m:r>
                      <m:r>
                        <a:rPr lang="de-DE" dirty="0">
                          <a:latin typeface="Cambria Math" panose="02040503050406030204" pitchFamily="18" charset="0"/>
                        </a:rPr>
                        <m:t>=−</m:t>
                      </m:r>
                      <m:f>
                        <m:fPr>
                          <m:ctrlPr>
                            <a:rPr lang="de-DE" i="1" dirty="0">
                              <a:solidFill>
                                <a:srgbClr val="836967"/>
                              </a:solidFill>
                              <a:latin typeface="Cambria Math" panose="02040503050406030204" pitchFamily="18" charset="0"/>
                            </a:rPr>
                          </m:ctrlPr>
                        </m:fPr>
                        <m:num>
                          <m:r>
                            <a:rPr lang="de-DE" i="1" dirty="0">
                              <a:latin typeface="Cambria Math" panose="02040503050406030204" pitchFamily="18" charset="0"/>
                            </a:rPr>
                            <m:t>𝑉</m:t>
                          </m:r>
                        </m:num>
                        <m:den>
                          <m:sSub>
                            <m:sSubPr>
                              <m:ctrlPr>
                                <a:rPr lang="de-DE" i="1" dirty="0">
                                  <a:solidFill>
                                    <a:srgbClr val="836967"/>
                                  </a:solidFill>
                                  <a:latin typeface="Cambria Math" panose="02040503050406030204" pitchFamily="18" charset="0"/>
                                </a:rPr>
                              </m:ctrlPr>
                            </m:sSubPr>
                            <m:e>
                              <m:r>
                                <a:rPr lang="de-DE" i="1" dirty="0">
                                  <a:latin typeface="Cambria Math" panose="02040503050406030204" pitchFamily="18" charset="0"/>
                                </a:rPr>
                                <m:t>𝐸</m:t>
                              </m:r>
                            </m:e>
                            <m:sub>
                              <m:acc>
                                <m:accPr>
                                  <m:chr m:val="̈"/>
                                  <m:ctrlPr>
                                    <a:rPr lang="de-DE" i="1" dirty="0">
                                      <a:solidFill>
                                        <a:srgbClr val="836967"/>
                                      </a:solidFill>
                                      <a:latin typeface="Cambria Math" panose="02040503050406030204" pitchFamily="18" charset="0"/>
                                    </a:rPr>
                                  </m:ctrlPr>
                                </m:accPr>
                                <m:e>
                                  <m:r>
                                    <a:rPr lang="de-DE" i="1" dirty="0">
                                      <a:latin typeface="Cambria Math" panose="02040503050406030204" pitchFamily="18" charset="0"/>
                                    </a:rPr>
                                    <m:t>𝑂</m:t>
                                  </m:r>
                                </m:e>
                              </m:acc>
                              <m:r>
                                <a:rPr lang="de-DE" i="1" dirty="0">
                                  <a:latin typeface="Cambria Math" panose="02040503050406030204" pitchFamily="18" charset="0"/>
                                </a:rPr>
                                <m:t>𝑙</m:t>
                              </m:r>
                            </m:sub>
                          </m:sSub>
                          <m:d>
                            <m:dPr>
                              <m:ctrlPr>
                                <a:rPr lang="de-DE" i="1" dirty="0">
                                  <a:solidFill>
                                    <a:srgbClr val="836967"/>
                                  </a:solidFill>
                                  <a:latin typeface="Cambria Math" panose="02040503050406030204" pitchFamily="18" charset="0"/>
                                </a:rPr>
                              </m:ctrlPr>
                            </m:dPr>
                            <m:e>
                              <m:r>
                                <a:rPr lang="de-DE" i="1" dirty="0">
                                  <a:latin typeface="Cambria Math" panose="02040503050406030204" pitchFamily="18" charset="0"/>
                                </a:rPr>
                                <m:t>𝑝</m:t>
                              </m:r>
                              <m:r>
                                <a:rPr lang="de-DE" dirty="0">
                                  <a:latin typeface="Cambria Math" panose="02040503050406030204" pitchFamily="18" charset="0"/>
                                </a:rPr>
                                <m:t>,</m:t>
                              </m:r>
                              <m:r>
                                <a:rPr lang="de-DE" i="1" dirty="0">
                                  <a:latin typeface="Cambria Math" panose="02040503050406030204" pitchFamily="18" charset="0"/>
                                </a:rPr>
                                <m:t>𝑇</m:t>
                              </m:r>
                            </m:e>
                          </m:d>
                        </m:den>
                      </m:f>
                      <m:r>
                        <a:rPr lang="de-DE" dirty="0">
                          <a:latin typeface="Cambria Math" panose="02040503050406030204" pitchFamily="18" charset="0"/>
                        </a:rPr>
                        <m:t>ⅆ</m:t>
                      </m:r>
                      <m:r>
                        <a:rPr lang="de-DE" i="1" dirty="0">
                          <a:latin typeface="Cambria Math" panose="02040503050406030204" pitchFamily="18" charset="0"/>
                        </a:rPr>
                        <m:t>𝑝</m:t>
                      </m:r>
                    </m:oMath>
                  </m:oMathPara>
                </a14:m>
                <a:endParaRPr lang="en-US" dirty="0">
                  <a:latin typeface="Calibri" panose="020F0502020204030204" pitchFamily="34" charset="0"/>
                </a:endParaRPr>
              </a:p>
            </p:txBody>
          </p:sp>
        </mc:Choice>
        <mc:Fallback>
          <p:sp>
            <p:nvSpPr>
              <p:cNvPr id="2" name="Textfeld 1">
                <a:extLst>
                  <a:ext uri="{FF2B5EF4-FFF2-40B4-BE49-F238E27FC236}">
                    <a16:creationId xmlns:a16="http://schemas.microsoft.com/office/drawing/2014/main" id="{00277868-CAC2-4F91-6F38-59566BEFA422}"/>
                  </a:ext>
                </a:extLst>
              </p:cNvPr>
              <p:cNvSpPr txBox="1">
                <a:spLocks noRot="1" noChangeAspect="1" noMove="1" noResize="1" noEditPoints="1" noAdjustHandles="1" noChangeArrowheads="1" noChangeShapeType="1" noTextEdit="1"/>
              </p:cNvSpPr>
              <p:nvPr/>
            </p:nvSpPr>
            <p:spPr>
              <a:xfrm>
                <a:off x="1727967" y="2629889"/>
                <a:ext cx="2035622" cy="57554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feld 2">
                <a:extLst>
                  <a:ext uri="{FF2B5EF4-FFF2-40B4-BE49-F238E27FC236}">
                    <a16:creationId xmlns:a16="http://schemas.microsoft.com/office/drawing/2014/main" id="{3043C187-FB47-982A-CADA-293B99208815}"/>
                  </a:ext>
                </a:extLst>
              </p:cNvPr>
              <p:cNvSpPr txBox="1"/>
              <p:nvPr/>
            </p:nvSpPr>
            <p:spPr>
              <a:xfrm>
                <a:off x="1604263" y="4899823"/>
                <a:ext cx="2709330" cy="5467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𝑝</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num>
                        <m:den>
                          <m:r>
                            <a:rPr lang="en-US" dirty="0">
                              <a:latin typeface="Cambria Math" panose="02040503050406030204" pitchFamily="18" charset="0"/>
                            </a:rPr>
                            <m:t>ⅆ</m:t>
                          </m:r>
                          <m:r>
                            <a:rPr lang="en-US" i="1" dirty="0">
                              <a:latin typeface="Cambria Math" panose="02040503050406030204" pitchFamily="18" charset="0"/>
                            </a:rPr>
                            <m:t>𝑡</m:t>
                          </m:r>
                        </m:den>
                      </m:f>
                      <m:r>
                        <a:rPr lang="en-US"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Sup>
                            <m:sSubSupPr>
                              <m:ctrlPr>
                                <a:rPr lang="en-US" i="1" dirty="0">
                                  <a:solidFill>
                                    <a:srgbClr val="836967"/>
                                  </a:solidFill>
                                  <a:latin typeface="Cambria Math" panose="02040503050406030204" pitchFamily="18" charset="0"/>
                                </a:rPr>
                              </m:ctrlPr>
                            </m:sSubSupPr>
                            <m:e>
                              <m:r>
                                <a:rPr lang="en-US" i="1" dirty="0">
                                  <a:latin typeface="Cambria Math" panose="02040503050406030204" pitchFamily="18" charset="0"/>
                                </a:rPr>
                                <m:t>𝐸</m:t>
                              </m:r>
                            </m:e>
                            <m:sub>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𝑜</m:t>
                                  </m:r>
                                </m:e>
                              </m:acc>
                              <m:r>
                                <a:rPr lang="en-US" i="1" dirty="0">
                                  <a:latin typeface="Cambria Math" panose="02040503050406030204" pitchFamily="18" charset="0"/>
                                </a:rPr>
                                <m:t>𝑙</m:t>
                              </m:r>
                            </m:sub>
                            <m:sup>
                              <m:r>
                                <a:rPr lang="en-US" dirty="0">
                                  <a:latin typeface="Cambria Math" panose="02040503050406030204" pitchFamily="18" charset="0"/>
                                </a:rPr>
                                <m:t>′</m:t>
                              </m:r>
                            </m:sup>
                          </m:sSubSup>
                        </m:num>
                        <m:den>
                          <m:r>
                            <a:rPr lang="en-US" i="1" dirty="0">
                              <a:latin typeface="Cambria Math" panose="02040503050406030204" pitchFamily="18" charset="0"/>
                            </a:rPr>
                            <m:t>𝑉</m:t>
                          </m:r>
                        </m:den>
                      </m:f>
                      <m:r>
                        <a:rPr lang="en-US" i="1" dirty="0">
                          <a:latin typeface="Cambria Math" panose="02040503050406030204" pitchFamily="18" charset="0"/>
                        </a:rPr>
                        <m:t>𝑄</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𝑡</m:t>
                          </m:r>
                        </m:e>
                      </m:d>
                    </m:oMath>
                  </m:oMathPara>
                </a14:m>
                <a:endParaRPr lang="de-DE" dirty="0">
                  <a:latin typeface="Cambria Math" panose="02040503050406030204" pitchFamily="18" charset="0"/>
                </a:endParaRPr>
              </a:p>
            </p:txBody>
          </p:sp>
        </mc:Choice>
        <mc:Fallback xmlns="">
          <p:sp>
            <p:nvSpPr>
              <p:cNvPr id="3" name="Textfeld 2">
                <a:extLst>
                  <a:ext uri="{FF2B5EF4-FFF2-40B4-BE49-F238E27FC236}">
                    <a16:creationId xmlns:a16="http://schemas.microsoft.com/office/drawing/2014/main" id="{3043C187-FB47-982A-CADA-293B99208815}"/>
                  </a:ext>
                </a:extLst>
              </p:cNvPr>
              <p:cNvSpPr txBox="1">
                <a:spLocks noRot="1" noChangeAspect="1" noMove="1" noResize="1" noEditPoints="1" noAdjustHandles="1" noChangeArrowheads="1" noChangeShapeType="1" noTextEdit="1"/>
              </p:cNvSpPr>
              <p:nvPr/>
            </p:nvSpPr>
            <p:spPr>
              <a:xfrm>
                <a:off x="1604263" y="4899823"/>
                <a:ext cx="2709330" cy="54675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288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582189-0BCC-6A76-A6BA-C8D104A56A08}"/>
              </a:ext>
            </a:extLst>
          </p:cNvPr>
          <p:cNvSpPr>
            <a:spLocks noGrp="1"/>
          </p:cNvSpPr>
          <p:nvPr>
            <p:ph type="body" sz="quarter" idx="13"/>
          </p:nvPr>
        </p:nvSpPr>
        <p:spPr>
          <a:xfrm>
            <a:off x="360000" y="1684800"/>
            <a:ext cx="4696632" cy="4182600"/>
          </a:xfrm>
        </p:spPr>
        <p:txBody>
          <a:bodyPr/>
          <a:lstStyle/>
          <a:p>
            <a:r>
              <a:rPr lang="de-DE" dirty="0"/>
              <a:t>Massenstromerhaltung: Der Massenstrom in einem Querschnitt bleibt für ein inkompressibles Fluid erhalten</a:t>
            </a:r>
          </a:p>
          <a:p>
            <a:endParaRPr lang="en-US" dirty="0"/>
          </a:p>
        </p:txBody>
      </p:sp>
      <p:sp>
        <p:nvSpPr>
          <p:cNvPr id="3" name="Inhaltsplatzhalter 2">
            <a:extLst>
              <a:ext uri="{FF2B5EF4-FFF2-40B4-BE49-F238E27FC236}">
                <a16:creationId xmlns:a16="http://schemas.microsoft.com/office/drawing/2014/main" id="{88BDEA31-EA7A-3770-DD5D-1DAB15DA1496}"/>
              </a:ext>
            </a:extLst>
          </p:cNvPr>
          <p:cNvSpPr>
            <a:spLocks noGrp="1"/>
          </p:cNvSpPr>
          <p:nvPr>
            <p:ph idx="1"/>
          </p:nvPr>
        </p:nvSpPr>
        <p:spPr>
          <a:xfrm>
            <a:off x="360000" y="1152000"/>
            <a:ext cx="4449744" cy="393594"/>
          </a:xfrm>
        </p:spPr>
        <p:txBody>
          <a:bodyPr/>
          <a:lstStyle/>
          <a:p>
            <a:r>
              <a:rPr lang="de-DE" dirty="0"/>
              <a:t>Kontinuitätsgesetz </a:t>
            </a:r>
            <a:endParaRPr lang="en-US" dirty="0"/>
          </a:p>
        </p:txBody>
      </p:sp>
      <p:sp>
        <p:nvSpPr>
          <p:cNvPr id="4" name="Titel 3">
            <a:extLst>
              <a:ext uri="{FF2B5EF4-FFF2-40B4-BE49-F238E27FC236}">
                <a16:creationId xmlns:a16="http://schemas.microsoft.com/office/drawing/2014/main" id="{268ACE65-AF43-BABA-20CE-6A7FA4B3557A}"/>
              </a:ext>
            </a:extLst>
          </p:cNvPr>
          <p:cNvSpPr>
            <a:spLocks noGrp="1"/>
          </p:cNvSpPr>
          <p:nvPr>
            <p:ph type="title"/>
          </p:nvPr>
        </p:nvSpPr>
        <p:spPr/>
        <p:txBody>
          <a:bodyPr/>
          <a:lstStyle/>
          <a:p>
            <a:r>
              <a:rPr lang="de-DE" dirty="0"/>
              <a:t>Grundlagen und Modellierungskonzepte</a:t>
            </a:r>
            <a:endParaRPr lang="en-US" dirty="0"/>
          </a:p>
        </p:txBody>
      </p:sp>
      <p:pic>
        <p:nvPicPr>
          <p:cNvPr id="6" name="Grafik 5" descr="Ein Bild, das Diagramm, Reihe, weiß, Entwurf enthält.&#10;&#10;Automatisch generierte Beschreibung">
            <a:extLst>
              <a:ext uri="{FF2B5EF4-FFF2-40B4-BE49-F238E27FC236}">
                <a16:creationId xmlns:a16="http://schemas.microsoft.com/office/drawing/2014/main" id="{4D643C6F-BC33-2DED-2F9C-2C057222C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135" y="3449731"/>
            <a:ext cx="3035808" cy="1516154"/>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D4BCA2D1-AA30-62B6-4919-36F9EF9C6451}"/>
                  </a:ext>
                </a:extLst>
              </p:cNvPr>
              <p:cNvSpPr txBox="1"/>
              <p:nvPr/>
            </p:nvSpPr>
            <p:spPr>
              <a:xfrm>
                <a:off x="649224" y="2784484"/>
                <a:ext cx="1915066" cy="52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𝑚</m:t>
                          </m:r>
                        </m:e>
                      </m:acc>
                      <m:r>
                        <a:rPr lang="en-US"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𝑚</m:t>
                          </m:r>
                        </m:num>
                        <m:den>
                          <m:r>
                            <a:rPr lang="en-US" dirty="0">
                              <a:latin typeface="Cambria Math" panose="02040503050406030204" pitchFamily="18" charset="0"/>
                            </a:rPr>
                            <m:t>ⅆ</m:t>
                          </m:r>
                          <m:r>
                            <a:rPr lang="en-US" i="1" dirty="0">
                              <a:latin typeface="Cambria Math" panose="02040503050406030204" pitchFamily="18" charset="0"/>
                            </a:rPr>
                            <m:t>𝑡</m:t>
                          </m:r>
                        </m:den>
                      </m:f>
                      <m:r>
                        <a:rPr lang="en-US" dirty="0">
                          <a:latin typeface="Cambria Math" panose="02040503050406030204" pitchFamily="18" charset="0"/>
                        </a:rPr>
                        <m:t>=</m:t>
                      </m:r>
                      <m:r>
                        <a:rPr lang="en-US" i="1" dirty="0">
                          <a:latin typeface="Cambria Math" panose="02040503050406030204" pitchFamily="18" charset="0"/>
                        </a:rPr>
                        <m:t>𝜌</m:t>
                      </m:r>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𝑉</m:t>
                          </m:r>
                        </m:num>
                        <m:den>
                          <m:r>
                            <a:rPr lang="en-US" dirty="0">
                              <a:latin typeface="Cambria Math" panose="02040503050406030204" pitchFamily="18" charset="0"/>
                            </a:rPr>
                            <m:t>ⅆ</m:t>
                          </m:r>
                          <m:r>
                            <a:rPr lang="en-US" i="1" dirty="0">
                              <a:latin typeface="Cambria Math" panose="02040503050406030204" pitchFamily="18" charset="0"/>
                            </a:rPr>
                            <m:t>𝑡</m:t>
                          </m:r>
                        </m:den>
                      </m:f>
                    </m:oMath>
                  </m:oMathPara>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D4BCA2D1-AA30-62B6-4919-36F9EF9C6451}"/>
                  </a:ext>
                </a:extLst>
              </p:cNvPr>
              <p:cNvSpPr txBox="1">
                <a:spLocks noRot="1" noChangeAspect="1" noMove="1" noResize="1" noEditPoints="1" noAdjustHandles="1" noChangeArrowheads="1" noChangeShapeType="1" noTextEdit="1"/>
              </p:cNvSpPr>
              <p:nvPr/>
            </p:nvSpPr>
            <p:spPr>
              <a:xfrm>
                <a:off x="649224" y="2784484"/>
                <a:ext cx="1915066" cy="5260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9225202-3465-B737-0E9F-E2FC605F0DC8}"/>
                  </a:ext>
                </a:extLst>
              </p:cNvPr>
              <p:cNvSpPr txBox="1"/>
              <p:nvPr/>
            </p:nvSpPr>
            <p:spPr>
              <a:xfrm>
                <a:off x="2790612" y="2842994"/>
                <a:ext cx="1616796" cy="5260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ⅆ</m:t>
                          </m:r>
                          <m:r>
                            <a:rPr lang="en-US" i="1" dirty="0">
                              <a:latin typeface="Cambria Math" panose="02040503050406030204" pitchFamily="18" charset="0"/>
                            </a:rPr>
                            <m:t>𝑉</m:t>
                          </m:r>
                        </m:num>
                        <m:den>
                          <m:r>
                            <a:rPr lang="en-US" i="0" dirty="0">
                              <a:latin typeface="Cambria Math" panose="02040503050406030204" pitchFamily="18" charset="0"/>
                            </a:rPr>
                            <m:t>ⅆ</m:t>
                          </m:r>
                          <m:r>
                            <a:rPr lang="en-US" i="1" dirty="0">
                              <a:latin typeface="Cambria Math" panose="02040503050406030204" pitchFamily="18" charset="0"/>
                            </a:rPr>
                            <m:t>𝑡</m:t>
                          </m:r>
                        </m:den>
                      </m:f>
                      <m:r>
                        <a:rPr lang="en-US" i="0" dirty="0">
                          <a:latin typeface="Cambria Math" panose="02040503050406030204" pitchFamily="18" charset="0"/>
                        </a:rPr>
                        <m:t>=</m:t>
                      </m:r>
                      <m:r>
                        <a:rPr lang="en-US" i="1" dirty="0">
                          <a:latin typeface="Cambria Math" panose="02040503050406030204" pitchFamily="18" charset="0"/>
                        </a:rPr>
                        <m:t>𝐴𝑣</m:t>
                      </m:r>
                    </m:oMath>
                  </m:oMathPara>
                </a14:m>
                <a:endParaRPr lang="en-US" dirty="0">
                  <a:latin typeface="Calibri" panose="020F0502020204030204" pitchFamily="34" charset="0"/>
                </a:endParaRPr>
              </a:p>
            </p:txBody>
          </p:sp>
        </mc:Choice>
        <mc:Fallback xmlns="">
          <p:sp>
            <p:nvSpPr>
              <p:cNvPr id="7" name="Textfeld 6">
                <a:extLst>
                  <a:ext uri="{FF2B5EF4-FFF2-40B4-BE49-F238E27FC236}">
                    <a16:creationId xmlns:a16="http://schemas.microsoft.com/office/drawing/2014/main" id="{C9225202-3465-B737-0E9F-E2FC605F0DC8}"/>
                  </a:ext>
                </a:extLst>
              </p:cNvPr>
              <p:cNvSpPr txBox="1">
                <a:spLocks noRot="1" noChangeAspect="1" noMove="1" noResize="1" noEditPoints="1" noAdjustHandles="1" noChangeArrowheads="1" noChangeShapeType="1" noTextEdit="1"/>
              </p:cNvSpPr>
              <p:nvPr/>
            </p:nvSpPr>
            <p:spPr>
              <a:xfrm>
                <a:off x="2790612" y="2842994"/>
                <a:ext cx="1616796" cy="5260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3A5D90A0-7884-0082-5E93-5DAA3738DC7C}"/>
                  </a:ext>
                </a:extLst>
              </p:cNvPr>
              <p:cNvSpPr txBox="1"/>
              <p:nvPr/>
            </p:nvSpPr>
            <p:spPr>
              <a:xfrm>
                <a:off x="1038863" y="5246685"/>
                <a:ext cx="26627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0" dirty="0">
                              <a:latin typeface="Cambria Math" panose="02040503050406030204" pitchFamily="18" charset="0"/>
                            </a:rPr>
                            <m:t>1</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𝑣</m:t>
                          </m:r>
                        </m:e>
                        <m:sub>
                          <m:r>
                            <a:rPr lang="en-US" i="0" dirty="0">
                              <a:latin typeface="Cambria Math" panose="02040503050406030204" pitchFamily="18" charset="0"/>
                            </a:rPr>
                            <m:t>1</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0" dirty="0">
                              <a:latin typeface="Cambria Math" panose="02040503050406030204" pitchFamily="18" charset="0"/>
                            </a:rPr>
                            <m:t>2</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𝑣</m:t>
                          </m:r>
                        </m:e>
                        <m:sub>
                          <m:r>
                            <a:rPr lang="en-US" i="0" dirty="0">
                              <a:latin typeface="Cambria Math" panose="02040503050406030204" pitchFamily="18" charset="0"/>
                            </a:rPr>
                            <m:t>2</m:t>
                          </m:r>
                        </m:sub>
                      </m:sSub>
                      <m:r>
                        <a:rPr lang="en-US" i="0" dirty="0">
                          <a:latin typeface="Cambria Math" panose="02040503050406030204" pitchFamily="18" charset="0"/>
                        </a:rPr>
                        <m:t>=</m:t>
                      </m:r>
                      <m:r>
                        <a:rPr lang="en-US" i="1" dirty="0">
                          <a:latin typeface="Cambria Math" panose="02040503050406030204" pitchFamily="18" charset="0"/>
                        </a:rPr>
                        <m:t>𝑘𝑜𝑛𝑠𝑡</m:t>
                      </m:r>
                    </m:oMath>
                  </m:oMathPara>
                </a14:m>
                <a:endParaRPr lang="en-US" dirty="0">
                  <a:latin typeface="Calibri" panose="020F0502020204030204" pitchFamily="34" charset="0"/>
                </a:endParaRPr>
              </a:p>
            </p:txBody>
          </p:sp>
        </mc:Choice>
        <mc:Fallback xmlns="">
          <p:sp>
            <p:nvSpPr>
              <p:cNvPr id="8" name="Textfeld 7">
                <a:extLst>
                  <a:ext uri="{FF2B5EF4-FFF2-40B4-BE49-F238E27FC236}">
                    <a16:creationId xmlns:a16="http://schemas.microsoft.com/office/drawing/2014/main" id="{3A5D90A0-7884-0082-5E93-5DAA3738DC7C}"/>
                  </a:ext>
                </a:extLst>
              </p:cNvPr>
              <p:cNvSpPr txBox="1">
                <a:spLocks noRot="1" noChangeAspect="1" noMove="1" noResize="1" noEditPoints="1" noAdjustHandles="1" noChangeArrowheads="1" noChangeShapeType="1" noTextEdit="1"/>
              </p:cNvSpPr>
              <p:nvPr/>
            </p:nvSpPr>
            <p:spPr>
              <a:xfrm>
                <a:off x="1038863" y="5246685"/>
                <a:ext cx="2662780" cy="276999"/>
              </a:xfrm>
              <a:prstGeom prst="rect">
                <a:avLst/>
              </a:prstGeom>
              <a:blipFill>
                <a:blip r:embed="rId6"/>
                <a:stretch>
                  <a:fillRect l="-2517" r="-1602" b="-31111"/>
                </a:stretch>
              </a:blipFill>
            </p:spPr>
            <p:txBody>
              <a:bodyPr/>
              <a:lstStyle/>
              <a:p>
                <a:r>
                  <a:rPr lang="en-US">
                    <a:noFill/>
                  </a:rPr>
                  <a:t> </a:t>
                </a:r>
              </a:p>
            </p:txBody>
          </p:sp>
        </mc:Fallback>
      </mc:AlternateContent>
      <p:sp>
        <p:nvSpPr>
          <p:cNvPr id="10" name="Textplatzhalter 1">
            <a:extLst>
              <a:ext uri="{FF2B5EF4-FFF2-40B4-BE49-F238E27FC236}">
                <a16:creationId xmlns:a16="http://schemas.microsoft.com/office/drawing/2014/main" id="{9CCA5AF0-9B34-CD00-8398-3D803AA904A3}"/>
              </a:ext>
            </a:extLst>
          </p:cNvPr>
          <p:cNvSpPr txBox="1">
            <a:spLocks/>
          </p:cNvSpPr>
          <p:nvPr/>
        </p:nvSpPr>
        <p:spPr>
          <a:xfrm>
            <a:off x="6096000" y="1684800"/>
            <a:ext cx="4102272" cy="418260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Druck: Verhältnis der einwirkenden Kraft F zur Fläche A einer Flüssigkeit, die einen geschlossenen Raum vollständig ausfüllt</a:t>
            </a:r>
            <a:endParaRPr lang="en-US" dirty="0"/>
          </a:p>
        </p:txBody>
      </p:sp>
      <p:sp>
        <p:nvSpPr>
          <p:cNvPr id="11" name="Inhaltsplatzhalter 2">
            <a:extLst>
              <a:ext uri="{FF2B5EF4-FFF2-40B4-BE49-F238E27FC236}">
                <a16:creationId xmlns:a16="http://schemas.microsoft.com/office/drawing/2014/main" id="{2481779B-C551-FD5E-23EC-7C5D19AC6840}"/>
              </a:ext>
            </a:extLst>
          </p:cNvPr>
          <p:cNvSpPr txBox="1">
            <a:spLocks/>
          </p:cNvSpPr>
          <p:nvPr/>
        </p:nvSpPr>
        <p:spPr>
          <a:xfrm>
            <a:off x="6203016" y="1152000"/>
            <a:ext cx="4449744" cy="393594"/>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Druckentstehung </a:t>
            </a:r>
            <a:endParaRPr lang="en-US" dirty="0"/>
          </a:p>
        </p:txBody>
      </p:sp>
      <p:pic>
        <p:nvPicPr>
          <p:cNvPr id="12" name="Grafik 11" descr="Ein Bild, das Diagramm, Entwurf, Reihe, Design enthält.&#10;&#10;Automatisch generierte Beschreibung">
            <a:extLst>
              <a:ext uri="{FF2B5EF4-FFF2-40B4-BE49-F238E27FC236}">
                <a16:creationId xmlns:a16="http://schemas.microsoft.com/office/drawing/2014/main" id="{F2E5D722-D7F4-3BE5-FF30-67BFD059D8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1317" y="2494757"/>
            <a:ext cx="2960071" cy="1631535"/>
          </a:xfrm>
          <a:prstGeom prst="rect">
            <a:avLst/>
          </a:prstGeom>
        </p:spPr>
      </p:pic>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116CCD86-01E2-10DC-AACE-6254CF730A2A}"/>
                  </a:ext>
                </a:extLst>
              </p:cNvPr>
              <p:cNvSpPr txBox="1"/>
              <p:nvPr/>
            </p:nvSpPr>
            <p:spPr>
              <a:xfrm>
                <a:off x="7241267" y="4456815"/>
                <a:ext cx="1524762" cy="6090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𝑝</m:t>
                      </m:r>
                      <m:r>
                        <a:rPr lang="en-US" sz="1800" i="0" dirty="0">
                          <a:latin typeface="Cambria Math" panose="02040503050406030204" pitchFamily="18" charset="0"/>
                        </a:rPr>
                        <m:t>=</m:t>
                      </m:r>
                      <m:f>
                        <m:fPr>
                          <m:ctrlPr>
                            <a:rPr lang="en-US" sz="1800" i="1" dirty="0">
                              <a:solidFill>
                                <a:srgbClr val="836967"/>
                              </a:solidFill>
                              <a:latin typeface="Cambria Math" panose="02040503050406030204" pitchFamily="18" charset="0"/>
                            </a:rPr>
                          </m:ctrlPr>
                        </m:fPr>
                        <m:num>
                          <m:r>
                            <a:rPr lang="en-US" sz="1800" i="1" dirty="0">
                              <a:latin typeface="Cambria Math" panose="02040503050406030204" pitchFamily="18" charset="0"/>
                            </a:rPr>
                            <m:t>𝐹</m:t>
                          </m:r>
                        </m:num>
                        <m:den>
                          <m:r>
                            <a:rPr lang="en-US" sz="1800" i="1" dirty="0">
                              <a:latin typeface="Cambria Math" panose="02040503050406030204" pitchFamily="18" charset="0"/>
                            </a:rPr>
                            <m:t>𝐴</m:t>
                          </m:r>
                        </m:den>
                      </m:f>
                    </m:oMath>
                  </m:oMathPara>
                </a14:m>
                <a:endParaRPr lang="en-US" dirty="0"/>
              </a:p>
            </p:txBody>
          </p:sp>
        </mc:Choice>
        <mc:Fallback xmlns="">
          <p:sp>
            <p:nvSpPr>
              <p:cNvPr id="14" name="Textfeld 13">
                <a:extLst>
                  <a:ext uri="{FF2B5EF4-FFF2-40B4-BE49-F238E27FC236}">
                    <a16:creationId xmlns:a16="http://schemas.microsoft.com/office/drawing/2014/main" id="{116CCD86-01E2-10DC-AACE-6254CF730A2A}"/>
                  </a:ext>
                </a:extLst>
              </p:cNvPr>
              <p:cNvSpPr txBox="1">
                <a:spLocks noRot="1" noChangeAspect="1" noMove="1" noResize="1" noEditPoints="1" noAdjustHandles="1" noChangeArrowheads="1" noChangeShapeType="1" noTextEdit="1"/>
              </p:cNvSpPr>
              <p:nvPr/>
            </p:nvSpPr>
            <p:spPr>
              <a:xfrm>
                <a:off x="7241267" y="4456815"/>
                <a:ext cx="1524762" cy="6090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5632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AD3CAA-C4B3-3B45-E09A-D0772DF29766}"/>
              </a:ext>
            </a:extLst>
          </p:cNvPr>
          <p:cNvSpPr>
            <a:spLocks noGrp="1"/>
          </p:cNvSpPr>
          <p:nvPr>
            <p:ph type="body" sz="quarter" idx="13"/>
          </p:nvPr>
        </p:nvSpPr>
        <p:spPr>
          <a:xfrm>
            <a:off x="360000" y="1684800"/>
            <a:ext cx="5458774" cy="4182600"/>
          </a:xfrm>
        </p:spPr>
        <p:txBody>
          <a:bodyPr/>
          <a:lstStyle/>
          <a:p>
            <a:pPr>
              <a:buFont typeface="Wingdings" panose="05000000000000000000" pitchFamily="2" charset="2"/>
              <a:buChar char="Ø"/>
            </a:pPr>
            <a:r>
              <a:rPr lang="de-DE" dirty="0"/>
              <a:t>Hydraulikzylinder zur Bewegung der Last</a:t>
            </a:r>
          </a:p>
          <a:p>
            <a:pPr>
              <a:buFont typeface="Wingdings" panose="05000000000000000000" pitchFamily="2" charset="2"/>
              <a:buChar char="Ø"/>
            </a:pPr>
            <a:endParaRPr lang="de-DE" dirty="0"/>
          </a:p>
          <a:p>
            <a:pPr>
              <a:buFont typeface="Wingdings" panose="05000000000000000000" pitchFamily="2" charset="2"/>
              <a:buChar char="Ø"/>
            </a:pPr>
            <a:r>
              <a:rPr lang="de-DE" dirty="0"/>
              <a:t>4/3 Wegeventil zur Ansteuerung des Zylinders</a:t>
            </a:r>
          </a:p>
          <a:p>
            <a:pPr>
              <a:buFont typeface="Wingdings" panose="05000000000000000000" pitchFamily="2" charset="2"/>
              <a:buChar char="Ø"/>
            </a:pPr>
            <a:endParaRPr lang="de-DE" dirty="0"/>
          </a:p>
          <a:p>
            <a:pPr>
              <a:buFont typeface="Wingdings" panose="05000000000000000000" pitchFamily="2" charset="2"/>
              <a:buChar char="Ø"/>
            </a:pPr>
            <a:r>
              <a:rPr lang="de-DE" dirty="0"/>
              <a:t>Konstante Druckquelle und kontanter Tankdruck</a:t>
            </a:r>
          </a:p>
          <a:p>
            <a:pPr>
              <a:buFont typeface="Wingdings" panose="05000000000000000000" pitchFamily="2" charset="2"/>
              <a:buChar char="Ø"/>
            </a:pPr>
            <a:endParaRPr lang="de-DE" dirty="0"/>
          </a:p>
          <a:p>
            <a:pPr>
              <a:buFont typeface="Wingdings" panose="05000000000000000000" pitchFamily="2" charset="2"/>
              <a:buChar char="Ø"/>
            </a:pPr>
            <a:r>
              <a:rPr lang="de-DE" dirty="0"/>
              <a:t>Regler zur Ansteuerung der Ventilöffnungen</a:t>
            </a:r>
            <a:endParaRPr lang="en-US" dirty="0"/>
          </a:p>
        </p:txBody>
      </p:sp>
      <p:sp>
        <p:nvSpPr>
          <p:cNvPr id="3" name="Inhaltsplatzhalter 2">
            <a:extLst>
              <a:ext uri="{FF2B5EF4-FFF2-40B4-BE49-F238E27FC236}">
                <a16:creationId xmlns:a16="http://schemas.microsoft.com/office/drawing/2014/main" id="{C456AE05-E5D0-D549-58D3-91D71B33F74B}"/>
              </a:ext>
            </a:extLst>
          </p:cNvPr>
          <p:cNvSpPr>
            <a:spLocks noGrp="1"/>
          </p:cNvSpPr>
          <p:nvPr>
            <p:ph idx="1"/>
          </p:nvPr>
        </p:nvSpPr>
        <p:spPr>
          <a:prstGeom prst="rect">
            <a:avLst/>
          </a:prstGeom>
        </p:spPr>
        <p:txBody>
          <a:bodyPr/>
          <a:lstStyle/>
          <a:p>
            <a:r>
              <a:rPr lang="de-DE" dirty="0"/>
              <a:t>Das hydraulische Gesamtsystem</a:t>
            </a:r>
            <a:endParaRPr lang="en-US" dirty="0"/>
          </a:p>
        </p:txBody>
      </p:sp>
      <p:sp>
        <p:nvSpPr>
          <p:cNvPr id="4" name="Titel 3">
            <a:extLst>
              <a:ext uri="{FF2B5EF4-FFF2-40B4-BE49-F238E27FC236}">
                <a16:creationId xmlns:a16="http://schemas.microsoft.com/office/drawing/2014/main" id="{C03FDE9A-A783-840F-2534-D36C31D79AE4}"/>
              </a:ext>
            </a:extLst>
          </p:cNvPr>
          <p:cNvSpPr>
            <a:spLocks noGrp="1"/>
          </p:cNvSpPr>
          <p:nvPr>
            <p:ph type="title"/>
          </p:nvPr>
        </p:nvSpPr>
        <p:spPr/>
        <p:txBody>
          <a:bodyPr/>
          <a:lstStyle/>
          <a:p>
            <a:r>
              <a:rPr lang="de-DE" dirty="0"/>
              <a:t>Grundlagen und Modellierungskonzepte</a:t>
            </a:r>
            <a:endParaRPr lang="en-US" dirty="0"/>
          </a:p>
        </p:txBody>
      </p:sp>
      <p:pic>
        <p:nvPicPr>
          <p:cNvPr id="5" name="Grafik 4" descr="Ein Bild, das Text, Diagramm, Plan, technische Zeichnung enthält.&#10;&#10;Automatisch generierte Beschreibung">
            <a:extLst>
              <a:ext uri="{FF2B5EF4-FFF2-40B4-BE49-F238E27FC236}">
                <a16:creationId xmlns:a16="http://schemas.microsoft.com/office/drawing/2014/main" id="{D01953DB-6A13-9D55-B118-2A072C41B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640" y="1051416"/>
            <a:ext cx="5458774" cy="4271067"/>
          </a:xfrm>
          <a:prstGeom prst="rect">
            <a:avLst/>
          </a:prstGeom>
        </p:spPr>
      </p:pic>
    </p:spTree>
    <p:extLst>
      <p:ext uri="{BB962C8B-B14F-4D97-AF65-F5344CB8AC3E}">
        <p14:creationId xmlns:p14="http://schemas.microsoft.com/office/powerpoint/2010/main" val="268200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35B2495-B4D6-996E-D77D-756ACC4B6421}"/>
              </a:ext>
            </a:extLst>
          </p:cNvPr>
          <p:cNvSpPr>
            <a:spLocks noGrp="1"/>
          </p:cNvSpPr>
          <p:nvPr>
            <p:ph type="body" sz="quarter" idx="13"/>
          </p:nvPr>
        </p:nvSpPr>
        <p:spPr>
          <a:xfrm>
            <a:off x="360000" y="3604780"/>
            <a:ext cx="11170584" cy="2262619"/>
          </a:xfrm>
        </p:spPr>
        <p:txBody>
          <a:bodyPr/>
          <a:lstStyle/>
          <a:p>
            <a:pPr marL="0" indent="0">
              <a:buNone/>
            </a:pPr>
            <a:endParaRPr lang="en-US" dirty="0"/>
          </a:p>
          <a:p>
            <a:pPr>
              <a:buFont typeface="Wingdings" panose="05000000000000000000" pitchFamily="2" charset="2"/>
              <a:buChar char="Ø"/>
            </a:pPr>
            <a:r>
              <a:rPr lang="en-US" dirty="0" err="1"/>
              <a:t>Volumenstrombilanz</a:t>
            </a:r>
            <a:r>
              <a:rPr lang="en-US" dirty="0"/>
              <a:t>:</a:t>
            </a:r>
          </a:p>
        </p:txBody>
      </p:sp>
      <p:sp>
        <p:nvSpPr>
          <p:cNvPr id="3" name="Inhaltsplatzhalter 2">
            <a:extLst>
              <a:ext uri="{FF2B5EF4-FFF2-40B4-BE49-F238E27FC236}">
                <a16:creationId xmlns:a16="http://schemas.microsoft.com/office/drawing/2014/main" id="{74E0DA78-01F6-FEAD-A37A-0F682879675D}"/>
              </a:ext>
            </a:extLst>
          </p:cNvPr>
          <p:cNvSpPr>
            <a:spLocks noGrp="1"/>
          </p:cNvSpPr>
          <p:nvPr>
            <p:ph idx="1"/>
          </p:nvPr>
        </p:nvSpPr>
        <p:spPr>
          <a:xfrm>
            <a:off x="360000" y="1151999"/>
            <a:ext cx="2246040" cy="313993"/>
          </a:xfrm>
        </p:spPr>
        <p:txBody>
          <a:bodyPr/>
          <a:lstStyle/>
          <a:p>
            <a:r>
              <a:rPr lang="de-DE" dirty="0"/>
              <a:t>Hydraulikzylinder</a:t>
            </a:r>
            <a:endParaRPr lang="en-US" dirty="0"/>
          </a:p>
        </p:txBody>
      </p:sp>
      <p:sp>
        <p:nvSpPr>
          <p:cNvPr id="4" name="Titel 3">
            <a:extLst>
              <a:ext uri="{FF2B5EF4-FFF2-40B4-BE49-F238E27FC236}">
                <a16:creationId xmlns:a16="http://schemas.microsoft.com/office/drawing/2014/main" id="{27C7D354-4373-FAE3-DE7F-44D08A1CFCEC}"/>
              </a:ext>
            </a:extLst>
          </p:cNvPr>
          <p:cNvSpPr>
            <a:spLocks noGrp="1"/>
          </p:cNvSpPr>
          <p:nvPr>
            <p:ph type="title"/>
          </p:nvPr>
        </p:nvSpPr>
        <p:spPr/>
        <p:txBody>
          <a:bodyPr/>
          <a:lstStyle/>
          <a:p>
            <a:r>
              <a:rPr lang="de-DE" dirty="0"/>
              <a:t>Grundlagen und Modellierungskonzepte</a:t>
            </a:r>
            <a:endParaRPr lang="en-US" dirty="0"/>
          </a:p>
        </p:txBody>
      </p:sp>
      <p:pic>
        <p:nvPicPr>
          <p:cNvPr id="8" name="Grafik 7" descr="Ein Bild, das Diagramm, Reihe, technische Zeichnung, Entwurf enthält.&#10;&#10;Automatisch generierte Beschreibung">
            <a:extLst>
              <a:ext uri="{FF2B5EF4-FFF2-40B4-BE49-F238E27FC236}">
                <a16:creationId xmlns:a16="http://schemas.microsoft.com/office/drawing/2014/main" id="{7D56A85F-847B-2168-DDC5-97D065813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959" y="1453626"/>
            <a:ext cx="3811015" cy="1651923"/>
          </a:xfrm>
          <a:prstGeom prst="rect">
            <a:avLst/>
          </a:prstGeom>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FB02D2F9-A0B3-3C70-4C08-C99BF0930D0B}"/>
                  </a:ext>
                </a:extLst>
              </p:cNvPr>
              <p:cNvSpPr txBox="1"/>
              <p:nvPr/>
            </p:nvSpPr>
            <p:spPr>
              <a:xfrm>
                <a:off x="377256" y="4367426"/>
                <a:ext cx="3627133" cy="391839"/>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𝑉</m:t>
                            </m:r>
                          </m:e>
                        </m:acc>
                      </m:e>
                      <m:sub>
                        <m:r>
                          <a:rPr lang="en-US" i="1" dirty="0">
                            <a:latin typeface="Cambria Math" panose="02040503050406030204" pitchFamily="18" charset="0"/>
                          </a:rPr>
                          <m:t>𝐴</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𝐴</m:t>
                            </m:r>
                          </m:sub>
                        </m:sSub>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den>
                    </m:f>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𝐴</m:t>
                        </m:r>
                      </m:sub>
                    </m:sSub>
                  </m:oMath>
                </a14:m>
                <a:r>
                  <a:rPr lang="en-US" dirty="0"/>
                  <a:t> </a:t>
                </a:r>
                <a14:m>
                  <m:oMath xmlns:m="http://schemas.openxmlformats.org/officeDocument/2006/math">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de-DE" b="0" i="1" dirty="0" smtClean="0">
                            <a:solidFill>
                              <a:srgbClr val="836967"/>
                            </a:solidFill>
                            <a:latin typeface="Cambria Math" panose="02040503050406030204" pitchFamily="18" charset="0"/>
                          </a:rPr>
                          <m:t> </m:t>
                        </m:r>
                        <m:r>
                          <a:rPr lang="en-US" i="1" dirty="0">
                            <a:latin typeface="Cambria Math" panose="02040503050406030204" pitchFamily="18" charset="0"/>
                          </a:rPr>
                          <m:t>𝑄</m:t>
                        </m:r>
                      </m:e>
                      <m:sub>
                        <m:r>
                          <a:rPr lang="en-US" i="1" dirty="0">
                            <a:latin typeface="Cambria Math" panose="02040503050406030204" pitchFamily="18" charset="0"/>
                          </a:rPr>
                          <m:t>𝑙𝑖</m:t>
                        </m:r>
                      </m:sub>
                    </m:sSub>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𝑙𝑒</m:t>
                        </m:r>
                        <m:r>
                          <a:rPr lang="en-US" dirty="0">
                            <a:latin typeface="Cambria Math" panose="02040503050406030204" pitchFamily="18" charset="0"/>
                          </a:rPr>
                          <m:t>,</m:t>
                        </m:r>
                        <m:r>
                          <a:rPr lang="en-US" i="1" dirty="0">
                            <a:latin typeface="Cambria Math" panose="02040503050406030204" pitchFamily="18" charset="0"/>
                          </a:rPr>
                          <m:t>𝐴</m:t>
                        </m:r>
                      </m:sub>
                    </m:sSub>
                  </m:oMath>
                </a14:m>
                <a:endParaRPr lang="en-US" dirty="0">
                  <a:latin typeface="Calibri" panose="020F0502020204030204" pitchFamily="34" charset="0"/>
                </a:endParaRPr>
              </a:p>
            </p:txBody>
          </p:sp>
        </mc:Choice>
        <mc:Fallback xmlns="">
          <p:sp>
            <p:nvSpPr>
              <p:cNvPr id="5" name="Textfeld 4">
                <a:extLst>
                  <a:ext uri="{FF2B5EF4-FFF2-40B4-BE49-F238E27FC236}">
                    <a16:creationId xmlns:a16="http://schemas.microsoft.com/office/drawing/2014/main" id="{FB02D2F9-A0B3-3C70-4C08-C99BF0930D0B}"/>
                  </a:ext>
                </a:extLst>
              </p:cNvPr>
              <p:cNvSpPr txBox="1">
                <a:spLocks noRot="1" noChangeAspect="1" noMove="1" noResize="1" noEditPoints="1" noAdjustHandles="1" noChangeArrowheads="1" noChangeShapeType="1" noTextEdit="1"/>
              </p:cNvSpPr>
              <p:nvPr/>
            </p:nvSpPr>
            <p:spPr>
              <a:xfrm>
                <a:off x="377256" y="4367426"/>
                <a:ext cx="3627133" cy="391839"/>
              </a:xfrm>
              <a:prstGeom prst="rect">
                <a:avLst/>
              </a:prstGeom>
              <a:blipFill>
                <a:blip r:embed="rId4"/>
                <a:stretch>
                  <a:fillRect l="-2857"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4BCBC906-FDED-CCFE-2C26-4A6B0FF4727A}"/>
                  </a:ext>
                </a:extLst>
              </p:cNvPr>
              <p:cNvSpPr txBox="1"/>
              <p:nvPr/>
            </p:nvSpPr>
            <p:spPr>
              <a:xfrm>
                <a:off x="360000" y="5155324"/>
                <a:ext cx="3252998" cy="391839"/>
              </a:xfrm>
              <a:prstGeom prst="rect">
                <a:avLst/>
              </a:prstGeom>
              <a:noFill/>
            </p:spPr>
            <p:txBody>
              <a:bodyPr wrap="square" lIns="0" tIns="0" rIns="0" bIns="0" rtlCol="0">
                <a:spAutoFit/>
              </a:bodyPr>
              <a:lstStyle/>
              <a:p>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de-DE" b="0" i="1" dirty="0" smtClean="0">
                            <a:latin typeface="Cambria Math" panose="02040503050406030204" pitchFamily="18" charset="0"/>
                          </a:rPr>
                          <m:t>𝐵</m:t>
                        </m:r>
                      </m:sub>
                    </m:sSub>
                    <m:r>
                      <a:rPr lang="en-US" i="0" dirty="0">
                        <a:latin typeface="Cambria Math" panose="02040503050406030204" pitchFamily="18" charset="0"/>
                      </a:rPr>
                      <m:t>=</m:t>
                    </m:r>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𝑉</m:t>
                            </m:r>
                          </m:e>
                        </m:acc>
                      </m:e>
                      <m:sub>
                        <m:r>
                          <a:rPr lang="de-DE" b="0" i="1" dirty="0" smtClean="0">
                            <a:latin typeface="Cambria Math" panose="02040503050406030204" pitchFamily="18" charset="0"/>
                          </a:rPr>
                          <m:t>𝐵</m:t>
                        </m:r>
                      </m:sub>
                    </m:sSub>
                    <m:r>
                      <a:rPr lang="de-DE" b="0" i="0" dirty="0" smtClean="0">
                        <a:latin typeface="Cambria Math" panose="02040503050406030204" pitchFamily="18" charset="0"/>
                      </a:rPr>
                      <m:t>−</m:t>
                    </m:r>
                    <m:f>
                      <m:fPr>
                        <m:ctrlPr>
                          <a:rPr lang="en-US" i="1" dirty="0">
                            <a:solidFill>
                              <a:srgbClr val="836967"/>
                            </a:solidFill>
                            <a:latin typeface="Cambria Math" panose="02040503050406030204" pitchFamily="18" charset="0"/>
                          </a:rPr>
                        </m:ctrlPr>
                      </m:fPr>
                      <m:num>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a:rPr lang="de-DE" b="0" i="1" dirty="0" smtClean="0">
                                <a:latin typeface="Cambria Math" panose="02040503050406030204" pitchFamily="18" charset="0"/>
                              </a:rPr>
                              <m:t>𝐵</m:t>
                            </m:r>
                          </m:sub>
                        </m:sSub>
                      </m:num>
                      <m:den>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den>
                    </m:f>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de-DE" b="0" i="1" dirty="0" smtClean="0">
                            <a:latin typeface="Cambria Math" panose="02040503050406030204" pitchFamily="18" charset="0"/>
                          </a:rPr>
                          <m:t>𝐵</m:t>
                        </m:r>
                      </m:sub>
                    </m:sSub>
                  </m:oMath>
                </a14:m>
                <a:r>
                  <a:rPr lang="en-US" dirty="0"/>
                  <a:t> </a:t>
                </a:r>
                <a14:m>
                  <m:oMath xmlns:m="http://schemas.openxmlformats.org/officeDocument/2006/math">
                    <m:r>
                      <a:rPr lang="en-US"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de-DE" b="0" i="1" dirty="0" smtClean="0">
                            <a:solidFill>
                              <a:srgbClr val="836967"/>
                            </a:solidFill>
                            <a:latin typeface="Cambria Math" panose="02040503050406030204" pitchFamily="18" charset="0"/>
                          </a:rPr>
                          <m:t> </m:t>
                        </m:r>
                        <m:r>
                          <a:rPr lang="en-US" i="1" dirty="0">
                            <a:latin typeface="Cambria Math" panose="02040503050406030204" pitchFamily="18" charset="0"/>
                          </a:rPr>
                          <m:t>𝑄</m:t>
                        </m:r>
                      </m:e>
                      <m:sub>
                        <m:r>
                          <a:rPr lang="en-US" i="1" dirty="0">
                            <a:latin typeface="Cambria Math" panose="02040503050406030204" pitchFamily="18" charset="0"/>
                          </a:rPr>
                          <m:t>𝑙𝑖</m:t>
                        </m:r>
                      </m:sub>
                    </m:sSub>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𝑙𝑒</m:t>
                        </m:r>
                        <m:r>
                          <a:rPr lang="en-US" dirty="0">
                            <a:latin typeface="Cambria Math" panose="02040503050406030204" pitchFamily="18" charset="0"/>
                          </a:rPr>
                          <m:t>,</m:t>
                        </m:r>
                        <m:r>
                          <a:rPr lang="de-DE" b="0" i="1" dirty="0" smtClean="0">
                            <a:latin typeface="Cambria Math" panose="02040503050406030204" pitchFamily="18" charset="0"/>
                          </a:rPr>
                          <m:t>𝐵</m:t>
                        </m:r>
                      </m:sub>
                    </m:sSub>
                  </m:oMath>
                </a14:m>
                <a:endParaRPr lang="en-US" dirty="0">
                  <a:latin typeface="Calibri" panose="020F0502020204030204" pitchFamily="34" charset="0"/>
                </a:endParaRPr>
              </a:p>
            </p:txBody>
          </p:sp>
        </mc:Choice>
        <mc:Fallback xmlns="">
          <p:sp>
            <p:nvSpPr>
              <p:cNvPr id="7" name="Textfeld 6">
                <a:extLst>
                  <a:ext uri="{FF2B5EF4-FFF2-40B4-BE49-F238E27FC236}">
                    <a16:creationId xmlns:a16="http://schemas.microsoft.com/office/drawing/2014/main" id="{4BCBC906-FDED-CCFE-2C26-4A6B0FF4727A}"/>
                  </a:ext>
                </a:extLst>
              </p:cNvPr>
              <p:cNvSpPr txBox="1">
                <a:spLocks noRot="1" noChangeAspect="1" noMove="1" noResize="1" noEditPoints="1" noAdjustHandles="1" noChangeArrowheads="1" noChangeShapeType="1" noTextEdit="1"/>
              </p:cNvSpPr>
              <p:nvPr/>
            </p:nvSpPr>
            <p:spPr>
              <a:xfrm>
                <a:off x="360000" y="5155324"/>
                <a:ext cx="3252998" cy="391839"/>
              </a:xfrm>
              <a:prstGeom prst="rect">
                <a:avLst/>
              </a:prstGeom>
              <a:blipFill>
                <a:blip r:embed="rId5"/>
                <a:stretch>
                  <a:fillRect l="-3184" b="-14063"/>
                </a:stretch>
              </a:blipFill>
            </p:spPr>
            <p:txBody>
              <a:bodyPr/>
              <a:lstStyle/>
              <a:p>
                <a:r>
                  <a:rPr lang="en-US">
                    <a:noFill/>
                  </a:rPr>
                  <a:t> </a:t>
                </a:r>
              </a:p>
            </p:txBody>
          </p:sp>
        </mc:Fallback>
      </mc:AlternateContent>
      <p:sp>
        <p:nvSpPr>
          <p:cNvPr id="12" name="Pfeil: nach rechts 11">
            <a:extLst>
              <a:ext uri="{FF2B5EF4-FFF2-40B4-BE49-F238E27FC236}">
                <a16:creationId xmlns:a16="http://schemas.microsoft.com/office/drawing/2014/main" id="{969D96A6-1CEE-C696-2FC5-88070EEB83B3}"/>
              </a:ext>
            </a:extLst>
          </p:cNvPr>
          <p:cNvSpPr/>
          <p:nvPr/>
        </p:nvSpPr>
        <p:spPr>
          <a:xfrm>
            <a:off x="4167003" y="4505068"/>
            <a:ext cx="650321" cy="201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D9A96E34-2A1C-E9EC-E3F6-12523B61282C}"/>
                  </a:ext>
                </a:extLst>
              </p:cNvPr>
              <p:cNvSpPr txBox="1"/>
              <p:nvPr/>
            </p:nvSpPr>
            <p:spPr>
              <a:xfrm>
                <a:off x="5371613" y="4256498"/>
                <a:ext cx="4554003"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en-US" i="1" dirty="0">
                              <a:latin typeface="Cambria Math" panose="02040503050406030204" pitchFamily="18" charset="0"/>
                            </a:rPr>
                            <m:t>𝐴</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𝐴</m:t>
                              </m:r>
                              <m:r>
                                <a:rPr lang="en-US" i="0" dirty="0">
                                  <a:latin typeface="Cambria Math" panose="02040503050406030204" pitchFamily="18" charset="0"/>
                                </a:rPr>
                                <m:t>,0</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𝑝</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den>
                      </m:f>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𝑄</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𝑙𝑖</m:t>
                              </m:r>
                            </m:sub>
                          </m:sSub>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e>
                      </m:d>
                    </m:oMath>
                  </m:oMathPara>
                </a14:m>
                <a:endParaRPr lang="en-US" dirty="0">
                  <a:latin typeface="Calibri" panose="020F0502020204030204" pitchFamily="34" charset="0"/>
                </a:endParaRPr>
              </a:p>
            </p:txBody>
          </p:sp>
        </mc:Choice>
        <mc:Fallback xmlns="">
          <p:sp>
            <p:nvSpPr>
              <p:cNvPr id="14" name="Textfeld 13">
                <a:extLst>
                  <a:ext uri="{FF2B5EF4-FFF2-40B4-BE49-F238E27FC236}">
                    <a16:creationId xmlns:a16="http://schemas.microsoft.com/office/drawing/2014/main" id="{D9A96E34-2A1C-E9EC-E3F6-12523B61282C}"/>
                  </a:ext>
                </a:extLst>
              </p:cNvPr>
              <p:cNvSpPr txBox="1">
                <a:spLocks noRot="1" noChangeAspect="1" noMove="1" noResize="1" noEditPoints="1" noAdjustHandles="1" noChangeArrowheads="1" noChangeShapeType="1" noTextEdit="1"/>
              </p:cNvSpPr>
              <p:nvPr/>
            </p:nvSpPr>
            <p:spPr>
              <a:xfrm>
                <a:off x="5371613" y="4256498"/>
                <a:ext cx="4554003" cy="61369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ECF9B5D3-9DF2-58D5-190F-5E03F1AF53EB}"/>
                  </a:ext>
                </a:extLst>
              </p:cNvPr>
              <p:cNvSpPr txBox="1"/>
              <p:nvPr/>
            </p:nvSpPr>
            <p:spPr>
              <a:xfrm>
                <a:off x="5354631" y="5100187"/>
                <a:ext cx="5033429" cy="613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𝑝</m:t>
                              </m:r>
                            </m:e>
                          </m:acc>
                        </m:e>
                        <m:sub>
                          <m:r>
                            <a:rPr lang="de-DE" b="0" i="1" dirty="0" smtClean="0">
                              <a:latin typeface="Cambria Math" panose="02040503050406030204" pitchFamily="18" charset="0"/>
                            </a:rPr>
                            <m:t>𝐵</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sSup>
                            <m:sSupPr>
                              <m:ctrlPr>
                                <a:rPr lang="en-US" i="1" dirty="0">
                                  <a:solidFill>
                                    <a:srgbClr val="836967"/>
                                  </a:solidFill>
                                  <a:latin typeface="Cambria Math" panose="02040503050406030204" pitchFamily="18" charset="0"/>
                                </a:rPr>
                              </m:ctrlPr>
                            </m:sSupPr>
                            <m:e>
                              <m:r>
                                <a:rPr lang="en-US" i="1" dirty="0">
                                  <a:latin typeface="Cambria Math" panose="02040503050406030204" pitchFamily="18" charset="0"/>
                                </a:rPr>
                                <m:t>𝐸</m:t>
                              </m:r>
                            </m:e>
                            <m:sup>
                              <m:r>
                                <a:rPr lang="en-US" i="0" dirty="0">
                                  <a:latin typeface="Cambria Math" panose="02040503050406030204" pitchFamily="18" charset="0"/>
                                </a:rPr>
                                <m:t>′</m:t>
                              </m:r>
                            </m:sup>
                          </m:sSup>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𝑉</m:t>
                              </m:r>
                            </m:e>
                            <m:sub>
                              <m:r>
                                <m:rPr>
                                  <m:sty m:val="p"/>
                                </m:rPr>
                                <a:rPr lang="de-DE" b="0" i="0" dirty="0" smtClean="0">
                                  <a:latin typeface="Cambria Math" panose="02040503050406030204" pitchFamily="18" charset="0"/>
                                </a:rPr>
                                <m:t>B</m:t>
                              </m:r>
                              <m:r>
                                <a:rPr lang="de-DE" b="0" i="0" dirty="0" smtClean="0">
                                  <a:latin typeface="Cambria Math" panose="02040503050406030204" pitchFamily="18" charset="0"/>
                                </a:rPr>
                                <m:t>,0</m:t>
                              </m:r>
                            </m:sub>
                          </m:sSub>
                          <m:r>
                            <a:rPr lang="de-DE" b="0" i="0" dirty="0" smtClean="0">
                              <a:latin typeface="Cambria Math" panose="02040503050406030204" pitchFamily="18" charset="0"/>
                            </a:rPr>
                            <m:t>−</m:t>
                          </m:r>
                          <m:r>
                            <a:rPr lang="en-US" i="1" dirty="0">
                              <a:latin typeface="Cambria Math" panose="02040503050406030204" pitchFamily="18" charset="0"/>
                            </a:rPr>
                            <m:t>𝛼</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𝑝</m:t>
                              </m:r>
                            </m:sub>
                          </m:sSub>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den>
                      </m:f>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de-DE" b="0" i="1" dirty="0" smtClean="0">
                                  <a:solidFill>
                                    <a:srgbClr val="836967"/>
                                  </a:solidFill>
                                  <a:latin typeface="Cambria Math" panose="02040503050406030204" pitchFamily="18" charset="0"/>
                                </a:rPr>
                                <m:t>−</m:t>
                              </m:r>
                              <m:r>
                                <a:rPr lang="en-US" i="1" dirty="0">
                                  <a:latin typeface="Cambria Math" panose="02040503050406030204" pitchFamily="18" charset="0"/>
                                </a:rPr>
                                <m:t>𝑄</m:t>
                              </m:r>
                            </m:e>
                            <m:sub>
                              <m:r>
                                <a:rPr lang="de-DE" b="0" i="1" dirty="0" smtClean="0">
                                  <a:latin typeface="Cambria Math" panose="02040503050406030204" pitchFamily="18" charset="0"/>
                                </a:rPr>
                                <m:t>𝐵</m:t>
                              </m:r>
                            </m:sub>
                          </m:sSub>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𝛼</m:t>
                              </m:r>
                              <m:r>
                                <a:rPr lang="en-US" i="1" dirty="0">
                                  <a:latin typeface="Cambria Math" panose="02040503050406030204" pitchFamily="18" charset="0"/>
                                </a:rPr>
                                <m:t>𝐴</m:t>
                              </m:r>
                            </m:e>
                            <m:sub>
                              <m:r>
                                <a:rPr lang="en-US" i="1" dirty="0">
                                  <a:latin typeface="Cambria Math" panose="02040503050406030204" pitchFamily="18" charset="0"/>
                                </a:rPr>
                                <m:t>𝑘</m:t>
                              </m:r>
                            </m:sub>
                          </m:sSub>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r>
                            <a:rPr lang="de-DE" b="0" i="0" dirty="0" smtClean="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𝑙𝑖</m:t>
                              </m:r>
                            </m:sub>
                          </m:sSub>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e>
                      </m:d>
                    </m:oMath>
                  </m:oMathPara>
                </a14:m>
                <a:endParaRPr lang="en-US" dirty="0">
                  <a:latin typeface="Calibri" panose="020F0502020204030204" pitchFamily="34" charset="0"/>
                </a:endParaRPr>
              </a:p>
            </p:txBody>
          </p:sp>
        </mc:Choice>
        <mc:Fallback xmlns="">
          <p:sp>
            <p:nvSpPr>
              <p:cNvPr id="15" name="Textfeld 14">
                <a:extLst>
                  <a:ext uri="{FF2B5EF4-FFF2-40B4-BE49-F238E27FC236}">
                    <a16:creationId xmlns:a16="http://schemas.microsoft.com/office/drawing/2014/main" id="{ECF9B5D3-9DF2-58D5-190F-5E03F1AF53EB}"/>
                  </a:ext>
                </a:extLst>
              </p:cNvPr>
              <p:cNvSpPr txBox="1">
                <a:spLocks noRot="1" noChangeAspect="1" noMove="1" noResize="1" noEditPoints="1" noAdjustHandles="1" noChangeArrowheads="1" noChangeShapeType="1" noTextEdit="1"/>
              </p:cNvSpPr>
              <p:nvPr/>
            </p:nvSpPr>
            <p:spPr>
              <a:xfrm>
                <a:off x="5354631" y="5100187"/>
                <a:ext cx="5033429" cy="613694"/>
              </a:xfrm>
              <a:prstGeom prst="rect">
                <a:avLst/>
              </a:prstGeom>
              <a:blipFill>
                <a:blip r:embed="rId7"/>
                <a:stretch>
                  <a:fillRect/>
                </a:stretch>
              </a:blipFill>
            </p:spPr>
            <p:txBody>
              <a:bodyPr/>
              <a:lstStyle/>
              <a:p>
                <a:r>
                  <a:rPr lang="en-US">
                    <a:noFill/>
                  </a:rPr>
                  <a:t> </a:t>
                </a:r>
              </a:p>
            </p:txBody>
          </p:sp>
        </mc:Fallback>
      </mc:AlternateContent>
      <p:sp>
        <p:nvSpPr>
          <p:cNvPr id="18" name="Pfeil: nach rechts 17">
            <a:extLst>
              <a:ext uri="{FF2B5EF4-FFF2-40B4-BE49-F238E27FC236}">
                <a16:creationId xmlns:a16="http://schemas.microsoft.com/office/drawing/2014/main" id="{EE978C39-BDAB-E7DD-A7C3-455B8BF1EA5A}"/>
              </a:ext>
            </a:extLst>
          </p:cNvPr>
          <p:cNvSpPr/>
          <p:nvPr/>
        </p:nvSpPr>
        <p:spPr>
          <a:xfrm>
            <a:off x="4158654" y="5306329"/>
            <a:ext cx="650321" cy="2014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A92BFCA6-4929-CB9C-1767-F36E680D7AB0}"/>
                  </a:ext>
                </a:extLst>
              </p:cNvPr>
              <p:cNvSpPr txBox="1"/>
              <p:nvPr/>
            </p:nvSpPr>
            <p:spPr>
              <a:xfrm>
                <a:off x="715632" y="3279792"/>
                <a:ext cx="364035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𝑚</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acc>
                            <m:accPr>
                              <m:chr m:val="̈"/>
                              <m:ctrlPr>
                                <a:rPr lang="en-US" i="1" dirty="0">
                                  <a:solidFill>
                                    <a:srgbClr val="836967"/>
                                  </a:solidFill>
                                  <a:latin typeface="Cambria Math" panose="02040503050406030204" pitchFamily="18" charset="0"/>
                                </a:rPr>
                              </m:ctrlPr>
                            </m:accPr>
                            <m:e>
                              <m:r>
                                <a:rPr lang="en-US" i="1" dirty="0">
                                  <a:latin typeface="Cambria Math" panose="02040503050406030204" pitchFamily="18" charset="0"/>
                                </a:rPr>
                                <m:t>𝑥</m:t>
                              </m:r>
                            </m:e>
                          </m:acc>
                        </m:e>
                        <m:sub>
                          <m:r>
                            <a:rPr lang="en-US" i="1" dirty="0">
                              <a:latin typeface="Cambria Math" panose="02040503050406030204" pitchFamily="18" charset="0"/>
                            </a:rPr>
                            <m:t>𝑝</m:t>
                          </m:r>
                        </m:sub>
                      </m:sSub>
                      <m:r>
                        <a:rPr lang="en-US" i="0" dirty="0">
                          <a:latin typeface="Cambria Math" panose="02040503050406030204" pitchFamily="18" charset="0"/>
                        </a:rPr>
                        <m:t>=</m:t>
                      </m:r>
                      <m:d>
                        <m:dPr>
                          <m:ctrlPr>
                            <a:rPr lang="en-US" i="1" dirty="0">
                              <a:solidFill>
                                <a:srgbClr val="836967"/>
                              </a:solidFill>
                              <a:latin typeface="Cambria Math" panose="02040503050406030204" pitchFamily="18" charset="0"/>
                            </a:rPr>
                          </m:ctrlPr>
                        </m:dPr>
                        <m:e>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𝐴</m:t>
                              </m:r>
                            </m:sub>
                          </m:sSub>
                          <m:r>
                            <a:rPr lang="en-US" i="0" dirty="0">
                              <a:latin typeface="Cambria Math" panose="02040503050406030204" pitchFamily="18" charset="0"/>
                            </a:rPr>
                            <m:t>−</m:t>
                          </m:r>
                          <m:r>
                            <a:rPr lang="en-US" i="1" dirty="0">
                              <a:latin typeface="Cambria Math" panose="02040503050406030204" pitchFamily="18" charset="0"/>
                            </a:rPr>
                            <m:t>𝛼</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𝐵</m:t>
                              </m:r>
                            </m:sub>
                          </m:sSub>
                        </m:e>
                      </m:d>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𝑟</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𝑒𝑥𝑡</m:t>
                          </m:r>
                        </m:sub>
                      </m:sSub>
                    </m:oMath>
                  </m:oMathPara>
                </a14:m>
                <a:endParaRPr lang="en-US" dirty="0">
                  <a:latin typeface="Calibri" panose="020F0502020204030204" pitchFamily="34" charset="0"/>
                </a:endParaRPr>
              </a:p>
            </p:txBody>
          </p:sp>
        </mc:Choice>
        <mc:Fallback xmlns="">
          <p:sp>
            <p:nvSpPr>
              <p:cNvPr id="6" name="Textfeld 5">
                <a:extLst>
                  <a:ext uri="{FF2B5EF4-FFF2-40B4-BE49-F238E27FC236}">
                    <a16:creationId xmlns:a16="http://schemas.microsoft.com/office/drawing/2014/main" id="{A92BFCA6-4929-CB9C-1767-F36E680D7AB0}"/>
                  </a:ext>
                </a:extLst>
              </p:cNvPr>
              <p:cNvSpPr txBox="1">
                <a:spLocks noRot="1" noChangeAspect="1" noMove="1" noResize="1" noEditPoints="1" noAdjustHandles="1" noChangeArrowheads="1" noChangeShapeType="1" noTextEdit="1"/>
              </p:cNvSpPr>
              <p:nvPr/>
            </p:nvSpPr>
            <p:spPr>
              <a:xfrm>
                <a:off x="715632" y="3279792"/>
                <a:ext cx="3640356" cy="298415"/>
              </a:xfrm>
              <a:prstGeom prst="rect">
                <a:avLst/>
              </a:prstGeom>
              <a:blipFill>
                <a:blip r:embed="rId8"/>
                <a:stretch>
                  <a:fillRect l="-502" b="-20408"/>
                </a:stretch>
              </a:blipFill>
            </p:spPr>
            <p:txBody>
              <a:bodyPr/>
              <a:lstStyle/>
              <a:p>
                <a:r>
                  <a:rPr lang="en-US">
                    <a:noFill/>
                  </a:rPr>
                  <a:t> </a:t>
                </a:r>
              </a:p>
            </p:txBody>
          </p:sp>
        </mc:Fallback>
      </mc:AlternateContent>
      <p:sp>
        <p:nvSpPr>
          <p:cNvPr id="9" name="Textplatzhalter 1">
            <a:extLst>
              <a:ext uri="{FF2B5EF4-FFF2-40B4-BE49-F238E27FC236}">
                <a16:creationId xmlns:a16="http://schemas.microsoft.com/office/drawing/2014/main" id="{85064049-47E7-3642-6C4E-E31C8C5CDB80}"/>
              </a:ext>
            </a:extLst>
          </p:cNvPr>
          <p:cNvSpPr txBox="1">
            <a:spLocks/>
          </p:cNvSpPr>
          <p:nvPr/>
        </p:nvSpPr>
        <p:spPr>
          <a:xfrm>
            <a:off x="6843096" y="1619511"/>
            <a:ext cx="4047408" cy="2311128"/>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a:t>Geometrieeigenschaften des Zylinders</a:t>
            </a:r>
          </a:p>
          <a:p>
            <a:pPr lvl="1">
              <a:buFont typeface="Wingdings" panose="05000000000000000000" pitchFamily="2" charset="2"/>
              <a:buChar char="Ø"/>
            </a:pPr>
            <a:r>
              <a:rPr lang="de-DE"/>
              <a:t>Kolbendurchmesser</a:t>
            </a:r>
          </a:p>
          <a:p>
            <a:pPr lvl="1">
              <a:buFont typeface="Wingdings" panose="05000000000000000000" pitchFamily="2" charset="2"/>
              <a:buChar char="Ø"/>
            </a:pPr>
            <a:r>
              <a:rPr lang="de-DE"/>
              <a:t>Kolbenstangendurchmesser</a:t>
            </a:r>
          </a:p>
          <a:p>
            <a:pPr lvl="1">
              <a:buFont typeface="Wingdings" panose="05000000000000000000" pitchFamily="2" charset="2"/>
              <a:buChar char="Ø"/>
            </a:pPr>
            <a:r>
              <a:rPr lang="de-DE"/>
              <a:t>Hub</a:t>
            </a:r>
            <a:endParaRPr lang="en-US"/>
          </a:p>
          <a:p>
            <a:pPr marL="0" indent="0">
              <a:buFont typeface="Arial" panose="020B0604020202020204" pitchFamily="34" charset="0"/>
              <a:buNone/>
            </a:pPr>
            <a:endParaRPr lang="de-DE"/>
          </a:p>
          <a:p>
            <a:pPr>
              <a:buFont typeface="Wingdings" panose="05000000000000000000" pitchFamily="2" charset="2"/>
              <a:buChar char="Ø"/>
            </a:pPr>
            <a:r>
              <a:rPr lang="de-DE"/>
              <a:t>Ersatzkompressionsmodul</a:t>
            </a:r>
          </a:p>
          <a:p>
            <a:pPr>
              <a:buFont typeface="Wingdings" panose="05000000000000000000" pitchFamily="2" charset="2"/>
              <a:buChar char="Ø"/>
            </a:pPr>
            <a:endParaRPr lang="de-DE"/>
          </a:p>
          <a:p>
            <a:pPr>
              <a:buFont typeface="Wingdings" panose="05000000000000000000" pitchFamily="2" charset="2"/>
              <a:buChar char="Ø"/>
            </a:pPr>
            <a:r>
              <a:rPr lang="de-DE"/>
              <a:t>Leakage-Koeffizient</a:t>
            </a:r>
            <a:endParaRPr lang="de-DE" dirty="0"/>
          </a:p>
        </p:txBody>
      </p:sp>
      <p:sp>
        <p:nvSpPr>
          <p:cNvPr id="10" name="Inhaltsplatzhalter 2">
            <a:extLst>
              <a:ext uri="{FF2B5EF4-FFF2-40B4-BE49-F238E27FC236}">
                <a16:creationId xmlns:a16="http://schemas.microsoft.com/office/drawing/2014/main" id="{117633B7-8925-E9ED-3898-6B7F0A90AC26}"/>
              </a:ext>
            </a:extLst>
          </p:cNvPr>
          <p:cNvSpPr txBox="1">
            <a:spLocks/>
          </p:cNvSpPr>
          <p:nvPr/>
        </p:nvSpPr>
        <p:spPr>
          <a:xfrm>
            <a:off x="6843096" y="1151999"/>
            <a:ext cx="2904408" cy="313993"/>
          </a:xfrm>
          <a:prstGeom prst="rect">
            <a:avLst/>
          </a:prstGeom>
          <a:noFill/>
        </p:spPr>
        <p:txBody>
          <a:bodyPr lIns="0" tIns="0" rIns="0" bIns="0"/>
          <a:lstStyle>
            <a:lvl1pPr marL="0" indent="0" algn="l" defTabSz="215900" rtl="0" eaLnBrk="1" fontAlgn="base" hangingPunct="1">
              <a:lnSpc>
                <a:spcPct val="100000"/>
              </a:lnSpc>
              <a:spcBef>
                <a:spcPts val="0"/>
              </a:spcBef>
              <a:spcAft>
                <a:spcPct val="0"/>
              </a:spcAft>
              <a:buClr>
                <a:schemeClr val="tx2"/>
              </a:buClr>
              <a:buFontTx/>
              <a:buNone/>
              <a:tabLst>
                <a:tab pos="215900" algn="l"/>
              </a:tabLst>
              <a:defRPr sz="2000" b="1" i="0" kern="1200">
                <a:solidFill>
                  <a:schemeClr val="tx1"/>
                </a:solidFill>
                <a:latin typeface="Calibri" panose="020F0502020204030204" pitchFamily="34" charset="0"/>
                <a:ea typeface="ＭＳ Ｐゴシック" charset="0"/>
                <a:cs typeface="Arial" panose="020B0604020202020204" pitchFamily="34" charset="0"/>
              </a:defRPr>
            </a:lvl1pPr>
            <a:lvl2pPr marL="216000" indent="180000" algn="l" rtl="0" eaLnBrk="1" fontAlgn="base" hangingPunct="1">
              <a:spcBef>
                <a:spcPct val="0"/>
              </a:spcBef>
              <a:spcAft>
                <a:spcPct val="0"/>
              </a:spcAft>
              <a:buClr>
                <a:schemeClr val="tx2"/>
              </a:buClr>
              <a:buFont typeface="Symbol" panose="05050102010706020507" pitchFamily="18" charset="2"/>
              <a:buChar char="-"/>
              <a:tabLst>
                <a:tab pos="431800" algn="l"/>
              </a:tabLst>
              <a:defRPr sz="1800" kern="1200">
                <a:solidFill>
                  <a:schemeClr val="tx1"/>
                </a:solidFill>
                <a:latin typeface="Arial" panose="020B0604020202020204" pitchFamily="34" charset="0"/>
                <a:ea typeface="Arial" charset="0"/>
                <a:cs typeface="Arial" panose="020B0604020202020204" pitchFamily="34" charset="0"/>
              </a:defRPr>
            </a:lvl2pPr>
            <a:lvl3pPr marL="432000" indent="180000" algn="l" defTabSz="215900" rtl="0" eaLnBrk="1" fontAlgn="base" hangingPunct="1">
              <a:spcBef>
                <a:spcPct val="0"/>
              </a:spcBef>
              <a:spcAft>
                <a:spcPct val="0"/>
              </a:spcAft>
              <a:buClr>
                <a:schemeClr val="tx2"/>
              </a:buClr>
              <a:buSzPct val="80000"/>
              <a:buFont typeface="Symbol" panose="05050102010706020507" pitchFamily="18"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648000" indent="180000" algn="l" defTabSz="215900" rtl="0" eaLnBrk="1" fontAlgn="base" hangingPunct="1">
              <a:spcBef>
                <a:spcPct val="0"/>
              </a:spcBef>
              <a:spcAft>
                <a:spcPct val="0"/>
              </a:spcAft>
              <a:buClr>
                <a:schemeClr val="tx2"/>
              </a:buClr>
              <a:buSzPct val="100000"/>
              <a:buFont typeface="Wingdings" panose="05000000000000000000" pitchFamily="2"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4000" indent="1800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Parameteridentifikation</a:t>
            </a:r>
            <a:endParaRPr lang="en-US" dirty="0"/>
          </a:p>
        </p:txBody>
      </p:sp>
    </p:spTree>
    <p:extLst>
      <p:ext uri="{BB962C8B-B14F-4D97-AF65-F5344CB8AC3E}">
        <p14:creationId xmlns:p14="http://schemas.microsoft.com/office/powerpoint/2010/main" val="425595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7D9A425-A9C4-2C34-E451-FA63DCB83572}"/>
              </a:ext>
            </a:extLst>
          </p:cNvPr>
          <p:cNvSpPr>
            <a:spLocks noGrp="1"/>
          </p:cNvSpPr>
          <p:nvPr>
            <p:ph type="body" sz="quarter" idx="13"/>
          </p:nvPr>
        </p:nvSpPr>
        <p:spPr>
          <a:xfrm>
            <a:off x="6096000" y="3175464"/>
            <a:ext cx="5629320" cy="2674392"/>
          </a:xfrm>
        </p:spPr>
        <p:txBody>
          <a:bodyPr/>
          <a:lstStyle/>
          <a:p>
            <a:pPr>
              <a:buFont typeface="Wingdings" panose="05000000000000000000" pitchFamily="2" charset="2"/>
              <a:buChar char="Ø"/>
            </a:pPr>
            <a:r>
              <a:rPr lang="de-DE" dirty="0"/>
              <a:t>Positive Schaltüberdeckung</a:t>
            </a:r>
          </a:p>
          <a:p>
            <a:pPr lvl="1">
              <a:buFont typeface="Wingdings" panose="05000000000000000000" pitchFamily="2" charset="2"/>
              <a:buChar char="Ø"/>
            </a:pPr>
            <a:r>
              <a:rPr lang="de-DE" dirty="0"/>
              <a:t>Flüssigkeitsfluss wird in einem kleinen Bereich um die Nullstellung vollständig blockiert</a:t>
            </a:r>
          </a:p>
          <a:p>
            <a:pPr lvl="1">
              <a:buFont typeface="Wingdings" panose="05000000000000000000" pitchFamily="2" charset="2"/>
              <a:buChar char="Ø"/>
            </a:pPr>
            <a:endParaRPr lang="de-DE" dirty="0"/>
          </a:p>
          <a:p>
            <a:pPr>
              <a:buFont typeface="Wingdings" panose="05000000000000000000" pitchFamily="2" charset="2"/>
              <a:buChar char="Ø"/>
            </a:pPr>
            <a:r>
              <a:rPr lang="de-DE" dirty="0"/>
              <a:t>Negative Schaltüberdeckung</a:t>
            </a:r>
          </a:p>
          <a:p>
            <a:pPr lvl="1">
              <a:buFont typeface="Wingdings" panose="05000000000000000000" pitchFamily="2" charset="2"/>
              <a:buChar char="Ø"/>
            </a:pPr>
            <a:r>
              <a:rPr lang="de-DE" dirty="0"/>
              <a:t>Anschlusskanäle um einen kleinen Bereich um die Nullstellung miteinander verbunden</a:t>
            </a:r>
          </a:p>
          <a:p>
            <a:pPr lvl="1">
              <a:buFont typeface="Wingdings" panose="05000000000000000000" pitchFamily="2" charset="2"/>
              <a:buChar char="Ø"/>
            </a:pPr>
            <a:endParaRPr lang="de-DE" dirty="0"/>
          </a:p>
          <a:p>
            <a:pPr>
              <a:buFont typeface="Wingdings" panose="05000000000000000000" pitchFamily="2" charset="2"/>
              <a:buChar char="Ø"/>
            </a:pPr>
            <a:r>
              <a:rPr lang="de-DE" dirty="0"/>
              <a:t>Nullüberdeckung</a:t>
            </a:r>
            <a:endParaRPr lang="en-US" dirty="0"/>
          </a:p>
        </p:txBody>
      </p:sp>
      <p:sp>
        <p:nvSpPr>
          <p:cNvPr id="3" name="Inhaltsplatzhalter 2">
            <a:extLst>
              <a:ext uri="{FF2B5EF4-FFF2-40B4-BE49-F238E27FC236}">
                <a16:creationId xmlns:a16="http://schemas.microsoft.com/office/drawing/2014/main" id="{C8D25717-07F3-18FE-2086-9AA5F267232B}"/>
              </a:ext>
            </a:extLst>
          </p:cNvPr>
          <p:cNvSpPr>
            <a:spLocks noGrp="1"/>
          </p:cNvSpPr>
          <p:nvPr>
            <p:ph idx="1"/>
          </p:nvPr>
        </p:nvSpPr>
        <p:spPr/>
        <p:txBody>
          <a:bodyPr/>
          <a:lstStyle/>
          <a:p>
            <a:r>
              <a:rPr lang="de-DE" dirty="0"/>
              <a:t>4/3 Wegeventil</a:t>
            </a:r>
            <a:endParaRPr lang="en-US" dirty="0"/>
          </a:p>
        </p:txBody>
      </p:sp>
      <p:sp>
        <p:nvSpPr>
          <p:cNvPr id="4" name="Titel 3">
            <a:extLst>
              <a:ext uri="{FF2B5EF4-FFF2-40B4-BE49-F238E27FC236}">
                <a16:creationId xmlns:a16="http://schemas.microsoft.com/office/drawing/2014/main" id="{D1D5FCFB-A92B-D757-7AA6-0DA3BFCA1459}"/>
              </a:ext>
            </a:extLst>
          </p:cNvPr>
          <p:cNvSpPr>
            <a:spLocks noGrp="1"/>
          </p:cNvSpPr>
          <p:nvPr>
            <p:ph type="title"/>
          </p:nvPr>
        </p:nvSpPr>
        <p:spPr/>
        <p:txBody>
          <a:bodyPr/>
          <a:lstStyle/>
          <a:p>
            <a:r>
              <a:rPr lang="de-DE" dirty="0"/>
              <a:t>Grundlagen und Modellierungskonzepte</a:t>
            </a:r>
            <a:endParaRPr lang="en-US" dirty="0"/>
          </a:p>
        </p:txBody>
      </p:sp>
      <p:pic>
        <p:nvPicPr>
          <p:cNvPr id="5" name="Grafik 4" descr="Ein Bild, das Diagramm, Screenshot, Design enthält.&#10;&#10;Automatisch generierte Beschreibung">
            <a:extLst>
              <a:ext uri="{FF2B5EF4-FFF2-40B4-BE49-F238E27FC236}">
                <a16:creationId xmlns:a16="http://schemas.microsoft.com/office/drawing/2014/main" id="{2AF6CC0C-E431-12D5-B73A-B7CA6A548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102" y="1296576"/>
            <a:ext cx="3578211" cy="1734312"/>
          </a:xfrm>
          <a:prstGeom prst="rect">
            <a:avLst/>
          </a:prstGeom>
        </p:spPr>
      </p:pic>
      <mc:AlternateContent xmlns:mc="http://schemas.openxmlformats.org/markup-compatibility/2006" xmlns:a14="http://schemas.microsoft.com/office/drawing/2010/main">
        <mc:Choice Requires="a14">
          <p:sp>
            <p:nvSpPr>
              <p:cNvPr id="8" name="Textplatzhalter 1">
                <a:extLst>
                  <a:ext uri="{FF2B5EF4-FFF2-40B4-BE49-F238E27FC236}">
                    <a16:creationId xmlns:a16="http://schemas.microsoft.com/office/drawing/2014/main" id="{77B7C4F6-9B41-6B8E-D90C-C863CCE166DB}"/>
                  </a:ext>
                </a:extLst>
              </p:cNvPr>
              <p:cNvSpPr txBox="1">
                <a:spLocks/>
              </p:cNvSpPr>
              <p:nvPr/>
            </p:nvSpPr>
            <p:spPr>
              <a:xfrm>
                <a:off x="510239" y="1594104"/>
                <a:ext cx="5144688" cy="4414810"/>
              </a:xfrm>
              <a:prstGeom prst="rect">
                <a:avLst/>
              </a:prstGeom>
            </p:spPr>
            <p:txBody>
              <a:bodyPr lIns="0" tIns="0" rIns="0" bIns="0"/>
              <a:lst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Calibri" panose="020F050202020403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Calibri" panose="020F050202020403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Calibri" panose="020F050202020403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Calibri" panose="020F050202020403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a:buFont typeface="Wingdings" panose="05000000000000000000" pitchFamily="2" charset="2"/>
                  <a:buChar char="Ø"/>
                </a:pPr>
                <a:r>
                  <a:rPr lang="en-US" dirty="0" err="1"/>
                  <a:t>Volumenstrom</a:t>
                </a:r>
                <a:r>
                  <a:rPr lang="en-US" dirty="0"/>
                  <a:t> </a:t>
                </a:r>
                <a:r>
                  <a:rPr lang="en-US" dirty="0" err="1"/>
                  <a:t>durch</a:t>
                </a:r>
                <a:r>
                  <a:rPr lang="en-US" dirty="0"/>
                  <a:t> </a:t>
                </a:r>
                <a:r>
                  <a:rPr lang="en-US" dirty="0" err="1"/>
                  <a:t>Öffnung</a:t>
                </a:r>
                <a:r>
                  <a:rPr lang="en-US" dirty="0"/>
                  <a:t> von </a:t>
                </a:r>
                <a:r>
                  <a:rPr lang="en-US" dirty="0" err="1"/>
                  <a:t>Strömungsquerschnitten</a:t>
                </a:r>
                <a:r>
                  <a:rPr lang="en-US" dirty="0"/>
                  <a: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Relative </a:t>
                </a:r>
                <a:r>
                  <a:rPr lang="en-US" dirty="0" err="1"/>
                  <a:t>Ventilöffnung</a:t>
                </a:r>
                <a:r>
                  <a:rPr lang="en-US" dirty="0"/>
                  <a:t> </a:t>
                </a:r>
                <a14:m>
                  <m:oMath xmlns:m="http://schemas.openxmlformats.org/officeDocument/2006/math">
                    <m:sSub>
                      <m:sSubPr>
                        <m:ctrlPr>
                          <a:rPr lang="en-US" i="1" dirty="0" smtClean="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oMath>
                </a14:m>
                <a:r>
                  <a:rPr lang="en-US" dirty="0"/>
                  <a:t> normiert auf -1 bis 1</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mc:Choice>
        <mc:Fallback xmlns="">
          <p:sp>
            <p:nvSpPr>
              <p:cNvPr id="8" name="Textplatzhalter 1">
                <a:extLst>
                  <a:ext uri="{FF2B5EF4-FFF2-40B4-BE49-F238E27FC236}">
                    <a16:creationId xmlns:a16="http://schemas.microsoft.com/office/drawing/2014/main" id="{77B7C4F6-9B41-6B8E-D90C-C863CCE166DB}"/>
                  </a:ext>
                </a:extLst>
              </p:cNvPr>
              <p:cNvSpPr txBox="1">
                <a:spLocks noRot="1" noChangeAspect="1" noMove="1" noResize="1" noEditPoints="1" noAdjustHandles="1" noChangeArrowheads="1" noChangeShapeType="1" noTextEdit="1"/>
              </p:cNvSpPr>
              <p:nvPr/>
            </p:nvSpPr>
            <p:spPr>
              <a:xfrm>
                <a:off x="510239" y="1594104"/>
                <a:ext cx="5144688" cy="4414810"/>
              </a:xfrm>
              <a:prstGeom prst="rect">
                <a:avLst/>
              </a:prstGeom>
              <a:blipFill>
                <a:blip r:embed="rId4"/>
                <a:stretch>
                  <a:fillRect l="-2607"/>
                </a:stretch>
              </a:blipFill>
            </p:spPr>
            <p:txBody>
              <a:bodyPr/>
              <a:lstStyle/>
              <a:p>
                <a:r>
                  <a:rPr lang="en-US">
                    <a:noFill/>
                  </a:rPr>
                  <a:t> </a:t>
                </a:r>
              </a:p>
            </p:txBody>
          </p:sp>
        </mc:Fallback>
      </mc:AlternateContent>
      <p:sp>
        <p:nvSpPr>
          <p:cNvPr id="13" name="Pfeil: nach unten 12">
            <a:extLst>
              <a:ext uri="{FF2B5EF4-FFF2-40B4-BE49-F238E27FC236}">
                <a16:creationId xmlns:a16="http://schemas.microsoft.com/office/drawing/2014/main" id="{97527B76-2146-16F3-DDD0-A4927A09F6D0}"/>
              </a:ext>
            </a:extLst>
          </p:cNvPr>
          <p:cNvSpPr/>
          <p:nvPr/>
        </p:nvSpPr>
        <p:spPr>
          <a:xfrm>
            <a:off x="1978865" y="3225638"/>
            <a:ext cx="183502" cy="12478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E5CC2AAB-7452-AA1F-D522-69AFF0C91877}"/>
                  </a:ext>
                </a:extLst>
              </p:cNvPr>
              <p:cNvSpPr txBox="1"/>
              <p:nvPr/>
            </p:nvSpPr>
            <p:spPr>
              <a:xfrm>
                <a:off x="2508266" y="3485101"/>
                <a:ext cx="2434394" cy="81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𝛼</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𝐷</m:t>
                          </m:r>
                        </m:sub>
                      </m:sSub>
                      <m:r>
                        <a:rPr lang="en-US" i="0" dirty="0">
                          <a:latin typeface="Cambria Math" panose="02040503050406030204" pitchFamily="18" charset="0"/>
                        </a:rPr>
                        <m:t>⋅</m:t>
                      </m:r>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1</m:t>
                          </m:r>
                        </m:num>
                        <m:den>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r>
                                <a:rPr lang="en-US" i="0" dirty="0">
                                  <a:latin typeface="Cambria Math" panose="02040503050406030204" pitchFamily="18" charset="0"/>
                                </a:rPr>
                                <m:t>,</m:t>
                              </m:r>
                              <m:r>
                                <m:rPr>
                                  <m:sty m:val="p"/>
                                </m:rPr>
                                <a:rPr lang="en-US" i="0" dirty="0">
                                  <a:latin typeface="Cambria Math" panose="02040503050406030204" pitchFamily="18" charset="0"/>
                                </a:rPr>
                                <m:t>max</m:t>
                              </m:r>
                            </m:sub>
                          </m:sSub>
                        </m:den>
                      </m:f>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2</m:t>
                              </m:r>
                            </m:num>
                            <m:den>
                              <m:r>
                                <a:rPr lang="en-US" i="1" dirty="0">
                                  <a:latin typeface="Cambria Math" panose="02040503050406030204" pitchFamily="18" charset="0"/>
                                </a:rPr>
                                <m:t>𝜌</m:t>
                              </m:r>
                            </m:den>
                          </m:f>
                        </m:e>
                      </m:rad>
                    </m:oMath>
                  </m:oMathPara>
                </a14:m>
                <a:endParaRPr lang="en-US" dirty="0">
                  <a:latin typeface="Calibri" panose="020F0502020204030204" pitchFamily="34" charset="0"/>
                </a:endParaRPr>
              </a:p>
            </p:txBody>
          </p:sp>
        </mc:Choice>
        <mc:Fallback xmlns="">
          <p:sp>
            <p:nvSpPr>
              <p:cNvPr id="14" name="Textfeld 13">
                <a:extLst>
                  <a:ext uri="{FF2B5EF4-FFF2-40B4-BE49-F238E27FC236}">
                    <a16:creationId xmlns:a16="http://schemas.microsoft.com/office/drawing/2014/main" id="{E5CC2AAB-7452-AA1F-D522-69AFF0C91877}"/>
                  </a:ext>
                </a:extLst>
              </p:cNvPr>
              <p:cNvSpPr txBox="1">
                <a:spLocks noRot="1" noChangeAspect="1" noMove="1" noResize="1" noEditPoints="1" noAdjustHandles="1" noChangeArrowheads="1" noChangeShapeType="1" noTextEdit="1"/>
              </p:cNvSpPr>
              <p:nvPr/>
            </p:nvSpPr>
            <p:spPr>
              <a:xfrm>
                <a:off x="2508266" y="3485101"/>
                <a:ext cx="2434394" cy="81836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feld 14">
                <a:extLst>
                  <a:ext uri="{FF2B5EF4-FFF2-40B4-BE49-F238E27FC236}">
                    <a16:creationId xmlns:a16="http://schemas.microsoft.com/office/drawing/2014/main" id="{CD1662FF-A8A9-CFA1-CFDD-471B16ACB0FB}"/>
                  </a:ext>
                </a:extLst>
              </p:cNvPr>
              <p:cNvSpPr txBox="1"/>
              <p:nvPr/>
            </p:nvSpPr>
            <p:spPr>
              <a:xfrm>
                <a:off x="1152508" y="2554534"/>
                <a:ext cx="2019719"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r>
                        <a:rPr lang="en-US" i="1" dirty="0">
                          <a:latin typeface="Cambria Math" panose="02040503050406030204" pitchFamily="18" charset="0"/>
                        </a:rPr>
                        <m:t>𝛼</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𝐷</m:t>
                          </m:r>
                        </m:sub>
                      </m:sSub>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f>
                            <m:fPr>
                              <m:ctrlPr>
                                <a:rPr lang="en-US" i="1" dirty="0">
                                  <a:solidFill>
                                    <a:srgbClr val="836967"/>
                                  </a:solidFill>
                                  <a:latin typeface="Cambria Math" panose="02040503050406030204" pitchFamily="18" charset="0"/>
                                </a:rPr>
                              </m:ctrlPr>
                            </m:fPr>
                            <m:num>
                              <m:r>
                                <a:rPr lang="en-US" i="0" dirty="0">
                                  <a:latin typeface="Cambria Math" panose="02040503050406030204" pitchFamily="18" charset="0"/>
                                </a:rPr>
                                <m:t>2⋅</m:t>
                              </m:r>
                              <m:r>
                                <m:rPr>
                                  <m:sty m:val="p"/>
                                </m:rPr>
                                <a:rPr lang="en-US" i="0" dirty="0">
                                  <a:latin typeface="Cambria Math" panose="02040503050406030204" pitchFamily="18" charset="0"/>
                                </a:rPr>
                                <m:t>Δ</m:t>
                              </m:r>
                              <m:r>
                                <a:rPr lang="en-US" i="1" dirty="0">
                                  <a:latin typeface="Cambria Math" panose="02040503050406030204" pitchFamily="18" charset="0"/>
                                </a:rPr>
                                <m:t>𝑝</m:t>
                              </m:r>
                            </m:num>
                            <m:den>
                              <m:r>
                                <a:rPr lang="en-US" i="1" dirty="0">
                                  <a:latin typeface="Cambria Math" panose="02040503050406030204" pitchFamily="18" charset="0"/>
                                </a:rPr>
                                <m:t>𝜌</m:t>
                              </m:r>
                            </m:den>
                          </m:f>
                        </m:e>
                      </m:rad>
                    </m:oMath>
                  </m:oMathPara>
                </a14:m>
                <a:endParaRPr lang="en-US" dirty="0">
                  <a:latin typeface="Calibri" panose="020F0502020204030204" pitchFamily="34" charset="0"/>
                </a:endParaRPr>
              </a:p>
            </p:txBody>
          </p:sp>
        </mc:Choice>
        <mc:Fallback xmlns="">
          <p:sp>
            <p:nvSpPr>
              <p:cNvPr id="15" name="Textfeld 14">
                <a:extLst>
                  <a:ext uri="{FF2B5EF4-FFF2-40B4-BE49-F238E27FC236}">
                    <a16:creationId xmlns:a16="http://schemas.microsoft.com/office/drawing/2014/main" id="{CD1662FF-A8A9-CFA1-CFDD-471B16ACB0FB}"/>
                  </a:ext>
                </a:extLst>
              </p:cNvPr>
              <p:cNvSpPr txBox="1">
                <a:spLocks noRot="1" noChangeAspect="1" noMove="1" noResize="1" noEditPoints="1" noAdjustHandles="1" noChangeArrowheads="1" noChangeShapeType="1" noTextEdit="1"/>
              </p:cNvSpPr>
              <p:nvPr/>
            </p:nvSpPr>
            <p:spPr>
              <a:xfrm>
                <a:off x="1152508" y="2554534"/>
                <a:ext cx="2019719" cy="81836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920E0438-1B5D-BBA6-7074-4A8D802694AB}"/>
                  </a:ext>
                </a:extLst>
              </p:cNvPr>
              <p:cNvSpPr txBox="1"/>
              <p:nvPr/>
            </p:nvSpPr>
            <p:spPr>
              <a:xfrm>
                <a:off x="904295" y="4523960"/>
                <a:ext cx="2965812" cy="33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𝑣</m:t>
                          </m:r>
                        </m:sub>
                      </m:sSub>
                      <m:r>
                        <a:rPr lang="en-US" i="0" dirty="0">
                          <a:latin typeface="Cambria Math" panose="02040503050406030204" pitchFamily="18" charset="0"/>
                        </a:rPr>
                        <m:t>⋅</m:t>
                      </m:r>
                      <m:sSub>
                        <m:sSubPr>
                          <m:ctrlPr>
                            <a:rPr lang="en-US" i="1" dirty="0">
                              <a:solidFill>
                                <a:srgbClr val="836967"/>
                              </a:solidFill>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𝑣</m:t>
                          </m:r>
                        </m:sub>
                      </m:sSub>
                      <m:r>
                        <a:rPr lang="en-US" i="0" dirty="0">
                          <a:latin typeface="Cambria Math" panose="02040503050406030204" pitchFamily="18" charset="0"/>
                        </a:rPr>
                        <m:t>⋅</m:t>
                      </m:r>
                      <m:r>
                        <a:rPr lang="en-US" i="1" dirty="0">
                          <a:latin typeface="Cambria Math" panose="02040503050406030204" pitchFamily="18" charset="0"/>
                        </a:rPr>
                        <m:t>𝑠𝑖𝑔𝑛</m:t>
                      </m:r>
                      <m:d>
                        <m:dPr>
                          <m:ctrlPr>
                            <a:rPr lang="en-US" i="1" dirty="0">
                              <a:solidFill>
                                <a:srgbClr val="836967"/>
                              </a:solidFill>
                              <a:latin typeface="Cambria Math" panose="02040503050406030204" pitchFamily="18" charset="0"/>
                            </a:rPr>
                          </m:ctrlPr>
                        </m:dPr>
                        <m:e>
                          <m:r>
                            <m:rPr>
                              <m:sty m:val="p"/>
                            </m:rPr>
                            <a:rPr lang="en-US" i="0" dirty="0">
                              <a:latin typeface="Cambria Math" panose="02040503050406030204" pitchFamily="18" charset="0"/>
                            </a:rPr>
                            <m:t>Δ</m:t>
                          </m:r>
                          <m:r>
                            <a:rPr lang="en-US" i="1" dirty="0">
                              <a:latin typeface="Cambria Math" panose="02040503050406030204" pitchFamily="18" charset="0"/>
                            </a:rPr>
                            <m:t>𝑝</m:t>
                          </m:r>
                        </m:e>
                      </m:d>
                      <m:r>
                        <a:rPr lang="en-US" i="0" dirty="0">
                          <a:latin typeface="Cambria Math" panose="02040503050406030204" pitchFamily="18" charset="0"/>
                        </a:rPr>
                        <m:t>⋅</m:t>
                      </m:r>
                      <m:rad>
                        <m:radPr>
                          <m:degHide m:val="on"/>
                          <m:ctrlPr>
                            <a:rPr lang="en-US" i="1" dirty="0">
                              <a:solidFill>
                                <a:srgbClr val="836967"/>
                              </a:solidFill>
                              <a:latin typeface="Cambria Math" panose="02040503050406030204" pitchFamily="18" charset="0"/>
                            </a:rPr>
                          </m:ctrlPr>
                        </m:radPr>
                        <m:deg/>
                        <m:e>
                          <m:d>
                            <m:dPr>
                              <m:begChr m:val="|"/>
                              <m:endChr m:val="|"/>
                              <m:ctrlPr>
                                <a:rPr lang="en-US" i="1" dirty="0">
                                  <a:solidFill>
                                    <a:srgbClr val="836967"/>
                                  </a:solidFill>
                                  <a:latin typeface="Cambria Math" panose="02040503050406030204" pitchFamily="18" charset="0"/>
                                </a:rPr>
                              </m:ctrlPr>
                            </m:dPr>
                            <m:e>
                              <m:r>
                                <m:rPr>
                                  <m:sty m:val="p"/>
                                </m:rPr>
                                <a:rPr lang="en-US" i="0" dirty="0">
                                  <a:latin typeface="Cambria Math" panose="02040503050406030204" pitchFamily="18" charset="0"/>
                                </a:rPr>
                                <m:t>Δ</m:t>
                              </m:r>
                              <m:r>
                                <a:rPr lang="en-US" i="1" dirty="0">
                                  <a:latin typeface="Cambria Math" panose="02040503050406030204" pitchFamily="18" charset="0"/>
                                </a:rPr>
                                <m:t>𝑝</m:t>
                              </m:r>
                            </m:e>
                          </m:d>
                        </m:e>
                      </m:rad>
                    </m:oMath>
                  </m:oMathPara>
                </a14:m>
                <a:endParaRPr lang="en-US" dirty="0">
                  <a:latin typeface="Calibri" panose="020F0502020204030204" pitchFamily="34" charset="0"/>
                </a:endParaRPr>
              </a:p>
            </p:txBody>
          </p:sp>
        </mc:Choice>
        <mc:Fallback xmlns="">
          <p:sp>
            <p:nvSpPr>
              <p:cNvPr id="16" name="Textfeld 15">
                <a:extLst>
                  <a:ext uri="{FF2B5EF4-FFF2-40B4-BE49-F238E27FC236}">
                    <a16:creationId xmlns:a16="http://schemas.microsoft.com/office/drawing/2014/main" id="{920E0438-1B5D-BBA6-7074-4A8D802694AB}"/>
                  </a:ext>
                </a:extLst>
              </p:cNvPr>
              <p:cNvSpPr txBox="1">
                <a:spLocks noRot="1" noChangeAspect="1" noMove="1" noResize="1" noEditPoints="1" noAdjustHandles="1" noChangeArrowheads="1" noChangeShapeType="1" noTextEdit="1"/>
              </p:cNvSpPr>
              <p:nvPr/>
            </p:nvSpPr>
            <p:spPr>
              <a:xfrm>
                <a:off x="904295" y="4523960"/>
                <a:ext cx="2965812" cy="335413"/>
              </a:xfrm>
              <a:prstGeom prst="rect">
                <a:avLst/>
              </a:prstGeom>
              <a:blipFill>
                <a:blip r:embed="rId7"/>
                <a:stretch>
                  <a:fillRect l="-2053" b="-27273"/>
                </a:stretch>
              </a:blipFill>
            </p:spPr>
            <p:txBody>
              <a:bodyPr/>
              <a:lstStyle/>
              <a:p>
                <a:r>
                  <a:rPr lang="en-US">
                    <a:noFill/>
                  </a:rPr>
                  <a:t> </a:t>
                </a:r>
              </a:p>
            </p:txBody>
          </p:sp>
        </mc:Fallback>
      </mc:AlternateContent>
    </p:spTree>
    <p:extLst>
      <p:ext uri="{BB962C8B-B14F-4D97-AF65-F5344CB8AC3E}">
        <p14:creationId xmlns:p14="http://schemas.microsoft.com/office/powerpoint/2010/main" val="3578817831"/>
      </p:ext>
    </p:extLst>
  </p:cSld>
  <p:clrMapOvr>
    <a:masterClrMapping/>
  </p:clrMapOvr>
</p:sld>
</file>

<file path=ppt/theme/theme1.xml><?xml version="1.0" encoding="utf-8"?>
<a:theme xmlns:a="http://schemas.openxmlformats.org/drawingml/2006/main" name="Theme1">
  <a:themeElements>
    <a:clrScheme name="MMI">
      <a:dk1>
        <a:sysClr val="windowText" lastClr="000000"/>
      </a:dk1>
      <a:lt1>
        <a:sysClr val="window" lastClr="FFFFFF"/>
      </a:lt1>
      <a:dk2>
        <a:srgbClr val="00549F"/>
      </a:dk2>
      <a:lt2>
        <a:srgbClr val="E7E6E6"/>
      </a:lt2>
      <a:accent1>
        <a:srgbClr val="00549F"/>
      </a:accent1>
      <a:accent2>
        <a:srgbClr val="CC071E"/>
      </a:accent2>
      <a:accent3>
        <a:srgbClr val="A5A5A5"/>
      </a:accent3>
      <a:accent4>
        <a:srgbClr val="FFC000"/>
      </a:accent4>
      <a:accent5>
        <a:srgbClr val="5B9BD5"/>
      </a:accent5>
      <a:accent6>
        <a:srgbClr val="70AD47"/>
      </a:accent6>
      <a:hlink>
        <a:srgbClr val="0563C1"/>
      </a:hlink>
      <a:folHlink>
        <a:srgbClr val="954F72"/>
      </a:folHlink>
    </a:clrScheme>
    <a:fontScheme name="MMI">
      <a:majorFont>
        <a:latin typeface="Calibri Light"/>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Calibri" panose="020F0502020204030204" pitchFamily="34" charset="0"/>
          </a:defRPr>
        </a:defPPr>
      </a:lstStyle>
    </a:txDef>
  </a:objectDefaults>
  <a:extraClrSchemeLst/>
  <a:extLst>
    <a:ext uri="{05A4C25C-085E-4340-85A3-A5531E510DB2}">
      <thm15:themeFamily xmlns:thm15="http://schemas.microsoft.com/office/thememl/2012/main" name="Theme1" id="{860D2EAE-E58D-40FF-A0CE-120C2BB69EF2}" vid="{10209450-9A98-4069-A3DA-13CEB71B3F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2436</Words>
  <Application>Microsoft Office PowerPoint</Application>
  <PresentationFormat>Breitbild</PresentationFormat>
  <Paragraphs>356</Paragraphs>
  <Slides>31</Slides>
  <Notes>20</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Microsoft YaHei Light</vt:lpstr>
      <vt:lpstr>Arial</vt:lpstr>
      <vt:lpstr>Calibri</vt:lpstr>
      <vt:lpstr>Calibri Light</vt:lpstr>
      <vt:lpstr>Cambria Math</vt:lpstr>
      <vt:lpstr>Symbol</vt:lpstr>
      <vt:lpstr>Wingdings</vt:lpstr>
      <vt:lpstr>Theme1</vt:lpstr>
      <vt:lpstr>Implementation of an Accelerated Projected Gradient Descent Solver for Multibody Dynamics Simulation</vt:lpstr>
      <vt:lpstr>Agenda</vt:lpstr>
      <vt:lpstr>Introduction and Motivation</vt:lpstr>
      <vt:lpstr>Modeling of Contact and Friction Dynamics (DVI → SOCCP) </vt:lpstr>
      <vt:lpstr>Modeling of Contact and Friction Dynamics (DVI → SOCCP)</vt:lpstr>
      <vt:lpstr>Grundlagen und Modellierungskonzepte</vt:lpstr>
      <vt:lpstr>Grundlagen und Modellierungskonzepte</vt:lpstr>
      <vt:lpstr>Grundlagen und Modellierungskonzepte</vt:lpstr>
      <vt:lpstr>Grundlagen und Modellierungskonzepte</vt:lpstr>
      <vt:lpstr>Grundlagen und Modellierungskonzepte</vt:lpstr>
      <vt:lpstr>Grundlagen und Modellierungskonzepte</vt:lpstr>
      <vt:lpstr>Grundlagen und Modellierungskonzepte</vt:lpstr>
      <vt:lpstr>Implementierung in VEROSIM</vt:lpstr>
      <vt:lpstr>Implementierung in VEROSIM</vt:lpstr>
      <vt:lpstr>Implementierung in VEROSIM</vt:lpstr>
      <vt:lpstr>Implementierung in VEROSIM</vt:lpstr>
      <vt:lpstr>Implementierung in VEROSIM</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Simulationsergebnisse und Bewertung</vt:lpstr>
      <vt:lpstr>Zusammenfassung</vt:lpstr>
      <vt:lpstr>Vielen Dank für Ihre Aufmerksamkeit!</vt:lpstr>
      <vt:lpstr>PowerPoint-Präsentation</vt:lpstr>
      <vt:lpstr>Grundlagen der Hydraulik</vt:lpstr>
      <vt:lpstr>Implementierung in VEROSIM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-YR- -</dc:creator>
  <cp:lastModifiedBy>Zijian Zhang</cp:lastModifiedBy>
  <cp:revision>933</cp:revision>
  <dcterms:created xsi:type="dcterms:W3CDTF">2022-06-27T16:05:24Z</dcterms:created>
  <dcterms:modified xsi:type="dcterms:W3CDTF">2025-10-01T14:53:54Z</dcterms:modified>
</cp:coreProperties>
</file>