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参考：TOG 文中对 CCP 的讨论与放松带来的利弊。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把你实现中的符号（L_k、t_k、θ_k、β_k）与代码对应起来，并注明停止准则 RES or objective。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000" b="1"/>
              <a:t>Using Nesterov’s Method to Accelerate Multibody Dynamics with Friction and Contact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中期汇报模板（基于 TOG 论文）</a:t>
            </a:r>
          </a:p>
          <a:p>
            <a:r>
              <a:t>Author: 张子健  |  Institute: RWTH MMI  |  Date: 2025-09-30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实验设置与评价指标（中期版本）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/>
            <a:r>
              <a:t>数据集：例）箱体 + N 粒子 / 刚体堆叠 / 齿轮/轮履仿真</a:t>
            </a:r>
          </a:p>
          <a:p>
            <a:pPr/>
            <a:r>
              <a:t>对比：GS、Jacobi、APGD（相同时间步与接触参数）</a:t>
            </a:r>
          </a:p>
          <a:p>
            <a:pPr/>
            <a:r>
              <a:t>指标：每步迭代数、时间/步、总时间、残差曲线、能量下降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/>
            <a:r>
              <a:t>【占位】参数表（Δt、μ、恢复速度/ERP、CFM）</a:t>
            </a:r>
          </a:p>
          <a:p>
            <a:pPr/>
            <a:r>
              <a:t>【占位】图表：收敛曲线、速度对比条形图</a:t>
            </a:r>
          </a:p>
          <a:p>
            <a:pPr/>
            <a:r>
              <a:t>【占位】可视化截图（接触点/力）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工程化实现要点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Warm-start：存储上一步 γ 作为初值以加速收敛</a:t>
            </a:r>
          </a:p>
          <a:p>
            <a:pPr/>
            <a:r>
              <a:t>步长/Lipschitz 估计：幂迭代估计 λ_max 或基于差分范数估计 L₀</a:t>
            </a:r>
          </a:p>
          <a:p>
            <a:pPr/>
            <a:r>
              <a:t>动量重启/非单调保护：遇到上升方向时重置 θ</a:t>
            </a:r>
          </a:p>
          <a:p>
            <a:pPr/>
            <a:r>
              <a:t>摩擦分组缓存：SetFrictionIndex 时一次性建组，迭代中 O(1) 访问</a:t>
            </a:r>
          </a:p>
          <a:p>
            <a:pPr/>
            <a:r>
              <a:t>日志与诊断：残差（RES）、目标函数 f、回溯次数 BT_MAX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局限与讨论（论文观点）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CCP 的放松引入潜在的物理伪影与非唯一性问题</a:t>
            </a:r>
          </a:p>
          <a:p>
            <a:pPr/>
            <a:r>
              <a:t>Chrono 的 matrix-free 设计限制了内点法等高阶方法的发挥</a:t>
            </a:r>
          </a:p>
          <a:p>
            <a:pPr/>
            <a:r>
              <a:t>后续工作：非 matrix-free 实现以使用优化过的稀疏核与向量化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阶段进展与下阶段计划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/>
            <a:r>
              <a:t>已完成：算子实现/投影器/线搜索/动量策略/与场景接口</a:t>
            </a:r>
          </a:p>
          <a:p>
            <a:pPr/>
            <a:r>
              <a:t>在测：基准工况（粒堆/落球/箱体），与 GS/Jacobi 对比</a:t>
            </a:r>
          </a:p>
          <a:p>
            <a:pPr/>
            <a:r>
              <a:t>问题清单：收敛边缘案例、摩擦组边界、稀疏迭代内存访问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/>
            <a:r>
              <a:t>下阶段：</a:t>
            </a:r>
          </a:p>
          <a:p>
            <a:pPr/>
            <a:r>
              <a:t>1) 更系统的基准集（规模与复杂度爬坡）</a:t>
            </a:r>
          </a:p>
          <a:p>
            <a:pPr/>
            <a:r>
              <a:t>2) 参数消融（warm-start、回溯、重启、不同投影器）</a:t>
            </a:r>
          </a:p>
          <a:p>
            <a:pPr/>
            <a:r>
              <a:t>3) 可视化与日志仪表盘（残差/能量/耗时）</a:t>
            </a:r>
          </a:p>
          <a:p>
            <a:pPr/>
            <a:r>
              <a:t>4) 论文复现实验绘图与表格再现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References（占位）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[Mazhar et al., TOG 2015] Using Nesterov’s Method to Accelerate Multibody Dynamics with Friction and Contact</a:t>
            </a:r>
          </a:p>
          <a:p>
            <a:pPr/>
            <a:r>
              <a:t>[Anitescu &amp; Tasora 2010] Iterative cone complementarity for nonsmooth dynamics</a:t>
            </a:r>
          </a:p>
          <a:p>
            <a:pPr/>
            <a:r>
              <a:t>（在正式版本中，把 BibTeX 或详细条目补全）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Appendix（推导与伪代码占位）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Eq.(9)/(11) 的完整推导步骤</a:t>
            </a:r>
          </a:p>
          <a:p>
            <a:pPr/>
            <a:r>
              <a:t>APGD 收敛性要点与超参数讨论</a:t>
            </a:r>
          </a:p>
          <a:p>
            <a:pPr/>
            <a:r>
              <a:t>摩擦圆锥投影的几何解释与数值稳定化技巧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目录 /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研究背景 &amp; 问题形式化（DVI → CCP/LCP）</a:t>
            </a:r>
          </a:p>
          <a:p>
            <a:pPr/>
            <a:r>
              <a:t>APGD 算法原理与推导（Nesterov 加速 + 投影 + 回溯）</a:t>
            </a:r>
          </a:p>
          <a:p>
            <a:pPr/>
            <a:r>
              <a:t>与 Chrono 框架集成：矩阵-自由（matrix-free）Schur 乘算子</a:t>
            </a:r>
          </a:p>
          <a:p>
            <a:pPr/>
            <a:r>
              <a:t>实验设置与结果（与 GS/Jacobi 对比）</a:t>
            </a:r>
          </a:p>
          <a:p>
            <a:pPr/>
            <a:r>
              <a:t>工程化策略：Warm-start、摩擦圆锥投影、步长估计</a:t>
            </a:r>
          </a:p>
          <a:p>
            <a:pPr/>
            <a:r>
              <a:t>阶段进展 &amp; 下阶段计划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研究背景：非光滑多体动力学与摩擦接触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目标：在每个时间步求解系统中所有接触点的法向与摩擦力（接触/摩擦）</a:t>
            </a:r>
          </a:p>
          <a:p>
            <a:pPr/>
            <a:r>
              <a:t>DVI（微分变分不等式）时间离散 → 衍生互补型问题（CCP/LCP）</a:t>
            </a:r>
          </a:p>
          <a:p>
            <a:pPr/>
            <a:r>
              <a:t>论文采用“放松（relaxation）”的 CCP 表达，使得数值问题可用一阶方法高效求解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问题形式化（示意占位）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/>
            <a:r>
              <a:t>速度更新：v_{k+1} = v_{init} + M^{-1} J^T γ</a:t>
            </a:r>
          </a:p>
          <a:p>
            <a:pPr/>
            <a:r>
              <a:t>CCP:  min  0.5·γᵀ A γ - rᵀ γ   s.t.  γ ∈ 𝒞（盒约束 + 摩擦圆锥）</a:t>
            </a:r>
          </a:p>
          <a:p>
            <a:pPr/>
            <a:r>
              <a:t>A = J M^{-1} Jᵀ,  r = -(J v_init + b)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/>
            <a:r>
              <a:t>【占位】把你的系统符号、约束集 C、b 的构造放在右侧</a:t>
            </a:r>
          </a:p>
          <a:p>
            <a:pPr/>
            <a:r>
              <a:t>【占位】给出从 DVI → CCP 的关键推导式（Eq.(9)/(11)）</a:t>
            </a:r>
          </a:p>
          <a:p>
            <a:pPr/>
            <a:r>
              <a:t>【占位】接触与摩擦变量分块结构图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APGD 总览（Accelerated Projected Gradient Descent）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核心：在凸目标 f(γ)=0.5·γᵀAγ - rᵀγ 上进行“加速的投影梯度”迭代</a:t>
            </a:r>
          </a:p>
          <a:p>
            <a:pPr/>
            <a:r>
              <a:t>更新：y_k ← x_k + β_k (x_k - x_{k-1});  x_{k+1} ← Π_C ( y_k - t_k ∇f(y_k) )</a:t>
            </a:r>
          </a:p>
          <a:p>
            <a:pPr/>
            <a:r>
              <a:t>配套：Armijo 回溯线搜索估计 L_k 与步长 t_k=1/L_k；必要时动量重启</a:t>
            </a:r>
          </a:p>
          <a:p>
            <a:pPr/>
            <a:r>
              <a:t>投影 Π_C：对等式/不等式变量做盒约束裁剪 + 摩擦圆锥（或圆盘）投影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APGD 伪代码（填入/替换）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初始化：x₀, x₋₁=x₀, y₀=x₀, t₀, θ₀=1</a:t>
            </a:r>
          </a:p>
          <a:p>
            <a:pPr/>
            <a:r>
              <a:t>循环 k=0..K-1:</a:t>
            </a:r>
          </a:p>
          <a:p>
            <a:pPr/>
            <a:r>
              <a:t>  1) g_k = A y_k − r</a:t>
            </a:r>
          </a:p>
          <a:p>
            <a:pPr/>
            <a:r>
              <a:t>  2) x̂ = Π_C ( y_k − t_k g_k )</a:t>
            </a:r>
          </a:p>
          <a:p>
            <a:pPr/>
            <a:r>
              <a:t>  3) 线搜索：若 f(x̂) &gt; f(y_k) + g_kᵀ(x̂−y_k) + (L_k/2)‖x̂−y_k‖² → 增大 L_k</a:t>
            </a:r>
          </a:p>
          <a:p>
            <a:pPr/>
            <a:r>
              <a:t>  4) x_{k+1} = x̂；  θ_{k+1} = (1+√(1+4θ_k²))/2； β_{k+1}=(θ_k−1)/θ_{k+1}</a:t>
            </a:r>
          </a:p>
          <a:p>
            <a:pPr/>
            <a:r>
              <a:t>  5) 若 g_kᵀ(x_{k+1}−x_k) &gt; 0 → 重置动量：y_{k+1}=x_{k+1}, θ_{k+1}=1</a:t>
            </a:r>
          </a:p>
          <a:p>
            <a:pPr/>
            <a:r>
              <a:t>  6) 否则 y_{k+1} = x_{k+1} + β_{k+1}(x_{k+1}−x_k)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投影 Π_C 细节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/>
            <a:r>
              <a:t>盒约束：γ_i ← min(max(γ_i, lo_i), hi_i)</a:t>
            </a:r>
          </a:p>
          <a:p>
            <a:pPr/>
            <a:r>
              <a:t>摩擦组：以法向 λ_n 为中心，对切向分量投影到半径 μ·λ_n 的圆盘（可加附加摩擦项）</a:t>
            </a:r>
          </a:p>
          <a:p>
            <a:pPr/>
            <a:r>
              <a:t>等式行：保持不动或单独处理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/>
            <a:r>
              <a:t>【占位】给出你在代码中的分组策略（findex → groups）</a:t>
            </a:r>
          </a:p>
          <a:p>
            <a:pPr/>
            <a:r>
              <a:t>【占位】展示一次投影前后向量对比图</a:t>
            </a:r>
          </a:p>
          <a:p>
            <a:pPr/>
            <a:r>
              <a:t>【占位】讨论边界情形（λ_n ≤ 0、空接触等）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与 Chrono 集成：Matrix-Free Schur 乘算子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/>
            <a:r>
              <a:t>A·x = J·M^{-1}·Jᵀ·x  以算子方式计算：</a:t>
            </a:r>
          </a:p>
          <a:p>
            <a:pPr/>
            <a:r>
              <a:t>i) y_body = Jᵀ·x</a:t>
            </a:r>
          </a:p>
          <a:p>
            <a:pPr/>
            <a:r>
              <a:t>ii) z_body = M^{-1}·y_body</a:t>
            </a:r>
          </a:p>
          <a:p>
            <a:pPr/>
            <a:r>
              <a:t>iii) y = J·z_body</a:t>
            </a:r>
          </a:p>
          <a:p>
            <a:pPr/>
            <a:r>
              <a:t>r = -(J·v_init + b) 作为右端项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/>
            <a:r>
              <a:t>【占位】给出你的 J 构造与遍历方式（稀疏行/块 6×?）</a:t>
            </a:r>
          </a:p>
          <a:p>
            <a:pPr/>
            <a:r>
              <a:t>【占位】Minv 的实现与在世界坐标下的惯量张量 I^{-1}_W</a:t>
            </a:r>
          </a:p>
          <a:p>
            <a:pPr/>
            <a:r>
              <a:t>【占位】内存复用与缓存友好：线程局部缓冲 / 预分配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论文结论与亮点（可引用）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APGD 在多数测试中较 Chrono 默认 GS 求解器快约 1 个数量级（10×左右）</a:t>
            </a:r>
          </a:p>
          <a:p>
            <a:pPr/>
            <a:r>
              <a:t>支持双边约束、内聚力（cohesion）、滚动/自旋摩擦等扩展物理项</a:t>
            </a:r>
          </a:p>
          <a:p>
            <a:pPr/>
            <a:r>
              <a:t>已在开源并行框架中实现，规模可达百万刚体级别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