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2" r:id="rId2"/>
    <p:sldId id="403" r:id="rId3"/>
    <p:sldId id="412" r:id="rId4"/>
    <p:sldId id="409" r:id="rId5"/>
    <p:sldId id="410" r:id="rId6"/>
    <p:sldId id="401" r:id="rId7"/>
    <p:sldId id="421" r:id="rId8"/>
    <p:sldId id="411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67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D06145"/>
    <a:srgbClr val="90BF63"/>
    <a:srgbClr val="E16589"/>
    <a:srgbClr val="EBA0B1"/>
    <a:srgbClr val="DA2067"/>
    <a:srgbClr val="F4C056"/>
    <a:srgbClr val="39AFB6"/>
    <a:srgbClr val="B05557"/>
    <a:srgbClr val="9C9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2"/>
          </a:solidFill>
        </a:fill>
      </a:tcStyle>
    </a:wholeTbl>
    <a:band2H>
      <a:tcTxStyle/>
      <a:tcStyle>
        <a:tcBdr/>
        <a:fill>
          <a:solidFill>
            <a:srgbClr val="E6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2CB"/>
          </a:solidFill>
        </a:fill>
      </a:tcStyle>
    </a:wholeTbl>
    <a:band2H>
      <a:tcTxStyle/>
      <a:tcStyle>
        <a:tcBdr/>
        <a:fill>
          <a:solidFill>
            <a:srgbClr val="E9F1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ACB"/>
          </a:solidFill>
        </a:fill>
      </a:tcStyle>
    </a:wholeTbl>
    <a:band2H>
      <a:tcTxStyle/>
      <a:tcStyle>
        <a:tcBdr/>
        <a:fill>
          <a:solidFill>
            <a:srgbClr val="F6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 autoAdjust="0"/>
    <p:restoredTop sz="89474" autoAdjust="0"/>
  </p:normalViewPr>
  <p:slideViewPr>
    <p:cSldViewPr snapToGrid="0" showGuides="1">
      <p:cViewPr varScale="1">
        <p:scale>
          <a:sx n="66" d="100"/>
          <a:sy n="66" d="100"/>
        </p:scale>
        <p:origin x="1212" y="72"/>
      </p:cViewPr>
      <p:guideLst>
        <p:guide orient="horz" pos="1026"/>
        <p:guide pos="67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708B8F-89A0-48D9-94F2-5F5DFB70F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0F1563-CE37-4DFC-8402-868DE33B23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E7C27-CED4-4DB6-9EBF-EFAF4A31F2A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9A93AF-0D20-43F6-908D-65D900A37F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B002B-A879-407C-ACAC-A76765E93D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69607-D149-4187-B4A9-E8D7C59BC2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4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300"/>
      </a:spcBef>
      <a:defRPr sz="1000">
        <a:latin typeface="+mj-lt"/>
        <a:ea typeface="+mj-ea"/>
        <a:cs typeface="+mj-cs"/>
        <a:sym typeface="Arial"/>
      </a:defRPr>
    </a:lvl1pPr>
    <a:lvl2pPr indent="2286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2pPr>
    <a:lvl3pPr indent="4572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3pPr>
    <a:lvl4pPr indent="6858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4pPr>
    <a:lvl5pPr indent="9144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5pPr>
    <a:lvl6pPr indent="11430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6pPr>
    <a:lvl7pPr indent="13716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7pPr>
    <a:lvl8pPr indent="16002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8pPr>
    <a:lvl9pPr indent="1828800" latinLnBrk="0">
      <a:spcBef>
        <a:spcPts val="300"/>
      </a:spcBef>
      <a:defRPr sz="10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420145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42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>
              <a:effectLst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2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>
              <a:effectLst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47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>
              <a:effectLst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21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0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>
              <a:effectLst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50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>
              <a:effectLst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33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59999" y="3036888"/>
            <a:ext cx="11483977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359999" y="2487599"/>
            <a:ext cx="11484001" cy="540001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Titelmasterformat durch Klicken bearbeiten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half" idx="1"/>
          </p:nvPr>
        </p:nvSpPr>
        <p:spPr>
          <a:xfrm>
            <a:off x="359999" y="3196800"/>
            <a:ext cx="11484001" cy="165576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tabLst>
                <a:tab pos="215900" algn="l"/>
              </a:tabLst>
              <a:defRPr sz="2000"/>
            </a:lvl1pPr>
          </a:lstStyle>
          <a:p>
            <a:r>
              <a:t>Formatvorlage des Untertitelmasters durch Klicken bearbeiten</a:t>
            </a:r>
          </a:p>
        </p:txBody>
      </p:sp>
      <p:pic>
        <p:nvPicPr>
          <p:cNvPr id="61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54" y="6044005"/>
            <a:ext cx="3555734" cy="81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359999" y="1152000"/>
            <a:ext cx="11484001" cy="252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tabLst>
                <a:tab pos="215900" algn="l"/>
              </a:tabLst>
              <a:defRPr sz="2000" b="1"/>
            </a:lvl1pPr>
          </a:lstStyle>
          <a:p>
            <a:r>
              <a:t>Textmasterformat bearbeiten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3"/>
          </p:nvPr>
        </p:nvSpPr>
        <p:spPr>
          <a:xfrm>
            <a:off x="360000" y="1684801"/>
            <a:ext cx="11484000" cy="41445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tabLst>
                <a:tab pos="215900" algn="l"/>
              </a:tabLst>
            </a:pPr>
            <a:endParaRPr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DF7E4A-0655-4025-B873-1181371B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Titelmasterformat durch Klicken bearbeiten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354" y="6044005"/>
            <a:ext cx="3555734" cy="81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195388" y="6227762"/>
            <a:ext cx="700246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900">
                <a:solidFill>
                  <a:srgbClr val="00549F"/>
                </a:solidFill>
              </a:defRPr>
            </a:pPr>
            <a:r>
              <a:rPr dirty="0"/>
              <a:t>PPP #</a:t>
            </a:r>
            <a:r>
              <a:rPr lang="en-US" dirty="0"/>
              <a:t>4</a:t>
            </a:r>
            <a:r>
              <a:rPr dirty="0"/>
              <a:t> | </a:t>
            </a:r>
            <a:r>
              <a:rPr lang="de-DE" dirty="0"/>
              <a:t>23</a:t>
            </a:r>
            <a:r>
              <a:rPr dirty="0"/>
              <a:t>.</a:t>
            </a:r>
            <a:r>
              <a:rPr lang="en-US" dirty="0"/>
              <a:t>06</a:t>
            </a:r>
            <a:r>
              <a:rPr dirty="0"/>
              <a:t>.20</a:t>
            </a:r>
            <a:r>
              <a:rPr lang="de-DE" dirty="0"/>
              <a:t>25</a:t>
            </a:r>
            <a:endParaRPr dirty="0"/>
          </a:p>
          <a:p>
            <a:pPr>
              <a:defRPr sz="900">
                <a:solidFill>
                  <a:srgbClr val="00549F"/>
                </a:solidFill>
              </a:defRPr>
            </a:pPr>
            <a:r>
              <a:rPr dirty="0" err="1"/>
              <a:t>Institut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Mensch-</a:t>
            </a:r>
            <a:r>
              <a:rPr dirty="0" err="1"/>
              <a:t>Maschine</a:t>
            </a:r>
            <a:r>
              <a:rPr dirty="0"/>
              <a:t>-</a:t>
            </a:r>
            <a:r>
              <a:rPr dirty="0" err="1"/>
              <a:t>Interaktion</a:t>
            </a:r>
            <a:r>
              <a:rPr dirty="0"/>
              <a:t> | www.mmi.rwth-aachen.de</a:t>
            </a:r>
            <a:endParaRPr sz="2400" dirty="0"/>
          </a:p>
          <a:p>
            <a:pPr>
              <a:defRPr sz="900">
                <a:solidFill>
                  <a:srgbClr val="00549F"/>
                </a:solidFill>
              </a:defRPr>
            </a:pPr>
            <a:r>
              <a:rPr lang="de-DE" dirty="0"/>
              <a:t>M.Sc. </a:t>
            </a:r>
            <a:r>
              <a:rPr lang="en-US" dirty="0"/>
              <a:t>Longxiang Shao</a:t>
            </a:r>
            <a:r>
              <a:rPr dirty="0"/>
              <a:t>| </a:t>
            </a:r>
            <a:r>
              <a:rPr lang="en-US" dirty="0"/>
              <a:t>shao</a:t>
            </a:r>
            <a:r>
              <a:rPr dirty="0"/>
              <a:t>@mmi.rwth-aachen.de</a:t>
            </a:r>
          </a:p>
        </p:txBody>
      </p:sp>
      <p:sp>
        <p:nvSpPr>
          <p:cNvPr id="4" name="Shape 4"/>
          <p:cNvSpPr/>
          <p:nvPr/>
        </p:nvSpPr>
        <p:spPr>
          <a:xfrm>
            <a:off x="360363" y="814387"/>
            <a:ext cx="1148397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360363" y="6042600"/>
            <a:ext cx="1148397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360363" y="6227762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900">
                <a:solidFill>
                  <a:srgbClr val="00549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59999" y="1684800"/>
            <a:ext cx="11484001" cy="41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215900" algn="l"/>
              </a:tabLst>
            </a:lvl1pPr>
            <a:lvl2pPr>
              <a:tabLst>
                <a:tab pos="215900" algn="l"/>
              </a:tabLst>
            </a:lvl2pPr>
            <a:lvl3pPr>
              <a:tabLst>
                <a:tab pos="215900" algn="l"/>
              </a:tabLst>
            </a:lvl3pPr>
            <a:lvl4pPr>
              <a:tabLst>
                <a:tab pos="215900" algn="l"/>
              </a:tabLst>
            </a:lvl4pPr>
          </a:lstStyle>
          <a:p>
            <a:r>
              <a:rPr dirty="0" err="1"/>
              <a:t>Textmasterformat</a:t>
            </a:r>
            <a:r>
              <a:rPr dirty="0"/>
              <a:t> </a:t>
            </a:r>
            <a:r>
              <a:rPr dirty="0" err="1"/>
              <a:t>bearbeiten</a:t>
            </a:r>
            <a:endParaRPr dirty="0"/>
          </a:p>
          <a:p>
            <a:pPr lvl="1"/>
            <a:r>
              <a:rPr dirty="0" err="1"/>
              <a:t>Zweite</a:t>
            </a:r>
            <a:r>
              <a:rPr dirty="0"/>
              <a:t> </a:t>
            </a:r>
            <a:r>
              <a:rPr dirty="0" err="1"/>
              <a:t>Ebene</a:t>
            </a:r>
            <a:endParaRPr dirty="0"/>
          </a:p>
          <a:p>
            <a:pPr lvl="2"/>
            <a:r>
              <a:rPr dirty="0" err="1"/>
              <a:t>Dritte</a:t>
            </a:r>
            <a:r>
              <a:rPr dirty="0"/>
              <a:t> </a:t>
            </a:r>
            <a:r>
              <a:rPr dirty="0" err="1"/>
              <a:t>Ebene</a:t>
            </a:r>
            <a:endParaRPr dirty="0"/>
          </a:p>
          <a:p>
            <a:pPr lvl="3"/>
            <a:r>
              <a:rPr dirty="0" err="1"/>
              <a:t>Vierte</a:t>
            </a:r>
            <a:r>
              <a:rPr dirty="0"/>
              <a:t> </a:t>
            </a:r>
            <a:r>
              <a:rPr dirty="0" err="1"/>
              <a:t>Ebene</a:t>
            </a:r>
            <a:endParaRPr dirty="0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59999" y="201600"/>
            <a:ext cx="11484001" cy="5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60" r:id="rId3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549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15900" marR="0" indent="-215900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•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58787" marR="0" indent="-242887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−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674687" marR="0" indent="-242887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80000"/>
        <a:buFont typeface="Arial"/>
        <a:buChar char="▪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890587" marR="0" indent="-242887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-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890587" marR="0" indent="-242887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-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14600" marR="0" indent="-228600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•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971800" marR="0" indent="-228600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•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29000" marR="0" indent="-228600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•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886200" marR="0" indent="-228600" algn="l" defTabSz="2159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549F"/>
        </a:buClr>
        <a:buSzPct val="100000"/>
        <a:buFont typeface="Arial"/>
        <a:buChar char="•"/>
        <a:tabLst>
          <a:tab pos="215900" algn="l"/>
        </a:tabLst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Verbinder: gewinkelt 248">
            <a:extLst>
              <a:ext uri="{FF2B5EF4-FFF2-40B4-BE49-F238E27FC236}">
                <a16:creationId xmlns:a16="http://schemas.microsoft.com/office/drawing/2014/main" id="{B5648853-04EE-420E-919A-625CD49633A9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3530004" y="3249044"/>
            <a:ext cx="3930435" cy="115267"/>
          </a:xfrm>
          <a:prstGeom prst="bentConnector3">
            <a:avLst>
              <a:gd name="adj1" fmla="val 74032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4D0BA4AC-03C6-4AC6-8182-9D0AF1D23842}"/>
              </a:ext>
            </a:extLst>
          </p:cNvPr>
          <p:cNvSpPr/>
          <p:nvPr/>
        </p:nvSpPr>
        <p:spPr>
          <a:xfrm>
            <a:off x="6645701" y="3172733"/>
            <a:ext cx="64662" cy="144425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360363" y="622776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360000" y="201599"/>
            <a:ext cx="11484000" cy="5436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57A5"/>
                </a:solidFill>
              </a:rPr>
              <a:t>Proposed</a:t>
            </a:r>
            <a:r>
              <a:rPr lang="de-DE" dirty="0">
                <a:solidFill>
                  <a:srgbClr val="0057A5"/>
                </a:solidFill>
              </a:rPr>
              <a:t> Flexible Framework</a:t>
            </a:r>
            <a:endParaRPr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272C8A-9CD4-45B0-A024-4518F3693B87}"/>
              </a:ext>
            </a:extLst>
          </p:cNvPr>
          <p:cNvSpPr/>
          <p:nvPr/>
        </p:nvSpPr>
        <p:spPr>
          <a:xfrm>
            <a:off x="4324618" y="1500909"/>
            <a:ext cx="1569760" cy="387283"/>
          </a:xfrm>
          <a:prstGeom prst="rect">
            <a:avLst/>
          </a:prstGeom>
          <a:solidFill>
            <a:srgbClr val="92D05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Constraint Model </a:t>
            </a:r>
            <a:endParaRPr lang="en-US" altLang="zh-CN" sz="1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C48FBC-C4CD-4662-A0F7-B52F1B8F19F0}"/>
              </a:ext>
            </a:extLst>
          </p:cNvPr>
          <p:cNvSpPr/>
          <p:nvPr/>
        </p:nvSpPr>
        <p:spPr>
          <a:xfrm>
            <a:off x="4324617" y="2137935"/>
            <a:ext cx="1569760" cy="38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Solver </a:t>
            </a:r>
            <a:endParaRPr lang="en-US" altLang="zh-CN" sz="1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F7394D-BB70-42C8-9FE1-75B48DD280B4}"/>
              </a:ext>
            </a:extLst>
          </p:cNvPr>
          <p:cNvSpPr/>
          <p:nvPr/>
        </p:nvSpPr>
        <p:spPr>
          <a:xfrm>
            <a:off x="7460439" y="1503277"/>
            <a:ext cx="3731462" cy="951595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D7ABA4-9459-4936-8AD2-421B8C071B25}"/>
              </a:ext>
            </a:extLst>
          </p:cNvPr>
          <p:cNvSpPr/>
          <p:nvPr/>
        </p:nvSpPr>
        <p:spPr>
          <a:xfrm>
            <a:off x="797402" y="1102098"/>
            <a:ext cx="2247252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43B46-C75E-4645-980B-0365BE4E3721}"/>
              </a:ext>
            </a:extLst>
          </p:cNvPr>
          <p:cNvSpPr/>
          <p:nvPr/>
        </p:nvSpPr>
        <p:spPr>
          <a:xfrm>
            <a:off x="3986298" y="1099472"/>
            <a:ext cx="22464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97EB5B-DF6C-4C19-8496-82C286AF1310}"/>
              </a:ext>
            </a:extLst>
          </p:cNvPr>
          <p:cNvSpPr/>
          <p:nvPr/>
        </p:nvSpPr>
        <p:spPr>
          <a:xfrm>
            <a:off x="7114054" y="1092573"/>
            <a:ext cx="4401357" cy="4665954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95AFC7-DA07-4AF6-8C65-2B5227D396A8}"/>
              </a:ext>
            </a:extLst>
          </p:cNvPr>
          <p:cNvSpPr/>
          <p:nvPr/>
        </p:nvSpPr>
        <p:spPr>
          <a:xfrm>
            <a:off x="3114759" y="3694245"/>
            <a:ext cx="2246400" cy="2103656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9912197-2CA6-436A-939B-3325AF031C05}"/>
              </a:ext>
            </a:extLst>
          </p:cNvPr>
          <p:cNvSpPr/>
          <p:nvPr/>
        </p:nvSpPr>
        <p:spPr>
          <a:xfrm>
            <a:off x="3114759" y="3694246"/>
            <a:ext cx="120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Validation</a:t>
            </a:r>
            <a:endParaRPr lang="en-US" sz="16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CC0253D-D931-483A-9A53-5D07DEE375FC}"/>
              </a:ext>
            </a:extLst>
          </p:cNvPr>
          <p:cNvSpPr/>
          <p:nvPr/>
        </p:nvSpPr>
        <p:spPr>
          <a:xfrm>
            <a:off x="3986298" y="1092573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Selection</a:t>
            </a:r>
            <a:endParaRPr lang="en-US" sz="16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53650D-2BA2-433D-AEB0-0E83366D5552}"/>
              </a:ext>
            </a:extLst>
          </p:cNvPr>
          <p:cNvSpPr/>
          <p:nvPr/>
        </p:nvSpPr>
        <p:spPr>
          <a:xfrm>
            <a:off x="7111342" y="1099473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Simulation</a:t>
            </a:r>
            <a:endParaRPr lang="en-US" sz="16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88553D-0F57-4584-B07B-3EFFAC79B53D}"/>
              </a:ext>
            </a:extLst>
          </p:cNvPr>
          <p:cNvSpPr/>
          <p:nvPr/>
        </p:nvSpPr>
        <p:spPr>
          <a:xfrm>
            <a:off x="1165632" y="2133413"/>
            <a:ext cx="1569760" cy="387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User Interface</a:t>
            </a:r>
            <a:endParaRPr lang="en-US" altLang="zh-CN" sz="1400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104D18-8E06-4F3F-8986-4221CF75147F}"/>
              </a:ext>
            </a:extLst>
          </p:cNvPr>
          <p:cNvSpPr/>
          <p:nvPr/>
        </p:nvSpPr>
        <p:spPr>
          <a:xfrm>
            <a:off x="797402" y="1125440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Requirements</a:t>
            </a:r>
            <a:endParaRPr lang="en-US" sz="16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489EDA-0931-4E58-9F3F-C65A59BA52BE}"/>
              </a:ext>
            </a:extLst>
          </p:cNvPr>
          <p:cNvSpPr/>
          <p:nvPr/>
        </p:nvSpPr>
        <p:spPr>
          <a:xfrm>
            <a:off x="1165632" y="2773223"/>
            <a:ext cx="1569760" cy="387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R</a:t>
            </a:r>
            <a:r>
              <a:rPr lang="en-US" altLang="zh-CN" sz="1400" b="1" dirty="0"/>
              <a:t>eq. Analysis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C87DA40-016B-422E-9292-781FC708AFCF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1950512" y="2520696"/>
            <a:ext cx="0" cy="2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7E27D7FF-CC17-4300-A586-E59DD363406C}"/>
              </a:ext>
            </a:extLst>
          </p:cNvPr>
          <p:cNvSpPr/>
          <p:nvPr/>
        </p:nvSpPr>
        <p:spPr>
          <a:xfrm>
            <a:off x="7460439" y="5201096"/>
            <a:ext cx="3743750" cy="387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Generate Graph Structure</a:t>
            </a:r>
            <a:endParaRPr lang="en-US" altLang="zh-CN" sz="1400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C792DC-897B-4C32-80CF-37105DDDB3E4}"/>
              </a:ext>
            </a:extLst>
          </p:cNvPr>
          <p:cNvSpPr txBox="1"/>
          <p:nvPr/>
        </p:nvSpPr>
        <p:spPr>
          <a:xfrm>
            <a:off x="1936682" y="2520588"/>
            <a:ext cx="103642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Requirements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838C759-A2DE-4104-818C-49607AF72010}"/>
              </a:ext>
            </a:extLst>
          </p:cNvPr>
          <p:cNvSpPr/>
          <p:nvPr/>
        </p:nvSpPr>
        <p:spPr>
          <a:xfrm>
            <a:off x="4324617" y="2775368"/>
            <a:ext cx="1569760" cy="38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Coupling Algor.</a:t>
            </a:r>
            <a:endParaRPr lang="en-US" altLang="zh-CN" sz="1400" b="1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709033F-C5E4-49BA-8F0D-86C677F514FA}"/>
              </a:ext>
            </a:extLst>
          </p:cNvPr>
          <p:cNvSpPr/>
          <p:nvPr/>
        </p:nvSpPr>
        <p:spPr>
          <a:xfrm>
            <a:off x="1165632" y="1493603"/>
            <a:ext cx="1569760" cy="387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Topology Graph</a:t>
            </a:r>
            <a:endParaRPr lang="en-US" altLang="zh-CN" sz="1400" b="1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E22AA5C-1670-4038-B108-6152BBA1D523}"/>
              </a:ext>
            </a:extLst>
          </p:cNvPr>
          <p:cNvCxnSpPr>
            <a:stCxn id="44" idx="2"/>
            <a:endCxn id="21" idx="0"/>
          </p:cNvCxnSpPr>
          <p:nvPr/>
        </p:nvCxnSpPr>
        <p:spPr>
          <a:xfrm>
            <a:off x="1950512" y="1880886"/>
            <a:ext cx="0" cy="252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0BB28EED-6863-4286-8C7D-B41A09F1FCF8}"/>
              </a:ext>
            </a:extLst>
          </p:cNvPr>
          <p:cNvCxnSpPr>
            <a:stCxn id="24" idx="3"/>
            <a:endCxn id="8" idx="1"/>
          </p:cNvCxnSpPr>
          <p:nvPr/>
        </p:nvCxnSpPr>
        <p:spPr>
          <a:xfrm flipV="1">
            <a:off x="2735392" y="1694551"/>
            <a:ext cx="1589226" cy="1272314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278F4041-B3D8-4921-9174-339EA268E4CA}"/>
              </a:ext>
            </a:extLst>
          </p:cNvPr>
          <p:cNvCxnSpPr>
            <a:stCxn id="24" idx="3"/>
            <a:endCxn id="9" idx="1"/>
          </p:cNvCxnSpPr>
          <p:nvPr/>
        </p:nvCxnSpPr>
        <p:spPr>
          <a:xfrm flipV="1">
            <a:off x="2735392" y="2331577"/>
            <a:ext cx="1589225" cy="635288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C0AD87C-D496-49A3-9244-6A7CD1879F83}"/>
              </a:ext>
            </a:extLst>
          </p:cNvPr>
          <p:cNvCxnSpPr>
            <a:stCxn id="24" idx="3"/>
            <a:endCxn id="42" idx="1"/>
          </p:cNvCxnSpPr>
          <p:nvPr/>
        </p:nvCxnSpPr>
        <p:spPr>
          <a:xfrm>
            <a:off x="2735392" y="2966865"/>
            <a:ext cx="1589225" cy="214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CA3BB675-DBAC-46D1-A11D-FC4130134665}"/>
              </a:ext>
            </a:extLst>
          </p:cNvPr>
          <p:cNvSpPr/>
          <p:nvPr/>
        </p:nvSpPr>
        <p:spPr>
          <a:xfrm>
            <a:off x="7460439" y="1508213"/>
            <a:ext cx="16735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Rigidbody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Contact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5DBF606-76C6-42B9-97ED-8DE3A4CDC68A}"/>
              </a:ext>
            </a:extLst>
          </p:cNvPr>
          <p:cNvSpPr/>
          <p:nvPr/>
        </p:nvSpPr>
        <p:spPr>
          <a:xfrm>
            <a:off x="9357265" y="1520570"/>
            <a:ext cx="18956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E69DABF4-6887-47D5-8249-3558D1800288}"/>
              </a:ext>
            </a:extLst>
          </p:cNvPr>
          <p:cNvCxnSpPr>
            <a:cxnSpLocks/>
            <a:stCxn id="8" idx="3"/>
            <a:endCxn id="87" idx="1"/>
          </p:cNvCxnSpPr>
          <p:nvPr/>
        </p:nvCxnSpPr>
        <p:spPr>
          <a:xfrm>
            <a:off x="5894378" y="1694551"/>
            <a:ext cx="1566061" cy="290716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5A0C4A80-D6AF-48F5-8F16-DF5A0D71F7BE}"/>
              </a:ext>
            </a:extLst>
          </p:cNvPr>
          <p:cNvSpPr/>
          <p:nvPr/>
        </p:nvSpPr>
        <p:spPr>
          <a:xfrm>
            <a:off x="7460439" y="4036077"/>
            <a:ext cx="3731462" cy="951595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210CEDE5-247C-4426-B45B-AFA4DB588D7D}"/>
              </a:ext>
            </a:extLst>
          </p:cNvPr>
          <p:cNvSpPr/>
          <p:nvPr/>
        </p:nvSpPr>
        <p:spPr>
          <a:xfrm>
            <a:off x="7466518" y="4036978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Solving</a:t>
            </a:r>
            <a:endParaRPr lang="en-US" sz="1400" dirty="0"/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4B2D781-D946-4E07-8F50-FC1D34B27CB8}"/>
              </a:ext>
            </a:extLst>
          </p:cNvPr>
          <p:cNvGrpSpPr/>
          <p:nvPr/>
        </p:nvGrpSpPr>
        <p:grpSpPr>
          <a:xfrm>
            <a:off x="7540425" y="4282379"/>
            <a:ext cx="865010" cy="629054"/>
            <a:chOff x="5103453" y="2504274"/>
            <a:chExt cx="684844" cy="754928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664D1FEB-9CE0-41F6-ABFE-6588F95B4EC1}"/>
                </a:ext>
              </a:extLst>
            </p:cNvPr>
            <p:cNvGrpSpPr/>
            <p:nvPr/>
          </p:nvGrpSpPr>
          <p:grpSpPr>
            <a:xfrm>
              <a:off x="5151307" y="2537520"/>
              <a:ext cx="543263" cy="721682"/>
              <a:chOff x="5151307" y="2537520"/>
              <a:chExt cx="543263" cy="721682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59F2DAEA-4437-40FA-A8A9-1D1859DBE609}"/>
                  </a:ext>
                </a:extLst>
              </p:cNvPr>
              <p:cNvSpPr/>
              <p:nvPr/>
            </p:nvSpPr>
            <p:spPr>
              <a:xfrm>
                <a:off x="5151307" y="2537520"/>
                <a:ext cx="543263" cy="72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>
                <a:solidFill>
                  <a:srgbClr val="0057A5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>
                  <a:lnSpc>
                    <a:spcPts val="2300"/>
                  </a:lnSpc>
                </a:pPr>
                <a:endParaRPr lang="en-US" dirty="0"/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CE9C3257-425E-457F-A7AA-222FEB89C83A}"/>
                  </a:ext>
                </a:extLst>
              </p:cNvPr>
              <p:cNvSpPr txBox="1"/>
              <p:nvPr/>
            </p:nvSpPr>
            <p:spPr>
              <a:xfrm>
                <a:off x="5224884" y="2833895"/>
                <a:ext cx="375956" cy="425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de-DE" sz="1400" b="1" dirty="0"/>
                  <a:t>dt1</a:t>
                </a:r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205F4A2-DDD9-4CCD-AB8F-7FB9E5D2BD58}"/>
                </a:ext>
              </a:extLst>
            </p:cNvPr>
            <p:cNvSpPr txBox="1"/>
            <p:nvPr/>
          </p:nvSpPr>
          <p:spPr>
            <a:xfrm>
              <a:off x="5103453" y="2504274"/>
              <a:ext cx="684844" cy="425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de-DE" sz="1400" b="1" dirty="0"/>
                <a:t>Solver1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4113A16-B528-4E3E-AF7A-17C96EDFFD5F}"/>
              </a:ext>
            </a:extLst>
          </p:cNvPr>
          <p:cNvGrpSpPr/>
          <p:nvPr/>
        </p:nvGrpSpPr>
        <p:grpSpPr>
          <a:xfrm>
            <a:off x="10263786" y="4282378"/>
            <a:ext cx="1030835" cy="629054"/>
            <a:chOff x="5103453" y="2504273"/>
            <a:chExt cx="816131" cy="754928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C4CDE168-5CC4-45C7-B4A9-F6A9B40608A2}"/>
                </a:ext>
              </a:extLst>
            </p:cNvPr>
            <p:cNvGrpSpPr/>
            <p:nvPr/>
          </p:nvGrpSpPr>
          <p:grpSpPr>
            <a:xfrm>
              <a:off x="5151307" y="2537520"/>
              <a:ext cx="543263" cy="721681"/>
              <a:chOff x="5151307" y="2537520"/>
              <a:chExt cx="543263" cy="721681"/>
            </a:xfrm>
          </p:grpSpPr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9DE9ACB5-0E35-4EA0-8E2D-56BB3147D3C8}"/>
                  </a:ext>
                </a:extLst>
              </p:cNvPr>
              <p:cNvSpPr/>
              <p:nvPr/>
            </p:nvSpPr>
            <p:spPr>
              <a:xfrm>
                <a:off x="5151307" y="2537520"/>
                <a:ext cx="543263" cy="72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>
                <a:solidFill>
                  <a:srgbClr val="0057A5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>
                  <a:lnSpc>
                    <a:spcPts val="2300"/>
                  </a:lnSpc>
                </a:pPr>
                <a:endParaRPr lang="en-US" dirty="0"/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D81F0BF4-C4DE-42AD-B879-B4FB9E379213}"/>
                  </a:ext>
                </a:extLst>
              </p:cNvPr>
              <p:cNvSpPr txBox="1"/>
              <p:nvPr/>
            </p:nvSpPr>
            <p:spPr>
              <a:xfrm>
                <a:off x="5224884" y="2833894"/>
                <a:ext cx="469685" cy="425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de-DE" sz="1400" b="1" dirty="0"/>
                  <a:t>dt2</a:t>
                </a:r>
              </a:p>
            </p:txBody>
          </p:sp>
        </p:grp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4A00D14D-4ED6-41E1-ABDF-96F5C0E8C67C}"/>
                </a:ext>
              </a:extLst>
            </p:cNvPr>
            <p:cNvSpPr txBox="1"/>
            <p:nvPr/>
          </p:nvSpPr>
          <p:spPr>
            <a:xfrm>
              <a:off x="5103453" y="2504273"/>
              <a:ext cx="816131" cy="425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de-DE" sz="1400" b="1" dirty="0"/>
                <a:t>Solver2</a:t>
              </a:r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B5259CDF-6AA7-4998-A619-8297FBEB5210}"/>
              </a:ext>
            </a:extLst>
          </p:cNvPr>
          <p:cNvSpPr/>
          <p:nvPr/>
        </p:nvSpPr>
        <p:spPr>
          <a:xfrm>
            <a:off x="8849452" y="4310081"/>
            <a:ext cx="944987" cy="599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709205-7F78-4345-B991-A1F4907BC499}"/>
              </a:ext>
            </a:extLst>
          </p:cNvPr>
          <p:cNvSpPr txBox="1"/>
          <p:nvPr/>
        </p:nvSpPr>
        <p:spPr>
          <a:xfrm>
            <a:off x="8816143" y="4269580"/>
            <a:ext cx="1005299" cy="649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400" b="1" dirty="0" err="1"/>
              <a:t>Coupling</a:t>
            </a:r>
            <a:r>
              <a:rPr lang="de-DE" sz="1400" b="1" dirty="0"/>
              <a:t> </a:t>
            </a:r>
            <a:r>
              <a:rPr lang="de-DE" sz="1400" b="1" dirty="0" err="1"/>
              <a:t>Algor</a:t>
            </a:r>
            <a:r>
              <a:rPr lang="de-DE" sz="1400" b="1" dirty="0"/>
              <a:t>.</a:t>
            </a:r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CA42AEE2-C34F-4A1A-B6C5-326B91656821}"/>
              </a:ext>
            </a:extLst>
          </p:cNvPr>
          <p:cNvCxnSpPr>
            <a:stCxn id="9" idx="3"/>
            <a:endCxn id="98" idx="1"/>
          </p:cNvCxnSpPr>
          <p:nvPr/>
        </p:nvCxnSpPr>
        <p:spPr>
          <a:xfrm>
            <a:off x="5894377" y="2331577"/>
            <a:ext cx="1566062" cy="2180298"/>
          </a:xfrm>
          <a:prstGeom prst="bentConnector3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C176E5EA-DC49-4821-82F9-31700648FC6D}"/>
              </a:ext>
            </a:extLst>
          </p:cNvPr>
          <p:cNvCxnSpPr>
            <a:cxnSpLocks/>
            <a:stCxn id="42" idx="3"/>
            <a:endCxn id="98" idx="1"/>
          </p:cNvCxnSpPr>
          <p:nvPr/>
        </p:nvCxnSpPr>
        <p:spPr>
          <a:xfrm>
            <a:off x="5894377" y="2969010"/>
            <a:ext cx="1566062" cy="154286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C38D0179-CB16-4506-91ED-FF898360A413}"/>
              </a:ext>
            </a:extLst>
          </p:cNvPr>
          <p:cNvCxnSpPr>
            <a:cxnSpLocks/>
            <a:stCxn id="103" idx="3"/>
            <a:endCxn id="115" idx="1"/>
          </p:cNvCxnSpPr>
          <p:nvPr/>
        </p:nvCxnSpPr>
        <p:spPr>
          <a:xfrm flipV="1">
            <a:off x="8287047" y="4610056"/>
            <a:ext cx="562413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4416095-C1FC-4796-B81D-0D888D685C97}"/>
              </a:ext>
            </a:extLst>
          </p:cNvPr>
          <p:cNvCxnSpPr>
            <a:cxnSpLocks/>
            <a:stCxn id="115" idx="3"/>
            <a:endCxn id="108" idx="1"/>
          </p:cNvCxnSpPr>
          <p:nvPr/>
        </p:nvCxnSpPr>
        <p:spPr>
          <a:xfrm>
            <a:off x="9794447" y="4610056"/>
            <a:ext cx="529782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867E2ECF-6AD6-4E50-96EA-699481F91485}"/>
              </a:ext>
            </a:extLst>
          </p:cNvPr>
          <p:cNvCxnSpPr>
            <a:stCxn id="98" idx="2"/>
            <a:endCxn id="32" idx="0"/>
          </p:cNvCxnSpPr>
          <p:nvPr/>
        </p:nvCxnSpPr>
        <p:spPr>
          <a:xfrm>
            <a:off x="9326170" y="4987672"/>
            <a:ext cx="6144" cy="2134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51A71085-B51F-4AC2-9E56-12C1BE22672A}"/>
              </a:ext>
            </a:extLst>
          </p:cNvPr>
          <p:cNvSpPr txBox="1"/>
          <p:nvPr/>
        </p:nvSpPr>
        <p:spPr>
          <a:xfrm>
            <a:off x="8338598" y="4578474"/>
            <a:ext cx="49147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States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B4E6BF1-21DA-428C-881E-F508EE996F4F}"/>
              </a:ext>
            </a:extLst>
          </p:cNvPr>
          <p:cNvSpPr txBox="1"/>
          <p:nvPr/>
        </p:nvSpPr>
        <p:spPr>
          <a:xfrm>
            <a:off x="9835513" y="4590733"/>
            <a:ext cx="49147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States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FB17A9CD-77EB-406C-9E13-09E4579864E0}"/>
              </a:ext>
            </a:extLst>
          </p:cNvPr>
          <p:cNvSpPr/>
          <p:nvPr/>
        </p:nvSpPr>
        <p:spPr>
          <a:xfrm>
            <a:off x="7460439" y="2673044"/>
            <a:ext cx="3731462" cy="1152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F4A112D2-B45E-4430-8A1C-D80B271082BA}"/>
              </a:ext>
            </a:extLst>
          </p:cNvPr>
          <p:cNvSpPr/>
          <p:nvPr/>
        </p:nvSpPr>
        <p:spPr>
          <a:xfrm>
            <a:off x="7429339" y="2653036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System Decomposition</a:t>
            </a:r>
            <a:endParaRPr lang="en-US" sz="1400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5582B60-BEAB-4D97-BFCB-015DFDDA22B4}"/>
              </a:ext>
            </a:extLst>
          </p:cNvPr>
          <p:cNvGrpSpPr/>
          <p:nvPr/>
        </p:nvGrpSpPr>
        <p:grpSpPr>
          <a:xfrm>
            <a:off x="7543043" y="2857472"/>
            <a:ext cx="1925425" cy="847410"/>
            <a:chOff x="9194759" y="2683599"/>
            <a:chExt cx="1925425" cy="847410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4AE6D57-184E-4ADE-959D-249BDF60847A}"/>
                </a:ext>
              </a:extLst>
            </p:cNvPr>
            <p:cNvSpPr/>
            <p:nvPr/>
          </p:nvSpPr>
          <p:spPr>
            <a:xfrm>
              <a:off x="9228207" y="2811009"/>
              <a:ext cx="1656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>
              <a:solidFill>
                <a:srgbClr val="0057A5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DC275837-6595-4760-9166-FF82C6C7F653}"/>
                    </a:ext>
                  </a:extLst>
                </p:cNvPr>
                <p:cNvSpPr txBox="1"/>
                <p:nvPr/>
              </p:nvSpPr>
              <p:spPr>
                <a:xfrm>
                  <a:off x="9432545" y="2844564"/>
                  <a:ext cx="1449854" cy="6822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>
                    <a:lnSpc>
                      <a:spcPts val="2300"/>
                    </a:lnSpc>
                  </a:pPr>
                  <a:endParaRPr lang="de-DE" sz="18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ts val="23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bar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ctrlP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bar>
                                  </m:e>
                                  <m:sup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  <m:e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bar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bar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4B7C8C97-F2EC-3BCA-56CB-A14D5FCFC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545" y="2844564"/>
                  <a:ext cx="1449854" cy="682238"/>
                </a:xfrm>
                <a:prstGeom prst="rect">
                  <a:avLst/>
                </a:prstGeom>
                <a:blipFill>
                  <a:blip r:embed="rId13"/>
                  <a:stretch>
                    <a:fillRect l="-65823" t="-164286" b="-2678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B1D2440D-F31E-47C1-A90B-AA3D7CB53931}"/>
                </a:ext>
              </a:extLst>
            </p:cNvPr>
            <p:cNvSpPr txBox="1"/>
            <p:nvPr/>
          </p:nvSpPr>
          <p:spPr>
            <a:xfrm>
              <a:off x="9194759" y="2683599"/>
              <a:ext cx="1925425" cy="345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de-DE" sz="1100" b="1" dirty="0"/>
                <a:t>Subsystem 1:</a:t>
              </a:r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8B664216-0DC9-4047-80AB-ECA7AD9ACEF4}"/>
              </a:ext>
            </a:extLst>
          </p:cNvPr>
          <p:cNvGrpSpPr/>
          <p:nvPr/>
        </p:nvGrpSpPr>
        <p:grpSpPr>
          <a:xfrm>
            <a:off x="9366518" y="2853265"/>
            <a:ext cx="1925425" cy="847410"/>
            <a:chOff x="9076305" y="2731172"/>
            <a:chExt cx="1925425" cy="847410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5DA1F01E-53B8-4512-A539-62CECA691D13}"/>
                </a:ext>
              </a:extLst>
            </p:cNvPr>
            <p:cNvSpPr/>
            <p:nvPr/>
          </p:nvSpPr>
          <p:spPr>
            <a:xfrm>
              <a:off x="9109753" y="2858582"/>
              <a:ext cx="1656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cap="flat">
              <a:solidFill>
                <a:srgbClr val="0057A5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B000818F-7BF3-4DDE-B8F4-C7CE742B7E4E}"/>
                    </a:ext>
                  </a:extLst>
                </p:cNvPr>
                <p:cNvSpPr txBox="1"/>
                <p:nvPr/>
              </p:nvSpPr>
              <p:spPr>
                <a:xfrm>
                  <a:off x="9314091" y="2892137"/>
                  <a:ext cx="1449854" cy="6822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>
                    <a:lnSpc>
                      <a:spcPts val="2300"/>
                    </a:lnSpc>
                  </a:pPr>
                  <a:endParaRPr lang="de-DE" sz="18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ts val="23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bar>
                                  <m:bar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bar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ctrlP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bar>
                                  </m:e>
                                  <m:sup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  <m:e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bar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bar>
                                <m:r>
                                  <a:rPr lang="de-DE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sz="1100" dirty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C2C6C2B3-D779-993F-CECA-79B2FCB0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4091" y="2892137"/>
                  <a:ext cx="1449854" cy="682238"/>
                </a:xfrm>
                <a:prstGeom prst="rect">
                  <a:avLst/>
                </a:prstGeom>
                <a:blipFill>
                  <a:blip r:embed="rId9"/>
                  <a:stretch>
                    <a:fillRect l="-65126" t="-164286" b="-2678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BC0CF0ED-EA99-438C-9243-AFE1481D34F1}"/>
                </a:ext>
              </a:extLst>
            </p:cNvPr>
            <p:cNvSpPr txBox="1"/>
            <p:nvPr/>
          </p:nvSpPr>
          <p:spPr>
            <a:xfrm>
              <a:off x="9076305" y="2731172"/>
              <a:ext cx="1925425" cy="345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de-DE" sz="1100" b="1" dirty="0"/>
                <a:t>Subsystem 2:</a:t>
              </a:r>
            </a:p>
          </p:txBody>
        </p:sp>
      </p:grp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218E6F1B-EFCF-48D2-8972-3BFDF89DD4D0}"/>
              </a:ext>
            </a:extLst>
          </p:cNvPr>
          <p:cNvCxnSpPr>
            <a:stCxn id="10" idx="2"/>
            <a:endCxn id="149" idx="0"/>
          </p:cNvCxnSpPr>
          <p:nvPr/>
        </p:nvCxnSpPr>
        <p:spPr>
          <a:xfrm>
            <a:off x="9326170" y="2454872"/>
            <a:ext cx="0" cy="21817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E5197CB-0B93-46DA-B960-D672D5EBE256}"/>
              </a:ext>
            </a:extLst>
          </p:cNvPr>
          <p:cNvCxnSpPr>
            <a:stCxn id="149" idx="2"/>
            <a:endCxn id="98" idx="0"/>
          </p:cNvCxnSpPr>
          <p:nvPr/>
        </p:nvCxnSpPr>
        <p:spPr>
          <a:xfrm>
            <a:off x="9326170" y="3825044"/>
            <a:ext cx="0" cy="21103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7E15C93E-E5F0-4EC7-A3DC-057E7EDE2858}"/>
              </a:ext>
            </a:extLst>
          </p:cNvPr>
          <p:cNvSpPr/>
          <p:nvPr/>
        </p:nvSpPr>
        <p:spPr>
          <a:xfrm>
            <a:off x="3429317" y="4110666"/>
            <a:ext cx="1622201" cy="38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Stability</a:t>
            </a:r>
            <a:endParaRPr lang="en-US" altLang="zh-CN" sz="1400" b="1" dirty="0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7F05E9CF-56E4-4FB7-86B9-B1ADE3188306}"/>
              </a:ext>
            </a:extLst>
          </p:cNvPr>
          <p:cNvSpPr/>
          <p:nvPr/>
        </p:nvSpPr>
        <p:spPr>
          <a:xfrm>
            <a:off x="3429317" y="4691831"/>
            <a:ext cx="1622201" cy="38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Energy</a:t>
            </a:r>
            <a:endParaRPr lang="en-US" altLang="zh-CN" sz="1400" b="1" dirty="0"/>
          </a:p>
        </p:txBody>
      </p: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367C8565-2609-4DF4-BC7F-26634D1E37B4}"/>
              </a:ext>
            </a:extLst>
          </p:cNvPr>
          <p:cNvCxnSpPr>
            <a:cxnSpLocks/>
            <a:stCxn id="98" idx="2"/>
            <a:endCxn id="17" idx="3"/>
          </p:cNvCxnSpPr>
          <p:nvPr/>
        </p:nvCxnSpPr>
        <p:spPr>
          <a:xfrm rot="5400000" flipH="1">
            <a:off x="7222865" y="2884368"/>
            <a:ext cx="241599" cy="3965011"/>
          </a:xfrm>
          <a:prstGeom prst="bentConnector4">
            <a:avLst>
              <a:gd name="adj1" fmla="val -32234"/>
              <a:gd name="adj2" fmla="val 73527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09E27C2C-C1E9-4A21-A782-86E0EA5CDE4B}"/>
              </a:ext>
            </a:extLst>
          </p:cNvPr>
          <p:cNvCxnSpPr>
            <a:cxnSpLocks/>
            <a:stCxn id="17" idx="1"/>
            <a:endCxn id="24" idx="2"/>
          </p:cNvCxnSpPr>
          <p:nvPr/>
        </p:nvCxnSpPr>
        <p:spPr>
          <a:xfrm rot="10800000">
            <a:off x="1950513" y="3160507"/>
            <a:ext cx="1164247" cy="158556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8" name="Rechteck 207">
            <a:extLst>
              <a:ext uri="{FF2B5EF4-FFF2-40B4-BE49-F238E27FC236}">
                <a16:creationId xmlns:a16="http://schemas.microsoft.com/office/drawing/2014/main" id="{BDC2547E-1C0B-439E-B8C9-1AFC638EFBC9}"/>
              </a:ext>
            </a:extLst>
          </p:cNvPr>
          <p:cNvSpPr/>
          <p:nvPr/>
        </p:nvSpPr>
        <p:spPr>
          <a:xfrm>
            <a:off x="3429317" y="5269844"/>
            <a:ext cx="1622201" cy="38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400" b="1" dirty="0"/>
              <a:t>Calculating Time</a:t>
            </a:r>
            <a:endParaRPr lang="en-US" altLang="zh-CN" sz="1400" b="1" dirty="0"/>
          </a:p>
        </p:txBody>
      </p: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D18163ED-FAF6-4EC3-92EB-45AE4358641F}"/>
              </a:ext>
            </a:extLst>
          </p:cNvPr>
          <p:cNvCxnSpPr>
            <a:stCxn id="32" idx="2"/>
            <a:endCxn id="44" idx="1"/>
          </p:cNvCxnSpPr>
          <p:nvPr/>
        </p:nvCxnSpPr>
        <p:spPr>
          <a:xfrm rot="5400000" flipH="1">
            <a:off x="3298406" y="-445529"/>
            <a:ext cx="3901134" cy="8166682"/>
          </a:xfrm>
          <a:prstGeom prst="bentConnector4">
            <a:avLst>
              <a:gd name="adj1" fmla="val -9034"/>
              <a:gd name="adj2" fmla="val 10688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D405869-DFED-4BD3-862D-BD07BAF316E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35392" y="2966865"/>
            <a:ext cx="794612" cy="397446"/>
          </a:xfrm>
          <a:prstGeom prst="bentConnector3">
            <a:avLst>
              <a:gd name="adj1" fmla="val 99946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38AC4E50-F151-467D-B97B-5C6920BB14B4}"/>
              </a:ext>
            </a:extLst>
          </p:cNvPr>
          <p:cNvSpPr/>
          <p:nvPr/>
        </p:nvSpPr>
        <p:spPr>
          <a:xfrm>
            <a:off x="776080" y="5167566"/>
            <a:ext cx="612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4879990-7477-43CD-B266-69038E47EF67}"/>
              </a:ext>
            </a:extLst>
          </p:cNvPr>
          <p:cNvSpPr/>
          <p:nvPr/>
        </p:nvSpPr>
        <p:spPr>
          <a:xfrm>
            <a:off x="1387649" y="5126761"/>
            <a:ext cx="15872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Research Question 1</a:t>
            </a:r>
            <a:endParaRPr lang="en-US" sz="1100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5568B1C4-F213-47B2-8BC1-763582006E31}"/>
              </a:ext>
            </a:extLst>
          </p:cNvPr>
          <p:cNvSpPr/>
          <p:nvPr/>
        </p:nvSpPr>
        <p:spPr>
          <a:xfrm>
            <a:off x="776080" y="5451887"/>
            <a:ext cx="612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BFB2872-E712-4F97-9090-7F9373DE3F95}"/>
              </a:ext>
            </a:extLst>
          </p:cNvPr>
          <p:cNvSpPr/>
          <p:nvPr/>
        </p:nvSpPr>
        <p:spPr>
          <a:xfrm>
            <a:off x="1387649" y="5434716"/>
            <a:ext cx="15872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Research Question 2</a:t>
            </a:r>
            <a:endParaRPr lang="en-US" sz="1100" dirty="0"/>
          </a:p>
        </p:txBody>
      </p:sp>
      <p:sp>
        <p:nvSpPr>
          <p:cNvPr id="77" name="Bogen 76">
            <a:extLst>
              <a:ext uri="{FF2B5EF4-FFF2-40B4-BE49-F238E27FC236}">
                <a16:creationId xmlns:a16="http://schemas.microsoft.com/office/drawing/2014/main" id="{FF883394-259C-45A5-AFBF-879BB73102DC}"/>
              </a:ext>
            </a:extLst>
          </p:cNvPr>
          <p:cNvSpPr/>
          <p:nvPr/>
        </p:nvSpPr>
        <p:spPr>
          <a:xfrm>
            <a:off x="6636926" y="3209234"/>
            <a:ext cx="80963" cy="94893"/>
          </a:xfrm>
          <a:prstGeom prst="arc">
            <a:avLst>
              <a:gd name="adj1" fmla="val 11132173"/>
              <a:gd name="adj2" fmla="val 21327140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91235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F8D6182-BB85-4675-BC63-6AFB8555DF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2E7D15-F2F9-4705-9AE0-159CB117EC1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Modular Collision Detection Framework</a:t>
            </a:r>
          </a:p>
          <a:p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A82378-241C-4980-970A-1C88F852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78BC5B2-C5B8-4A51-9E45-AF9EEA8E2265}"/>
              </a:ext>
            </a:extLst>
          </p:cNvPr>
          <p:cNvCxnSpPr>
            <a:cxnSpLocks/>
          </p:cNvCxnSpPr>
          <p:nvPr/>
        </p:nvCxnSpPr>
        <p:spPr>
          <a:xfrm>
            <a:off x="4385844" y="3711045"/>
            <a:ext cx="412333" cy="0"/>
          </a:xfrm>
          <a:prstGeom prst="straightConnector1">
            <a:avLst/>
          </a:prstGeom>
          <a:ln w="57150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41E3447-49CD-463A-9C6A-D8E39C1C4662}"/>
              </a:ext>
            </a:extLst>
          </p:cNvPr>
          <p:cNvCxnSpPr>
            <a:cxnSpLocks/>
          </p:cNvCxnSpPr>
          <p:nvPr/>
        </p:nvCxnSpPr>
        <p:spPr>
          <a:xfrm>
            <a:off x="7407045" y="3700245"/>
            <a:ext cx="412333" cy="0"/>
          </a:xfrm>
          <a:prstGeom prst="straightConnector1">
            <a:avLst/>
          </a:prstGeom>
          <a:ln w="57150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DD965ADE-6F58-46FD-9655-AEE65E103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8781" r="22569" b="37037"/>
          <a:stretch/>
        </p:blipFill>
        <p:spPr>
          <a:xfrm>
            <a:off x="7942956" y="2099664"/>
            <a:ext cx="2369194" cy="2304000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37C5214-1634-4EA5-9E4B-6F40FD8C5DEE}"/>
              </a:ext>
            </a:extLst>
          </p:cNvPr>
          <p:cNvSpPr txBox="1"/>
          <p:nvPr/>
        </p:nvSpPr>
        <p:spPr>
          <a:xfrm>
            <a:off x="604675" y="3426542"/>
            <a:ext cx="73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Rigid Bodies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4593F08-1987-4107-A32E-F3BF4FFB11FF}"/>
              </a:ext>
            </a:extLst>
          </p:cNvPr>
          <p:cNvSpPr txBox="1"/>
          <p:nvPr/>
        </p:nvSpPr>
        <p:spPr>
          <a:xfrm>
            <a:off x="10840421" y="3426542"/>
            <a:ext cx="88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Collision</a:t>
            </a:r>
            <a:r>
              <a:rPr lang="de-DE" sz="1400" dirty="0"/>
              <a:t> </a:t>
            </a:r>
            <a:r>
              <a:rPr lang="de-DE" sz="1400" dirty="0" err="1"/>
              <a:t>Results</a:t>
            </a:r>
            <a:endParaRPr lang="de-DE" sz="1400" dirty="0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A5F4EAD-EFF9-45C0-9C39-67FEAA791D68}"/>
              </a:ext>
            </a:extLst>
          </p:cNvPr>
          <p:cNvGrpSpPr/>
          <p:nvPr/>
        </p:nvGrpSpPr>
        <p:grpSpPr>
          <a:xfrm>
            <a:off x="1791518" y="1646061"/>
            <a:ext cx="2595646" cy="4129968"/>
            <a:chOff x="1790198" y="1576032"/>
            <a:chExt cx="2595646" cy="412996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1F7862B-7FEF-47B6-9422-FC4ED0206722}"/>
                </a:ext>
              </a:extLst>
            </p:cNvPr>
            <p:cNvSpPr/>
            <p:nvPr/>
          </p:nvSpPr>
          <p:spPr>
            <a:xfrm>
              <a:off x="1790198" y="1576032"/>
              <a:ext cx="2594326" cy="347784"/>
            </a:xfrm>
            <a:prstGeom prst="rect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de-DE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road Phase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62ED15F-7081-4D34-971F-1E66D28E4FBF}"/>
                </a:ext>
              </a:extLst>
            </p:cNvPr>
            <p:cNvSpPr/>
            <p:nvPr/>
          </p:nvSpPr>
          <p:spPr>
            <a:xfrm>
              <a:off x="1791518" y="1921757"/>
              <a:ext cx="2594326" cy="3784243"/>
            </a:xfrm>
            <a:prstGeom prst="rect">
              <a:avLst/>
            </a:prstGeom>
            <a:noFill/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79DD7BA-5E28-40E5-926D-387803D59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27705" r="21301" b="35820"/>
            <a:stretch/>
          </p:blipFill>
          <p:spPr>
            <a:xfrm>
              <a:off x="1856262" y="2029635"/>
              <a:ext cx="2462200" cy="223416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2" name="Textplatzhalter 5">
              <a:extLst>
                <a:ext uri="{FF2B5EF4-FFF2-40B4-BE49-F238E27FC236}">
                  <a16:creationId xmlns:a16="http://schemas.microsoft.com/office/drawing/2014/main" id="{D376FBC5-515D-49B9-A268-2BE386A0B8DC}"/>
                </a:ext>
              </a:extLst>
            </p:cNvPr>
            <p:cNvSpPr txBox="1">
              <a:spLocks/>
            </p:cNvSpPr>
            <p:nvPr/>
          </p:nvSpPr>
          <p:spPr>
            <a:xfrm>
              <a:off x="1871197" y="3905251"/>
              <a:ext cx="2434767" cy="18007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>
              <a:lvl1pPr marL="215900" marR="0" indent="-215900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•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1pPr>
              <a:lvl2pPr marL="458787" marR="0" indent="-242887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−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2pPr>
              <a:lvl3pPr marL="674687" marR="0" indent="-242887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80000"/>
                <a:buFont typeface="Arial"/>
                <a:buChar char="▪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3pPr>
              <a:lvl4pPr marL="890587" marR="0" indent="-242887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-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4pPr>
              <a:lvl5pPr marL="890587" marR="0" indent="-242887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-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5pPr>
              <a:lvl6pPr marL="2514600" marR="0" indent="-228600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•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6pPr>
              <a:lvl7pPr marL="2971800" marR="0" indent="-228600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•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7pPr>
              <a:lvl8pPr marL="3429000" marR="0" indent="-228600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•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8pPr>
              <a:lvl9pPr marL="3886200" marR="0" indent="-228600" algn="l" defTabSz="2159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49F"/>
                </a:buClr>
                <a:buSzPct val="100000"/>
                <a:buFont typeface="Arial"/>
                <a:buChar char="•"/>
                <a:tabLst>
                  <a:tab pos="215900" algn="l"/>
                </a:tabLst>
                <a:defRPr sz="1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Arial"/>
                </a:defRPr>
              </a:lvl9pPr>
            </a:lstStyle>
            <a:p>
              <a:pPr hangingPunct="1"/>
              <a:r>
                <a:rPr lang="de-DE" sz="1400" b="1" dirty="0"/>
                <a:t>Input</a:t>
              </a:r>
              <a:r>
                <a:rPr lang="de-DE" sz="1400" dirty="0"/>
                <a:t>: </a:t>
              </a:r>
            </a:p>
            <a:p>
              <a:pPr marL="215900" lvl="1" indent="0" hangingPunct="1">
                <a:buNone/>
              </a:pPr>
              <a:r>
                <a:rPr lang="en-US" sz="1400" dirty="0"/>
                <a:t>Rigid bodies from the scene</a:t>
              </a:r>
              <a:endParaRPr lang="de-DE" sz="1400" dirty="0"/>
            </a:p>
            <a:p>
              <a:pPr hangingPunct="1"/>
              <a:r>
                <a:rPr lang="de-DE" sz="1400" b="1" dirty="0"/>
                <a:t>Output</a:t>
              </a:r>
              <a:r>
                <a:rPr lang="de-DE" sz="1400" dirty="0"/>
                <a:t>: </a:t>
              </a:r>
            </a:p>
            <a:p>
              <a:pPr marL="215900" lvl="1" indent="0" hangingPunct="1">
                <a:buNone/>
              </a:pPr>
              <a:r>
                <a:rPr lang="de-DE" sz="1400" dirty="0"/>
                <a:t>Potential </a:t>
              </a:r>
              <a:r>
                <a:rPr lang="de-DE" sz="1400" dirty="0" err="1"/>
                <a:t>collision</a:t>
              </a:r>
              <a:r>
                <a:rPr lang="de-DE" sz="1400" dirty="0"/>
                <a:t> pair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bodies</a:t>
              </a:r>
              <a:endParaRPr lang="de-DE" sz="1400" dirty="0"/>
            </a:p>
            <a:p>
              <a:pPr hangingPunct="1"/>
              <a:r>
                <a:rPr lang="de-DE" sz="1400" b="1" dirty="0" err="1"/>
                <a:t>Algorithms</a:t>
              </a:r>
              <a:r>
                <a:rPr lang="de-DE" sz="1400" dirty="0"/>
                <a:t>: </a:t>
              </a:r>
            </a:p>
            <a:p>
              <a:pPr marL="215900" lvl="1" indent="0" hangingPunct="1">
                <a:buNone/>
              </a:pPr>
              <a:r>
                <a:rPr lang="de-DE" sz="1400" dirty="0"/>
                <a:t>AABB, </a:t>
              </a:r>
              <a:r>
                <a:rPr lang="de-DE" sz="1400" dirty="0" err="1"/>
                <a:t>Spatial</a:t>
              </a:r>
              <a:r>
                <a:rPr lang="de-DE" sz="1400" dirty="0"/>
                <a:t> </a:t>
              </a:r>
              <a:r>
                <a:rPr lang="de-DE" sz="1400" dirty="0" err="1"/>
                <a:t>Hashing</a:t>
              </a:r>
              <a:r>
                <a:rPr lang="de-DE" sz="1400" dirty="0"/>
                <a:t>, Sweep and </a:t>
              </a:r>
              <a:r>
                <a:rPr lang="de-DE" sz="1400" dirty="0" err="1"/>
                <a:t>Prune</a:t>
              </a:r>
              <a:endParaRPr lang="de-DE" sz="1400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D4C3B65-3C80-45B1-AB18-87683F4BE2CA}"/>
              </a:ext>
            </a:extLst>
          </p:cNvPr>
          <p:cNvGrpSpPr/>
          <p:nvPr/>
        </p:nvGrpSpPr>
        <p:grpSpPr>
          <a:xfrm>
            <a:off x="4813300" y="1646869"/>
            <a:ext cx="2595646" cy="4129968"/>
            <a:chOff x="1790198" y="1576032"/>
            <a:chExt cx="2595646" cy="412996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6ECE547-242A-48EC-88D3-5C47FC44E2ED}"/>
                </a:ext>
              </a:extLst>
            </p:cNvPr>
            <p:cNvSpPr/>
            <p:nvPr/>
          </p:nvSpPr>
          <p:spPr>
            <a:xfrm>
              <a:off x="1790198" y="1576032"/>
              <a:ext cx="2594326" cy="347784"/>
            </a:xfrm>
            <a:prstGeom prst="rect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r>
                <a:rPr lang="de-DE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Phase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63D2E8E9-820A-4151-A0EB-8F00A59503FA}"/>
                </a:ext>
              </a:extLst>
            </p:cNvPr>
            <p:cNvSpPr/>
            <p:nvPr/>
          </p:nvSpPr>
          <p:spPr>
            <a:xfrm>
              <a:off x="1791518" y="1921757"/>
              <a:ext cx="2594326" cy="3784243"/>
            </a:xfrm>
            <a:prstGeom prst="rect">
              <a:avLst/>
            </a:prstGeom>
            <a:noFill/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97A7BCC-25AD-40BA-BDA0-90B661634FFD}"/>
              </a:ext>
            </a:extLst>
          </p:cNvPr>
          <p:cNvGrpSpPr/>
          <p:nvPr/>
        </p:nvGrpSpPr>
        <p:grpSpPr>
          <a:xfrm>
            <a:off x="7833762" y="1646061"/>
            <a:ext cx="2595646" cy="4129968"/>
            <a:chOff x="1790198" y="1576032"/>
            <a:chExt cx="2595646" cy="412996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479FF96-E0E3-4CF5-957B-CC8882DF68FB}"/>
                </a:ext>
              </a:extLst>
            </p:cNvPr>
            <p:cNvSpPr/>
            <p:nvPr/>
          </p:nvSpPr>
          <p:spPr>
            <a:xfrm>
              <a:off x="1790198" y="1576032"/>
              <a:ext cx="2594326" cy="347784"/>
            </a:xfrm>
            <a:prstGeom prst="rect">
              <a:avLst/>
            </a:prstGeom>
            <a:solidFill>
              <a:srgbClr val="00549F"/>
            </a:solidFill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Narrow Phase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BEC7696-BEF9-4DDC-B007-D6CFDEDE56DF}"/>
                </a:ext>
              </a:extLst>
            </p:cNvPr>
            <p:cNvSpPr/>
            <p:nvPr/>
          </p:nvSpPr>
          <p:spPr>
            <a:xfrm>
              <a:off x="1791518" y="1921757"/>
              <a:ext cx="2594326" cy="3784243"/>
            </a:xfrm>
            <a:prstGeom prst="rect">
              <a:avLst/>
            </a:prstGeom>
            <a:noFill/>
            <a:ln w="38100"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E1F8C82-D846-4EDA-9C72-4B7B8A15915F}"/>
              </a:ext>
            </a:extLst>
          </p:cNvPr>
          <p:cNvCxnSpPr>
            <a:cxnSpLocks/>
          </p:cNvCxnSpPr>
          <p:nvPr/>
        </p:nvCxnSpPr>
        <p:spPr>
          <a:xfrm>
            <a:off x="1337833" y="3711045"/>
            <a:ext cx="412333" cy="0"/>
          </a:xfrm>
          <a:prstGeom prst="straightConnector1">
            <a:avLst/>
          </a:prstGeom>
          <a:ln w="57150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8BE2879-C2C7-4948-B46C-933B2B4D368C}"/>
              </a:ext>
            </a:extLst>
          </p:cNvPr>
          <p:cNvCxnSpPr>
            <a:cxnSpLocks/>
          </p:cNvCxnSpPr>
          <p:nvPr/>
        </p:nvCxnSpPr>
        <p:spPr>
          <a:xfrm>
            <a:off x="10428088" y="3711045"/>
            <a:ext cx="412333" cy="0"/>
          </a:xfrm>
          <a:prstGeom prst="straightConnector1">
            <a:avLst/>
          </a:prstGeom>
          <a:ln w="57150"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A6DFDEAF-39DE-4BF3-8849-E2B5E67A6D58}"/>
              </a:ext>
            </a:extLst>
          </p:cNvPr>
          <p:cNvSpPr txBox="1">
            <a:spLocks/>
          </p:cNvSpPr>
          <p:nvPr/>
        </p:nvSpPr>
        <p:spPr>
          <a:xfrm>
            <a:off x="4900949" y="3975280"/>
            <a:ext cx="2434767" cy="180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15900" marR="0" indent="-2159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4587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−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6746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80000"/>
              <a:buFont typeface="Arial"/>
              <a:buChar char="▪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8905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-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8905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-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5146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29718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4290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8862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de-DE" sz="1400" b="1" dirty="0"/>
              <a:t>Input</a:t>
            </a:r>
            <a:r>
              <a:rPr lang="de-DE" sz="1400" dirty="0"/>
              <a:t>: </a:t>
            </a:r>
          </a:p>
          <a:p>
            <a:pPr marL="215900" lvl="1" indent="0" hangingPunct="1">
              <a:buNone/>
            </a:pPr>
            <a:r>
              <a:rPr lang="en-US" sz="1400" dirty="0"/>
              <a:t>Potential collision pairs</a:t>
            </a:r>
            <a:endParaRPr lang="de-DE" sz="1400" dirty="0"/>
          </a:p>
          <a:p>
            <a:pPr hangingPunct="1"/>
            <a:r>
              <a:rPr lang="de-DE" sz="1400" b="1" dirty="0"/>
              <a:t>Output</a:t>
            </a:r>
            <a:r>
              <a:rPr lang="de-DE" sz="1400" dirty="0"/>
              <a:t>: </a:t>
            </a:r>
          </a:p>
          <a:p>
            <a:pPr marL="215900" lvl="1" indent="0" hangingPunct="1">
              <a:buNone/>
            </a:pPr>
            <a:r>
              <a:rPr lang="de-DE" sz="1400" dirty="0" err="1"/>
              <a:t>Filtered</a:t>
            </a:r>
            <a:r>
              <a:rPr lang="de-DE" sz="1400" dirty="0"/>
              <a:t> potential </a:t>
            </a:r>
            <a:r>
              <a:rPr lang="de-DE" sz="1400" dirty="0" err="1"/>
              <a:t>shape</a:t>
            </a:r>
            <a:r>
              <a:rPr lang="de-DE" sz="1400" dirty="0"/>
              <a:t> </a:t>
            </a:r>
            <a:r>
              <a:rPr lang="de-DE" sz="1400" dirty="0" err="1"/>
              <a:t>pairs</a:t>
            </a:r>
            <a:endParaRPr lang="de-DE" sz="1400" dirty="0"/>
          </a:p>
          <a:p>
            <a:pPr hangingPunct="1"/>
            <a:r>
              <a:rPr lang="de-DE" sz="1400" b="1" dirty="0" err="1"/>
              <a:t>Algorithms</a:t>
            </a:r>
            <a:r>
              <a:rPr lang="de-DE" sz="1400" dirty="0"/>
              <a:t>: </a:t>
            </a:r>
          </a:p>
          <a:p>
            <a:pPr marL="215900" lvl="1" indent="0" hangingPunct="1">
              <a:buNone/>
            </a:pPr>
            <a:r>
              <a:rPr lang="de-DE" sz="1400" dirty="0"/>
              <a:t>Brute-Force Method, BVH, Flat BVH</a:t>
            </a:r>
          </a:p>
        </p:txBody>
      </p:sp>
      <p:sp>
        <p:nvSpPr>
          <p:cNvPr id="59" name="Textplatzhalter 5">
            <a:extLst>
              <a:ext uri="{FF2B5EF4-FFF2-40B4-BE49-F238E27FC236}">
                <a16:creationId xmlns:a16="http://schemas.microsoft.com/office/drawing/2014/main" id="{E7932843-5649-4687-B8F2-F67AC4C8B565}"/>
              </a:ext>
            </a:extLst>
          </p:cNvPr>
          <p:cNvSpPr txBox="1">
            <a:spLocks/>
          </p:cNvSpPr>
          <p:nvPr/>
        </p:nvSpPr>
        <p:spPr>
          <a:xfrm>
            <a:off x="7914030" y="3975280"/>
            <a:ext cx="2485132" cy="180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15900" marR="0" indent="-2159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4587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−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6746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80000"/>
              <a:buFont typeface="Arial"/>
              <a:buChar char="▪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8905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-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8905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-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5146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29718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4290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8862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de-DE" sz="1400" b="1" dirty="0"/>
              <a:t>Input</a:t>
            </a:r>
            <a:r>
              <a:rPr lang="de-DE" sz="1400" dirty="0"/>
              <a:t>: </a:t>
            </a:r>
          </a:p>
          <a:p>
            <a:pPr marL="215900" lvl="1" indent="0" hangingPunct="1">
              <a:buNone/>
            </a:pPr>
            <a:r>
              <a:rPr lang="en-US" sz="1400" dirty="0"/>
              <a:t>Potential shape pairs</a:t>
            </a:r>
          </a:p>
          <a:p>
            <a:pPr hangingPunct="1"/>
            <a:r>
              <a:rPr lang="de-DE" sz="1400" b="1" dirty="0"/>
              <a:t>Output</a:t>
            </a:r>
            <a:r>
              <a:rPr lang="de-DE" sz="1400" dirty="0"/>
              <a:t>: </a:t>
            </a:r>
          </a:p>
          <a:p>
            <a:pPr marL="215900" lvl="1" indent="0" hangingPunct="1">
              <a:buNone/>
            </a:pPr>
            <a:r>
              <a:rPr lang="de-DE" sz="1400" dirty="0" err="1"/>
              <a:t>Detailed</a:t>
            </a:r>
            <a:r>
              <a:rPr lang="de-DE" sz="1400" dirty="0"/>
              <a:t> Contact Information</a:t>
            </a:r>
          </a:p>
          <a:p>
            <a:pPr hangingPunct="1"/>
            <a:r>
              <a:rPr lang="de-DE" sz="1400" b="1" dirty="0" err="1"/>
              <a:t>Algorithms</a:t>
            </a:r>
            <a:r>
              <a:rPr lang="de-DE" sz="1400" dirty="0"/>
              <a:t>: </a:t>
            </a:r>
          </a:p>
          <a:p>
            <a:pPr marL="215900" lvl="1" indent="0" hangingPunct="1">
              <a:buNone/>
            </a:pPr>
            <a:r>
              <a:rPr lang="de-DE" sz="1400" dirty="0"/>
              <a:t>Analytical Method, SAT, GJK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C51B0708-D68A-47F6-AFE5-03AB17FCCD43}"/>
              </a:ext>
            </a:extLst>
          </p:cNvPr>
          <p:cNvGrpSpPr/>
          <p:nvPr/>
        </p:nvGrpSpPr>
        <p:grpSpPr>
          <a:xfrm>
            <a:off x="4862577" y="2099663"/>
            <a:ext cx="2495772" cy="1903277"/>
            <a:chOff x="1011944" y="700269"/>
            <a:chExt cx="10603628" cy="5278462"/>
          </a:xfrm>
        </p:grpSpPr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B5E41058-BD74-4A70-A896-D9637DB95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33812" y="2221329"/>
              <a:ext cx="1305465" cy="936863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49B588EF-4323-4F95-B554-41CC8672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5380" y="3448708"/>
              <a:ext cx="958601" cy="722549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1914DED9-EEC7-46D3-870C-580D20DD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6848" y="700269"/>
              <a:ext cx="1449049" cy="1070830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F72330BF-7135-4251-8B92-889C2C88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2725" y="2250825"/>
              <a:ext cx="1231142" cy="777510"/>
            </a:xfrm>
            <a:prstGeom prst="rect">
              <a:avLst/>
            </a:prstGeom>
          </p:spPr>
        </p:pic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0B232BE2-C5B2-45FE-9808-9619AE62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29370" y="3597295"/>
              <a:ext cx="871773" cy="573962"/>
            </a:xfrm>
            <a:prstGeom prst="rect">
              <a:avLst/>
            </a:prstGeom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60056767-36FC-4F71-8669-6035E2543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08537" y="4492714"/>
              <a:ext cx="828457" cy="597192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6D2E20FD-DC3B-493A-8D3C-00FA552D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18827" y="3502789"/>
              <a:ext cx="705708" cy="721218"/>
            </a:xfrm>
            <a:prstGeom prst="rect">
              <a:avLst/>
            </a:prstGeom>
          </p:spPr>
        </p:pic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F55BD345-0EA0-4B94-9EA5-0E250871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64316" y="4494011"/>
              <a:ext cx="635064" cy="575527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A1C1C2D6-45B8-4CD0-87F3-A42089B9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40785" y="4472713"/>
              <a:ext cx="821986" cy="658316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BBEA4BBB-EBAF-408E-8062-05B1BFC6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19204" y="5403204"/>
              <a:ext cx="635064" cy="575527"/>
            </a:xfrm>
            <a:prstGeom prst="rect">
              <a:avLst/>
            </a:prstGeom>
          </p:spPr>
        </p:pic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4470E30F-481E-4811-9D36-87E0401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49078" y="5446754"/>
              <a:ext cx="511042" cy="488429"/>
            </a:xfrm>
            <a:prstGeom prst="rect">
              <a:avLst/>
            </a:prstGeom>
          </p:spPr>
        </p:pic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1D95511C-238E-4F57-950A-3123CD019500}"/>
                </a:ext>
              </a:extLst>
            </p:cNvPr>
            <p:cNvCxnSpPr>
              <a:stCxn id="69" idx="2"/>
              <a:endCxn id="71" idx="0"/>
            </p:cNvCxnSpPr>
            <p:nvPr/>
          </p:nvCxnSpPr>
          <p:spPr>
            <a:xfrm flipH="1">
              <a:off x="3204599" y="5131029"/>
              <a:ext cx="647179" cy="315725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01716329-E9D7-49E1-8756-F44C41D0E260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>
              <a:off x="3851778" y="5131029"/>
              <a:ext cx="684958" cy="272175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8E6A331F-A844-4324-9492-C732A426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03651" y="3534240"/>
              <a:ext cx="821986" cy="658316"/>
            </a:xfrm>
            <a:prstGeom prst="rect">
              <a:avLst/>
            </a:prstGeom>
          </p:spPr>
        </p:pic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B1B8C1F7-CE11-4E42-9ACF-DE63DB51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82070" y="4514107"/>
              <a:ext cx="635064" cy="575527"/>
            </a:xfrm>
            <a:prstGeom prst="rect">
              <a:avLst/>
            </a:prstGeom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86CD864B-CAA6-47D1-8B4E-FC040F8D1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11944" y="4557657"/>
              <a:ext cx="511042" cy="488429"/>
            </a:xfrm>
            <a:prstGeom prst="rect">
              <a:avLst/>
            </a:prstGeom>
          </p:spPr>
        </p:pic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6591B4AE-4C93-449A-806C-F360CDC20F23}"/>
                </a:ext>
              </a:extLst>
            </p:cNvPr>
            <p:cNvCxnSpPr>
              <a:stCxn id="74" idx="2"/>
              <a:endCxn id="76" idx="0"/>
            </p:cNvCxnSpPr>
            <p:nvPr/>
          </p:nvCxnSpPr>
          <p:spPr>
            <a:xfrm flipH="1">
              <a:off x="1267465" y="4192556"/>
              <a:ext cx="647179" cy="365101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D95EC7BB-4532-49E6-9282-4ED67AE9A949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1914644" y="4192556"/>
              <a:ext cx="684958" cy="321551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E59F42FA-F449-4F89-9F27-8446C8E66D35}"/>
                </a:ext>
              </a:extLst>
            </p:cNvPr>
            <p:cNvCxnSpPr>
              <a:cxnSpLocks/>
              <a:stCxn id="62" idx="2"/>
              <a:endCxn id="68" idx="0"/>
            </p:cNvCxnSpPr>
            <p:nvPr/>
          </p:nvCxnSpPr>
          <p:spPr>
            <a:xfrm>
              <a:off x="4504681" y="4171257"/>
              <a:ext cx="677167" cy="322754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6A89EA87-2484-43ED-B8D0-9E11EDCA98D1}"/>
                </a:ext>
              </a:extLst>
            </p:cNvPr>
            <p:cNvCxnSpPr>
              <a:cxnSpLocks/>
              <a:stCxn id="62" idx="2"/>
              <a:endCxn id="69" idx="0"/>
            </p:cNvCxnSpPr>
            <p:nvPr/>
          </p:nvCxnSpPr>
          <p:spPr>
            <a:xfrm flipH="1">
              <a:off x="3851778" y="4171257"/>
              <a:ext cx="652903" cy="301456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D6E3F207-EA50-4AC6-B793-543FD848CA53}"/>
                </a:ext>
              </a:extLst>
            </p:cNvPr>
            <p:cNvCxnSpPr>
              <a:cxnSpLocks/>
              <a:stCxn id="61" idx="2"/>
              <a:endCxn id="74" idx="0"/>
            </p:cNvCxnSpPr>
            <p:nvPr/>
          </p:nvCxnSpPr>
          <p:spPr>
            <a:xfrm flipH="1">
              <a:off x="1914644" y="3158192"/>
              <a:ext cx="1271901" cy="376048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3F33FBF5-4E96-4379-A15A-685AED917D37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3186545" y="3158192"/>
              <a:ext cx="1318136" cy="290516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B9907189-F857-4BF1-BF56-971BD4ED6E61}"/>
                </a:ext>
              </a:extLst>
            </p:cNvPr>
            <p:cNvCxnSpPr>
              <a:cxnSpLocks/>
              <a:stCxn id="63" idx="2"/>
              <a:endCxn id="61" idx="0"/>
            </p:cNvCxnSpPr>
            <p:nvPr/>
          </p:nvCxnSpPr>
          <p:spPr>
            <a:xfrm flipH="1">
              <a:off x="3186545" y="1771099"/>
              <a:ext cx="2924828" cy="450230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44124A58-00EB-46C5-A714-061CD03B1740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>
              <a:off x="6111373" y="1771099"/>
              <a:ext cx="2856923" cy="479726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93D072A2-0C05-4EAD-8FFB-A793D06F2EFC}"/>
                </a:ext>
              </a:extLst>
            </p:cNvPr>
            <p:cNvCxnSpPr>
              <a:cxnSpLocks/>
              <a:stCxn id="64" idx="2"/>
              <a:endCxn id="67" idx="0"/>
            </p:cNvCxnSpPr>
            <p:nvPr/>
          </p:nvCxnSpPr>
          <p:spPr>
            <a:xfrm>
              <a:off x="8968296" y="3028335"/>
              <a:ext cx="1603385" cy="474454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CC6023CF-D217-4F7B-BED2-61A2B071023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 flipH="1">
              <a:off x="7465257" y="3028335"/>
              <a:ext cx="1503039" cy="568960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67DD17AA-4DBD-40E3-9002-F74C12B39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16820" y="4486807"/>
              <a:ext cx="511042" cy="488429"/>
            </a:xfrm>
            <a:prstGeom prst="rect">
              <a:avLst/>
            </a:prstGeom>
          </p:spPr>
        </p:pic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BD62BDA4-12E3-49C6-9491-61593BB9CC2A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6722766" y="4171257"/>
              <a:ext cx="742491" cy="321457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43063565-EB6F-4C21-8375-D1D55176C25C}"/>
                </a:ext>
              </a:extLst>
            </p:cNvPr>
            <p:cNvCxnSpPr>
              <a:cxnSpLocks/>
              <a:stCxn id="65" idx="2"/>
              <a:endCxn id="87" idx="0"/>
            </p:cNvCxnSpPr>
            <p:nvPr/>
          </p:nvCxnSpPr>
          <p:spPr>
            <a:xfrm>
              <a:off x="7465257" y="4171257"/>
              <a:ext cx="807084" cy="315550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D350D2D5-CCA9-4819-BA92-CE575B73A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88362" y="5403204"/>
              <a:ext cx="635064" cy="575527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B075D444-27F3-49C7-82ED-778D8BDC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818236" y="5446754"/>
              <a:ext cx="511042" cy="488429"/>
            </a:xfrm>
            <a:prstGeom prst="rect">
              <a:avLst/>
            </a:prstGeom>
          </p:spPr>
        </p:pic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BEAE725B-9FDD-419F-BAA7-105F878EF5FB}"/>
                </a:ext>
              </a:extLst>
            </p:cNvPr>
            <p:cNvCxnSpPr>
              <a:cxnSpLocks/>
              <a:stCxn id="66" idx="2"/>
              <a:endCxn id="91" idx="0"/>
            </p:cNvCxnSpPr>
            <p:nvPr/>
          </p:nvCxnSpPr>
          <p:spPr>
            <a:xfrm flipH="1">
              <a:off x="6073757" y="5089906"/>
              <a:ext cx="649009" cy="356848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675BB8C9-AD1B-4E6D-B404-A63C841B7E7C}"/>
                </a:ext>
              </a:extLst>
            </p:cNvPr>
            <p:cNvCxnSpPr>
              <a:cxnSpLocks/>
              <a:stCxn id="66" idx="2"/>
              <a:endCxn id="90" idx="0"/>
            </p:cNvCxnSpPr>
            <p:nvPr/>
          </p:nvCxnSpPr>
          <p:spPr>
            <a:xfrm>
              <a:off x="6722766" y="5089906"/>
              <a:ext cx="683128" cy="313298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D7B6E5B5-C830-452D-AEB3-65FB922B3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980508" y="4562835"/>
              <a:ext cx="635064" cy="575527"/>
            </a:xfrm>
            <a:prstGeom prst="rect">
              <a:avLst/>
            </a:prstGeom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A70FA87B-B93D-41E2-B44E-803A9BDD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592398" y="4537561"/>
              <a:ext cx="511042" cy="488429"/>
            </a:xfrm>
            <a:prstGeom prst="rect">
              <a:avLst/>
            </a:prstGeom>
          </p:spPr>
        </p:pic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DDC0ECB2-1A47-4481-BF88-F0A48625007A}"/>
                </a:ext>
              </a:extLst>
            </p:cNvPr>
            <p:cNvCxnSpPr>
              <a:cxnSpLocks/>
              <a:stCxn id="67" idx="2"/>
              <a:endCxn id="95" idx="0"/>
            </p:cNvCxnSpPr>
            <p:nvPr/>
          </p:nvCxnSpPr>
          <p:spPr>
            <a:xfrm flipH="1">
              <a:off x="9847919" y="4224007"/>
              <a:ext cx="723762" cy="313554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41F840AC-7555-4F6B-BC04-0A44A508C69A}"/>
                </a:ext>
              </a:extLst>
            </p:cNvPr>
            <p:cNvCxnSpPr>
              <a:cxnSpLocks/>
              <a:stCxn id="67" idx="2"/>
              <a:endCxn id="94" idx="0"/>
            </p:cNvCxnSpPr>
            <p:nvPr/>
          </p:nvCxnSpPr>
          <p:spPr>
            <a:xfrm>
              <a:off x="10571681" y="4224007"/>
              <a:ext cx="726359" cy="338828"/>
            </a:xfrm>
            <a:prstGeom prst="straightConnector1">
              <a:avLst/>
            </a:prstGeom>
            <a:noFill/>
            <a:ln w="19050" cap="flat">
              <a:solidFill>
                <a:srgbClr val="00549F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9656033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AFD912-1AFF-4513-8AAC-86A8817FD5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A19069-11CA-4924-B2E9-3CCF432EE9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Broad Phase Algorithm: Sweep and Prune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0D625-2788-4876-AB6F-91075D21732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60000" y="1684800"/>
            <a:ext cx="11484000" cy="4322709"/>
          </a:xfrm>
        </p:spPr>
        <p:txBody>
          <a:bodyPr/>
          <a:lstStyle/>
          <a:p>
            <a:r>
              <a:rPr lang="en-US" dirty="0"/>
              <a:t>Traditional Sweep and Prune:</a:t>
            </a:r>
          </a:p>
          <a:p>
            <a:pPr lvl="1"/>
            <a:r>
              <a:rPr lang="en-US" dirty="0"/>
              <a:t>Sorting: AABBs sorted along X, Y and Z axes</a:t>
            </a:r>
          </a:p>
          <a:p>
            <a:pPr lvl="1"/>
            <a:r>
              <a:rPr lang="en-US" dirty="0"/>
              <a:t>Sweep: Sort geometry min-bounds, test 1D interval overlap and record overlapping pairs for each axis </a:t>
            </a:r>
          </a:p>
          <a:p>
            <a:pPr lvl="1"/>
            <a:endParaRPr lang="en-US" dirty="0"/>
          </a:p>
          <a:p>
            <a:r>
              <a:rPr lang="en-US" dirty="0"/>
              <a:t>Optimized Sweep and Prune:</a:t>
            </a:r>
          </a:p>
          <a:p>
            <a:pPr lvl="1"/>
            <a:r>
              <a:rPr lang="en-US" dirty="0"/>
              <a:t>Sorting: Sort AABBs only along X-axis </a:t>
            </a:r>
            <a:r>
              <a:rPr lang="de-DE" dirty="0"/>
              <a:t>=&gt; </a:t>
            </a:r>
            <a:r>
              <a:rPr lang="en-US" dirty="0"/>
              <a:t>No repeated sorting on Y or Z axes!</a:t>
            </a:r>
          </a:p>
          <a:p>
            <a:pPr lvl="1"/>
            <a:r>
              <a:rPr lang="en-US" dirty="0"/>
              <a:t>Sweep: Standard sweep on X-axis and refine X-overlaps by checking Y &amp; Z ranges</a:t>
            </a:r>
          </a:p>
          <a:p>
            <a:pPr lvl="1"/>
            <a:endParaRPr lang="en-US" dirty="0"/>
          </a:p>
          <a:p>
            <a:r>
              <a:rPr lang="en-US" dirty="0"/>
              <a:t>Testing Scenario: Rigid bodies are dropped under gravity onto a fixed horizontal plane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C9B887-2CE0-46D2-867D-5B67EDF8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14E24F7-2360-4430-96D1-EBDCCBF6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7362"/>
              </p:ext>
            </p:extLst>
          </p:nvPr>
        </p:nvGraphicFramePr>
        <p:xfrm>
          <a:off x="574904" y="4263117"/>
          <a:ext cx="10872000" cy="1512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74400">
                  <a:extLst>
                    <a:ext uri="{9D8B030D-6E8A-4147-A177-3AD203B41FA5}">
                      <a16:colId xmlns:a16="http://schemas.microsoft.com/office/drawing/2014/main" val="2160573263"/>
                    </a:ext>
                  </a:extLst>
                </a:gridCol>
                <a:gridCol w="2174400">
                  <a:extLst>
                    <a:ext uri="{9D8B030D-6E8A-4147-A177-3AD203B41FA5}">
                      <a16:colId xmlns:a16="http://schemas.microsoft.com/office/drawing/2014/main" val="3963984849"/>
                    </a:ext>
                  </a:extLst>
                </a:gridCol>
                <a:gridCol w="2174400">
                  <a:extLst>
                    <a:ext uri="{9D8B030D-6E8A-4147-A177-3AD203B41FA5}">
                      <a16:colId xmlns:a16="http://schemas.microsoft.com/office/drawing/2014/main" val="2351447040"/>
                    </a:ext>
                  </a:extLst>
                </a:gridCol>
                <a:gridCol w="2174400">
                  <a:extLst>
                    <a:ext uri="{9D8B030D-6E8A-4147-A177-3AD203B41FA5}">
                      <a16:colId xmlns:a16="http://schemas.microsoft.com/office/drawing/2014/main" val="972347964"/>
                    </a:ext>
                  </a:extLst>
                </a:gridCol>
                <a:gridCol w="2174400">
                  <a:extLst>
                    <a:ext uri="{9D8B030D-6E8A-4147-A177-3AD203B41FA5}">
                      <a16:colId xmlns:a16="http://schemas.microsoft.com/office/drawing/2014/main" val="6259085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Method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 Balls (1s)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 B</a:t>
                      </a:r>
                      <a:r>
                        <a:rPr lang="de-DE" altLang="zh-CN" sz="1400" dirty="0"/>
                        <a:t>alls </a:t>
                      </a:r>
                      <a:r>
                        <a:rPr lang="de-DE" sz="1400" dirty="0"/>
                        <a:t>(1s)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100 Balls (3s)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100 </a:t>
                      </a:r>
                      <a:r>
                        <a:rPr lang="de-DE" sz="1400" dirty="0" err="1"/>
                        <a:t>Bodies</a:t>
                      </a:r>
                      <a:r>
                        <a:rPr lang="de-DE" sz="1400" dirty="0"/>
                        <a:t> (3s)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764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AABB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567 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1,297 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139,110 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137,570 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038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Sweep and Prune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583 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1,014 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40,997 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41,474 µs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05979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AF5FB2C1-9A53-40C8-89BA-15E11D2E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81" y="2573413"/>
            <a:ext cx="1583098" cy="168970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077919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2BF27F-6FC8-49D9-B888-897356F3FB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61E65-03EC-44DE-B84F-D90FA552A21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Mid Phase Algorithms: BVH and Flat BVH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038A30-D170-4611-85F4-672E793D39A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60000" y="1684801"/>
            <a:ext cx="11484000" cy="4371870"/>
          </a:xfrm>
        </p:spPr>
        <p:txBody>
          <a:bodyPr/>
          <a:lstStyle/>
          <a:p>
            <a:r>
              <a:rPr lang="en-US" sz="1700" dirty="0"/>
              <a:t>Bounding Volume Hierarchy (BVH)</a:t>
            </a:r>
            <a:r>
              <a:rPr lang="zh-CN" altLang="en-US" sz="1700" dirty="0"/>
              <a:t>：</a:t>
            </a:r>
            <a:endParaRPr lang="en-US" altLang="zh-CN" sz="1700" dirty="0"/>
          </a:p>
          <a:p>
            <a:pPr lvl="1"/>
            <a:r>
              <a:rPr lang="en-US" altLang="zh-CN" sz="1700" dirty="0"/>
              <a:t>Pointer Tree: Organizes geometry into a binary tree of AABBs with recursive build and traversal</a:t>
            </a:r>
          </a:p>
          <a:p>
            <a:r>
              <a:rPr lang="en-US" sz="1700" dirty="0"/>
              <a:t>F</a:t>
            </a:r>
            <a:r>
              <a:rPr lang="en-US" altLang="zh-CN" sz="1700" dirty="0"/>
              <a:t>lat BVH: </a:t>
            </a:r>
          </a:p>
          <a:p>
            <a:pPr lvl="1"/>
            <a:r>
              <a:rPr lang="en-US" sz="1700" dirty="0"/>
              <a:t>Linear Array</a:t>
            </a:r>
            <a:r>
              <a:rPr lang="en-US" sz="1600" dirty="0"/>
              <a:t>: </a:t>
            </a:r>
            <a:r>
              <a:rPr lang="en-US" sz="1700" dirty="0"/>
              <a:t>Flattens the BVH into a contiguous array using indices, constructed via Morton‐code</a:t>
            </a:r>
          </a:p>
          <a:p>
            <a:pPr lvl="1"/>
            <a:r>
              <a:rPr lang="en-US" sz="1700" dirty="0"/>
              <a:t>Enables non‐recursive traversal with an explicit stack, offering better cache locality and GPU‐friendly updates</a:t>
            </a:r>
          </a:p>
          <a:p>
            <a:r>
              <a:rPr lang="en-US" sz="1700" dirty="0"/>
              <a:t>Testing Scenario: </a:t>
            </a:r>
          </a:p>
          <a:p>
            <a:pPr lvl="1"/>
            <a:r>
              <a:rPr lang="en-US" sz="1700" dirty="0"/>
              <a:t>A complex rigid body which includes many shapes are dropped under gravity onto a</a:t>
            </a:r>
            <a:r>
              <a:rPr lang="en-US" altLang="zh-CN" sz="1700" dirty="0"/>
              <a:t>nother</a:t>
            </a:r>
            <a:r>
              <a:rPr lang="en-US" sz="1700" dirty="0"/>
              <a:t> fixed complex rigid body.</a:t>
            </a:r>
          </a:p>
          <a:p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14F47B-F315-4885-A0C8-C278E7ED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E7ED5B-E508-4EBA-BDE2-9ED53D02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2715"/>
              </p:ext>
            </p:extLst>
          </p:nvPr>
        </p:nvGraphicFramePr>
        <p:xfrm>
          <a:off x="571509" y="3792008"/>
          <a:ext cx="10872001" cy="2160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9334">
                  <a:extLst>
                    <a:ext uri="{9D8B030D-6E8A-4147-A177-3AD203B41FA5}">
                      <a16:colId xmlns:a16="http://schemas.microsoft.com/office/drawing/2014/main" val="2160573263"/>
                    </a:ext>
                  </a:extLst>
                </a:gridCol>
                <a:gridCol w="2830889">
                  <a:extLst>
                    <a:ext uri="{9D8B030D-6E8A-4147-A177-3AD203B41FA5}">
                      <a16:colId xmlns:a16="http://schemas.microsoft.com/office/drawing/2014/main" val="3963984849"/>
                    </a:ext>
                  </a:extLst>
                </a:gridCol>
                <a:gridCol w="2830889">
                  <a:extLst>
                    <a:ext uri="{9D8B030D-6E8A-4147-A177-3AD203B41FA5}">
                      <a16:colId xmlns:a16="http://schemas.microsoft.com/office/drawing/2014/main" val="972347964"/>
                    </a:ext>
                  </a:extLst>
                </a:gridCol>
                <a:gridCol w="2830889">
                  <a:extLst>
                    <a:ext uri="{9D8B030D-6E8A-4147-A177-3AD203B41FA5}">
                      <a16:colId xmlns:a16="http://schemas.microsoft.com/office/drawing/2014/main" val="62590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Shape Pair</a:t>
                      </a: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+mj-lt"/>
                        </a:rPr>
                        <a:t>Traversal</a:t>
                      </a:r>
                      <a:r>
                        <a:rPr lang="de-DE" sz="1400" dirty="0">
                          <a:latin typeface="+mj-lt"/>
                        </a:rPr>
                        <a:t> (</a:t>
                      </a:r>
                      <a:r>
                        <a:rPr lang="el-GR" sz="1400" dirty="0">
                          <a:latin typeface="+mj-lt"/>
                        </a:rPr>
                        <a:t>μ</a:t>
                      </a:r>
                      <a:r>
                        <a:rPr lang="de-DE" sz="1400" dirty="0">
                          <a:latin typeface="+mj-lt"/>
                        </a:rPr>
                        <a:t>s)</a:t>
                      </a: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+mj-lt"/>
                        </a:rPr>
                        <a:t>Recursive</a:t>
                      </a:r>
                      <a:r>
                        <a:rPr lang="de-DE" sz="1400" dirty="0">
                          <a:latin typeface="+mj-lt"/>
                        </a:rPr>
                        <a:t> BVH (</a:t>
                      </a:r>
                      <a:r>
                        <a:rPr lang="el-GR" sz="1400" dirty="0">
                          <a:latin typeface="+mj-lt"/>
                        </a:rPr>
                        <a:t>μ</a:t>
                      </a:r>
                      <a:r>
                        <a:rPr lang="de-DE" sz="1400" dirty="0">
                          <a:latin typeface="+mj-lt"/>
                        </a:rPr>
                        <a:t>s)</a:t>
                      </a: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Flat BVH (</a:t>
                      </a:r>
                      <a:r>
                        <a:rPr lang="el-GR" sz="1400" dirty="0">
                          <a:latin typeface="+mj-lt"/>
                        </a:rPr>
                        <a:t>μ</a:t>
                      </a:r>
                      <a:r>
                        <a:rPr lang="de-DE" sz="1400" dirty="0">
                          <a:latin typeface="+mj-lt"/>
                        </a:rPr>
                        <a:t>s)</a:t>
                      </a: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76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+mj-lt"/>
                        </a:rPr>
                        <a:t>10</a:t>
                      </a:r>
                      <a:r>
                        <a:rPr lang="de-DE" sz="1400" dirty="0">
                          <a:latin typeface="+mj-lt"/>
                        </a:rPr>
                        <a:t> and </a:t>
                      </a:r>
                      <a:r>
                        <a:rPr lang="de-DE" sz="1400" b="1" dirty="0">
                          <a:latin typeface="+mj-lt"/>
                        </a:rPr>
                        <a:t>10</a:t>
                      </a:r>
                      <a:r>
                        <a:rPr lang="de-DE" sz="1400" dirty="0">
                          <a:latin typeface="+mj-lt"/>
                        </a:rPr>
                        <a:t>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3,123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3,544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4,511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497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+mj-lt"/>
                        </a:rPr>
                        <a:t>20</a:t>
                      </a:r>
                      <a:r>
                        <a:rPr lang="de-DE" sz="1400" dirty="0">
                          <a:latin typeface="+mj-lt"/>
                        </a:rPr>
                        <a:t> and </a:t>
                      </a:r>
                      <a:r>
                        <a:rPr lang="de-DE" sz="1400" b="1" dirty="0">
                          <a:latin typeface="+mj-lt"/>
                        </a:rPr>
                        <a:t>20</a:t>
                      </a:r>
                      <a:r>
                        <a:rPr lang="de-DE" sz="1400" dirty="0">
                          <a:latin typeface="+mj-lt"/>
                        </a:rPr>
                        <a:t>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4,817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4,510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6,062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036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+mj-lt"/>
                        </a:rPr>
                        <a:t>40</a:t>
                      </a:r>
                      <a:r>
                        <a:rPr lang="de-DE" sz="1400" dirty="0">
                          <a:latin typeface="+mj-lt"/>
                        </a:rPr>
                        <a:t> and </a:t>
                      </a:r>
                      <a:r>
                        <a:rPr lang="de-DE" sz="1400" b="1" dirty="0">
                          <a:latin typeface="+mj-lt"/>
                        </a:rPr>
                        <a:t>40</a:t>
                      </a:r>
                      <a:r>
                        <a:rPr lang="de-DE" sz="1400" dirty="0">
                          <a:latin typeface="+mj-lt"/>
                        </a:rPr>
                        <a:t>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9,742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7,423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9,405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885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+mj-lt"/>
                        </a:rPr>
                        <a:t>90</a:t>
                      </a:r>
                      <a:r>
                        <a:rPr lang="de-DE" sz="1400" dirty="0">
                          <a:latin typeface="+mj-lt"/>
                        </a:rPr>
                        <a:t> and </a:t>
                      </a:r>
                      <a:r>
                        <a:rPr lang="de-DE" sz="1400" b="1" dirty="0">
                          <a:latin typeface="+mj-lt"/>
                        </a:rPr>
                        <a:t>90</a:t>
                      </a:r>
                      <a:r>
                        <a:rPr lang="de-DE" sz="1400" dirty="0">
                          <a:latin typeface="+mj-lt"/>
                        </a:rPr>
                        <a:t>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58,514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37,621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29,950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059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+mj-lt"/>
                        </a:rPr>
                        <a:t>100</a:t>
                      </a:r>
                      <a:r>
                        <a:rPr lang="de-DE" sz="1400" dirty="0">
                          <a:latin typeface="+mj-lt"/>
                        </a:rPr>
                        <a:t> and </a:t>
                      </a:r>
                      <a:r>
                        <a:rPr lang="de-DE" sz="1400" b="1" dirty="0">
                          <a:latin typeface="+mj-lt"/>
                        </a:rPr>
                        <a:t>100</a:t>
                      </a:r>
                      <a:r>
                        <a:rPr lang="de-DE" sz="1400" dirty="0">
                          <a:latin typeface="+mj-lt"/>
                        </a:rPr>
                        <a:t>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59,239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40,370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+mj-lt"/>
                        </a:rPr>
                        <a:t>26,229</a:t>
                      </a:r>
                      <a:endParaRPr lang="de-DE" sz="14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321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60029699-CCD7-4F9E-B820-CAB7255E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71006" y="1404001"/>
            <a:ext cx="1177097" cy="13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595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78AAEE4-3A6B-4FC0-9A22-D7723881FB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CDDFB0-22D5-4E6A-BB6B-C297A60B54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Narrow Phase Algorithm: GJK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31FBA-0267-41B2-B1EB-003890EACE1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60000" y="1684801"/>
            <a:ext cx="11484000" cy="1579509"/>
          </a:xfrm>
        </p:spPr>
        <p:txBody>
          <a:bodyPr/>
          <a:lstStyle/>
          <a:p>
            <a:r>
              <a:rPr lang="en-US" dirty="0"/>
              <a:t>Gilbert-Johnson-Keerthi (GJK): Computes the minimum distance (or detects intersection) between two convex shapes with </a:t>
            </a:r>
            <a:r>
              <a:rPr lang="en-US" altLang="zh-CN" dirty="0" err="1"/>
              <a:t>Minkowski</a:t>
            </a:r>
            <a:r>
              <a:rPr lang="en-US" altLang="zh-CN" dirty="0"/>
              <a:t> Difference and Support Function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16C0BE-C1F5-466C-BE40-0E7B2ED1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6A7A1B-8D91-47D0-8257-7DD9491AA1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999" y="2257927"/>
            <a:ext cx="4263329" cy="384308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F20A10A-ECDD-4750-AC99-C9B668A71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7" y="2257927"/>
            <a:ext cx="4261473" cy="2267909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0ED87C4-3C80-485F-89BC-BF850149F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67518"/>
              </p:ext>
            </p:extLst>
          </p:nvPr>
        </p:nvGraphicFramePr>
        <p:xfrm>
          <a:off x="5430070" y="4525836"/>
          <a:ext cx="6278286" cy="14478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79793">
                  <a:extLst>
                    <a:ext uri="{9D8B030D-6E8A-4147-A177-3AD203B41FA5}">
                      <a16:colId xmlns:a16="http://schemas.microsoft.com/office/drawing/2014/main" val="21605732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35144704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516266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1380382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059113136"/>
                    </a:ext>
                  </a:extLst>
                </a:gridCol>
                <a:gridCol w="1654493">
                  <a:extLst>
                    <a:ext uri="{9D8B030D-6E8A-4147-A177-3AD203B41FA5}">
                      <a16:colId xmlns:a16="http://schemas.microsoft.com/office/drawing/2014/main" val="17341501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</a:t>
                      </a:r>
                      <a:r>
                        <a:rPr lang="en-US" altLang="zh-CN" sz="1100" dirty="0" err="1"/>
                        <a:t>lgorithm</a:t>
                      </a:r>
                      <a:endParaRPr lang="de-DE" sz="11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/>
                        <a:t>Pos1</a:t>
                      </a:r>
                      <a:r>
                        <a:rPr lang="en-US" sz="1100" b="0" i="0" dirty="0"/>
                        <a:t> [m]</a:t>
                      </a:r>
                      <a:endParaRPr lang="de-DE" sz="1100" b="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Pos2 </a:t>
                      </a:r>
                      <a:r>
                        <a:rPr lang="en-US" sz="1100" b="0" i="0" dirty="0"/>
                        <a:t>[m]</a:t>
                      </a:r>
                      <a:endParaRPr lang="de-DE" sz="11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Pos3 </a:t>
                      </a:r>
                      <a:r>
                        <a:rPr lang="en-US" sz="1100" b="0" i="0" dirty="0"/>
                        <a:t>[m]</a:t>
                      </a:r>
                      <a:endParaRPr lang="de-DE" sz="11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Pos4 </a:t>
                      </a:r>
                      <a:r>
                        <a:rPr lang="en-US" sz="1100" b="0" i="0" dirty="0"/>
                        <a:t>[m]</a:t>
                      </a:r>
                      <a:endParaRPr lang="de-DE" sz="11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Penetration Depth </a:t>
                      </a:r>
                      <a:r>
                        <a:rPr lang="en-US" sz="1100" b="0" i="0" dirty="0"/>
                        <a:t>[m]</a:t>
                      </a:r>
                      <a:endParaRPr lang="de-DE" sz="11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76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/>
                        <a:t>SAT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(0.116412,</a:t>
                      </a:r>
                    </a:p>
                    <a:p>
                      <a:pPr algn="ctr"/>
                      <a:r>
                        <a:rPr lang="de-DE" sz="1100" b="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0.111038,</a:t>
                      </a:r>
                    </a:p>
                    <a:p>
                      <a:pPr algn="ctr"/>
                      <a:r>
                        <a:rPr lang="de-DE" sz="1100" b="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2.62890)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/>
                        <a:t>(0.316403,</a:t>
                      </a:r>
                    </a:p>
                    <a:p>
                      <a:pPr algn="ctr"/>
                      <a:r>
                        <a:rPr lang="de-DE" sz="1100" i="0" dirty="0"/>
                        <a:t>0.111038,</a:t>
                      </a:r>
                    </a:p>
                    <a:p>
                      <a:pPr algn="ctr"/>
                      <a:r>
                        <a:rPr lang="de-DE" sz="1100" i="0" dirty="0"/>
                        <a:t>2.62893)</a:t>
                      </a:r>
                      <a:endParaRPr lang="de-DE" sz="1100" i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(0.316403,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0.311038,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2.63086)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(0.116412,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0.311038,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2.62893)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1.24947e–9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038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/>
                        <a:t>GJK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/>
                        <a:t>(0.225955,</a:t>
                      </a:r>
                    </a:p>
                    <a:p>
                      <a:pPr algn="ctr"/>
                      <a:r>
                        <a:rPr lang="de-DE" sz="1100" i="0" dirty="0"/>
                        <a:t>0.111038,</a:t>
                      </a:r>
                    </a:p>
                    <a:p>
                      <a:pPr algn="ctr"/>
                      <a:r>
                        <a:rPr lang="de-DE" sz="1100" i="0" dirty="0"/>
                        <a:t>2.62893)</a:t>
                      </a:r>
                      <a:endParaRPr lang="de-DE" sz="1100" i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/>
                        <a:t>(0.224988,</a:t>
                      </a:r>
                    </a:p>
                    <a:p>
                      <a:pPr algn="ctr"/>
                      <a:r>
                        <a:rPr lang="de-DE" sz="1100" i="0" dirty="0"/>
                        <a:t>0.311038,</a:t>
                      </a:r>
                    </a:p>
                    <a:p>
                      <a:pPr algn="ctr"/>
                      <a:r>
                        <a:rPr lang="de-DE" sz="1100" i="0" dirty="0"/>
                        <a:t>2.62893)</a:t>
                      </a:r>
                      <a:endParaRPr lang="de-DE" sz="1100" i="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(0.115443,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0.111038,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2.62893)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(0.115443,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0.311038,</a:t>
                      </a: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2.62893)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2.90601e–9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0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46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DB42CB4-979E-4E42-AE2D-92DF902A8F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C3429-E20E-4336-82CC-31F0B0A4B5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9999" y="1152000"/>
            <a:ext cx="11484001" cy="2520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Constraint Modeling and Solving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6BB84B8-266F-44F7-B48F-EDFC122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DD817B3-01B2-4FC0-876F-BBBDF206223E}"/>
              </a:ext>
            </a:extLst>
          </p:cNvPr>
          <p:cNvSpPr/>
          <p:nvPr/>
        </p:nvSpPr>
        <p:spPr>
          <a:xfrm>
            <a:off x="3420000" y="2259163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Lagrange Multiplier</a:t>
            </a:r>
            <a:endParaRPr lang="en-US" sz="1400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5824807-0BE3-4F30-BA77-600E3167055D}"/>
              </a:ext>
            </a:extLst>
          </p:cNvPr>
          <p:cNvSpPr/>
          <p:nvPr/>
        </p:nvSpPr>
        <p:spPr>
          <a:xfrm>
            <a:off x="9233715" y="226195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Penalty Function</a:t>
            </a:r>
            <a:endParaRPr lang="en-US" sz="1400" b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749A231-F7C2-48AA-9F16-C66989FE3089}"/>
              </a:ext>
            </a:extLst>
          </p:cNvPr>
          <p:cNvSpPr/>
          <p:nvPr/>
        </p:nvSpPr>
        <p:spPr>
          <a:xfrm>
            <a:off x="442603" y="3003251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LCP </a:t>
            </a:r>
            <a:r>
              <a:rPr lang="de-DE" altLang="zh-CN" sz="1400" b="1" dirty="0"/>
              <a:t>/ MLCP</a:t>
            </a:r>
            <a:endParaRPr lang="en-US" sz="1400" b="1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E894BA2-8916-42CB-9516-11E75875EA40}"/>
              </a:ext>
            </a:extLst>
          </p:cNvPr>
          <p:cNvSpPr/>
          <p:nvPr/>
        </p:nvSpPr>
        <p:spPr>
          <a:xfrm>
            <a:off x="3420004" y="299842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CCP </a:t>
            </a:r>
            <a:r>
              <a:rPr lang="de-DE" altLang="zh-CN" sz="1400" b="1" dirty="0"/>
              <a:t>/ SOCCP</a:t>
            </a:r>
            <a:endParaRPr lang="en-US" sz="1400" b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3935311-317C-4215-93EC-5C7521620EB9}"/>
              </a:ext>
            </a:extLst>
          </p:cNvPr>
          <p:cNvSpPr/>
          <p:nvPr/>
        </p:nvSpPr>
        <p:spPr>
          <a:xfrm>
            <a:off x="6397406" y="299842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NCP</a:t>
            </a:r>
            <a:endParaRPr lang="en-US" sz="1400" b="1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EEFB90E-B217-43ED-B7FF-45984E9D2ED8}"/>
              </a:ext>
            </a:extLst>
          </p:cNvPr>
          <p:cNvSpPr/>
          <p:nvPr/>
        </p:nvSpPr>
        <p:spPr>
          <a:xfrm>
            <a:off x="3420000" y="157292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Non-Smooth DVI</a:t>
            </a:r>
            <a:endParaRPr lang="en-US" sz="1400" b="1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64B2F88-8A76-4831-9AA4-0EEE96ADFF77}"/>
              </a:ext>
            </a:extLst>
          </p:cNvPr>
          <p:cNvSpPr/>
          <p:nvPr/>
        </p:nvSpPr>
        <p:spPr>
          <a:xfrm>
            <a:off x="9232874" y="1582580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Smooth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ODE</a:t>
            </a:r>
            <a:endParaRPr lang="en-US" sz="1400" b="1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864B89F-FEEF-4208-8838-BC25008747B9}"/>
              </a:ext>
            </a:extLst>
          </p:cNvPr>
          <p:cNvSpPr/>
          <p:nvPr/>
        </p:nvSpPr>
        <p:spPr>
          <a:xfrm>
            <a:off x="382676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67E088F-90A2-478C-941F-C6ED25BF0ED7}"/>
              </a:ext>
            </a:extLst>
          </p:cNvPr>
          <p:cNvSpPr/>
          <p:nvPr/>
        </p:nvSpPr>
        <p:spPr>
          <a:xfrm>
            <a:off x="2735338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85AF252-8520-4A1E-94B3-0A5C84023F48}"/>
              </a:ext>
            </a:extLst>
          </p:cNvPr>
          <p:cNvSpPr/>
          <p:nvPr/>
        </p:nvSpPr>
        <p:spPr>
          <a:xfrm>
            <a:off x="5088000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464C1DB-90B2-4AE1-870F-15E7754C8B83}"/>
              </a:ext>
            </a:extLst>
          </p:cNvPr>
          <p:cNvSpPr/>
          <p:nvPr/>
        </p:nvSpPr>
        <p:spPr>
          <a:xfrm>
            <a:off x="7440662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D6C82B3F-FE0F-4433-A432-C46B6FA7A157}"/>
              </a:ext>
            </a:extLst>
          </p:cNvPr>
          <p:cNvSpPr/>
          <p:nvPr/>
        </p:nvSpPr>
        <p:spPr>
          <a:xfrm>
            <a:off x="9793324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88A87F-FBB4-4D77-8282-55FE997F9698}"/>
              </a:ext>
            </a:extLst>
          </p:cNvPr>
          <p:cNvSpPr/>
          <p:nvPr/>
        </p:nvSpPr>
        <p:spPr>
          <a:xfrm>
            <a:off x="382676" y="3723670"/>
            <a:ext cx="5934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Pivot</a:t>
            </a:r>
            <a:endParaRPr lang="en-US" sz="13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18AA89-B772-4AE5-8518-5634836CD8D3}"/>
              </a:ext>
            </a:extLst>
          </p:cNvPr>
          <p:cNvSpPr/>
          <p:nvPr/>
        </p:nvSpPr>
        <p:spPr>
          <a:xfrm>
            <a:off x="2735338" y="3723669"/>
            <a:ext cx="19046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Projection-Relaxation</a:t>
            </a:r>
            <a:endParaRPr lang="en-US" sz="13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4EE0111-35BB-45BE-9A2B-03208CAA3308}"/>
              </a:ext>
            </a:extLst>
          </p:cNvPr>
          <p:cNvSpPr/>
          <p:nvPr/>
        </p:nvSpPr>
        <p:spPr>
          <a:xfrm>
            <a:off x="5080689" y="3723668"/>
            <a:ext cx="21162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First-Order Optimization</a:t>
            </a:r>
            <a:endParaRPr lang="en-US" sz="13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E237B4-2A8B-486C-8D5F-D02C1F285B0C}"/>
              </a:ext>
            </a:extLst>
          </p:cNvPr>
          <p:cNvSpPr/>
          <p:nvPr/>
        </p:nvSpPr>
        <p:spPr>
          <a:xfrm>
            <a:off x="7413031" y="3723667"/>
            <a:ext cx="20345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Second-Order Methods</a:t>
            </a:r>
            <a:endParaRPr lang="en-US" sz="1300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A050EF1-E0D2-42C4-BDFD-842BB63A2B52}"/>
              </a:ext>
            </a:extLst>
          </p:cNvPr>
          <p:cNvSpPr/>
          <p:nvPr/>
        </p:nvSpPr>
        <p:spPr>
          <a:xfrm>
            <a:off x="9728277" y="3723667"/>
            <a:ext cx="217399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Time-Stepping Integrator</a:t>
            </a:r>
            <a:endParaRPr lang="en-US" sz="13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C802149-3A1C-4A24-BCE1-94E591C9ECB2}"/>
              </a:ext>
            </a:extLst>
          </p:cNvPr>
          <p:cNvCxnSpPr>
            <a:stCxn id="78" idx="2"/>
            <a:endCxn id="52" idx="0"/>
          </p:cNvCxnSpPr>
          <p:nvPr/>
        </p:nvCxnSpPr>
        <p:spPr>
          <a:xfrm>
            <a:off x="4680000" y="1932927"/>
            <a:ext cx="0" cy="32623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7192F040-C839-4EE3-86A3-CE832C7E0272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>
            <a:off x="10492874" y="1942580"/>
            <a:ext cx="841" cy="319377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7B4ABAEB-FE31-46A6-A8AA-FF1CD8DAC72F}"/>
              </a:ext>
            </a:extLst>
          </p:cNvPr>
          <p:cNvSpPr/>
          <p:nvPr/>
        </p:nvSpPr>
        <p:spPr>
          <a:xfrm>
            <a:off x="382676" y="2917487"/>
            <a:ext cx="8604000" cy="532442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E0B1DF6-BA85-4D9D-8529-5FBEBFE78365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680000" y="2619163"/>
            <a:ext cx="4676" cy="28816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46DF3091-321E-4867-9F0F-6608E731B9EA}"/>
              </a:ext>
            </a:extLst>
          </p:cNvPr>
          <p:cNvCxnSpPr>
            <a:cxnSpLocks/>
            <a:stCxn id="47" idx="2"/>
            <a:endCxn id="99" idx="0"/>
          </p:cNvCxnSpPr>
          <p:nvPr/>
        </p:nvCxnSpPr>
        <p:spPr>
          <a:xfrm flipH="1">
            <a:off x="1390676" y="3363251"/>
            <a:ext cx="311927" cy="37208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397786D9-4AFC-4761-B7ED-3EF375A62FBF}"/>
              </a:ext>
            </a:extLst>
          </p:cNvPr>
          <p:cNvCxnSpPr>
            <a:cxnSpLocks/>
            <a:stCxn id="47" idx="2"/>
            <a:endCxn id="102" idx="0"/>
          </p:cNvCxnSpPr>
          <p:nvPr/>
        </p:nvCxnSpPr>
        <p:spPr>
          <a:xfrm>
            <a:off x="1702603" y="3363251"/>
            <a:ext cx="2040735" cy="37208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A5AC2B2-CCA7-4E99-9CAE-7B749A1E9B82}"/>
              </a:ext>
            </a:extLst>
          </p:cNvPr>
          <p:cNvCxnSpPr>
            <a:cxnSpLocks/>
            <a:stCxn id="36" idx="2"/>
            <a:endCxn id="105" idx="0"/>
          </p:cNvCxnSpPr>
          <p:nvPr/>
        </p:nvCxnSpPr>
        <p:spPr>
          <a:xfrm>
            <a:off x="10493715" y="2621957"/>
            <a:ext cx="307609" cy="111337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F6334F28-C77C-4925-9BD7-DB74E6E85D1B}"/>
              </a:ext>
            </a:extLst>
          </p:cNvPr>
          <p:cNvCxnSpPr>
            <a:cxnSpLocks/>
            <a:stCxn id="55" idx="2"/>
            <a:endCxn id="104" idx="0"/>
          </p:cNvCxnSpPr>
          <p:nvPr/>
        </p:nvCxnSpPr>
        <p:spPr>
          <a:xfrm>
            <a:off x="7657406" y="3358427"/>
            <a:ext cx="791256" cy="37690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7E5A71F7-7C30-4581-B839-D830C0A5630A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>
            <a:off x="4680004" y="3358427"/>
            <a:ext cx="1458828" cy="365241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876144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DB42CB4-979E-4E42-AE2D-92DF902A8F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C3429-E20E-4336-82CC-31F0B0A4B5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9999" y="1152000"/>
            <a:ext cx="11484001" cy="2520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Constraint Modeling and Solving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6BB84B8-266F-44F7-B48F-EDFC122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DD817B3-01B2-4FC0-876F-BBBDF206223E}"/>
              </a:ext>
            </a:extLst>
          </p:cNvPr>
          <p:cNvSpPr/>
          <p:nvPr/>
        </p:nvSpPr>
        <p:spPr>
          <a:xfrm>
            <a:off x="3420000" y="2259163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Lagrange Multiplier</a:t>
            </a:r>
            <a:endParaRPr lang="en-US" sz="1400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5824807-0BE3-4F30-BA77-600E3167055D}"/>
              </a:ext>
            </a:extLst>
          </p:cNvPr>
          <p:cNvSpPr/>
          <p:nvPr/>
        </p:nvSpPr>
        <p:spPr>
          <a:xfrm>
            <a:off x="9233715" y="226195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Penalty Function</a:t>
            </a:r>
            <a:endParaRPr lang="en-US" sz="1400" b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749A231-F7C2-48AA-9F16-C66989FE3089}"/>
              </a:ext>
            </a:extLst>
          </p:cNvPr>
          <p:cNvSpPr/>
          <p:nvPr/>
        </p:nvSpPr>
        <p:spPr>
          <a:xfrm>
            <a:off x="442603" y="3003251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LCP </a:t>
            </a:r>
            <a:r>
              <a:rPr lang="de-DE" altLang="zh-CN" sz="1400" b="1" dirty="0"/>
              <a:t>/ MLCP</a:t>
            </a:r>
            <a:endParaRPr lang="en-US" sz="1400" b="1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E894BA2-8916-42CB-9516-11E75875EA40}"/>
              </a:ext>
            </a:extLst>
          </p:cNvPr>
          <p:cNvSpPr/>
          <p:nvPr/>
        </p:nvSpPr>
        <p:spPr>
          <a:xfrm>
            <a:off x="3420004" y="299842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CCP </a:t>
            </a:r>
            <a:r>
              <a:rPr lang="de-DE" altLang="zh-CN" sz="1400" b="1" dirty="0"/>
              <a:t>/ SOCCP</a:t>
            </a:r>
            <a:endParaRPr lang="en-US" sz="1400" b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3935311-317C-4215-93EC-5C7521620EB9}"/>
              </a:ext>
            </a:extLst>
          </p:cNvPr>
          <p:cNvSpPr/>
          <p:nvPr/>
        </p:nvSpPr>
        <p:spPr>
          <a:xfrm>
            <a:off x="6397406" y="299842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NCP</a:t>
            </a:r>
            <a:endParaRPr lang="en-US" sz="1400" b="1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57B5351-719E-45D0-A6FF-91E768B1945E}"/>
              </a:ext>
            </a:extLst>
          </p:cNvPr>
          <p:cNvSpPr/>
          <p:nvPr/>
        </p:nvSpPr>
        <p:spPr>
          <a:xfrm>
            <a:off x="500200" y="4095314"/>
            <a:ext cx="1800000" cy="360000"/>
          </a:xfrm>
          <a:prstGeom prst="rect">
            <a:avLst/>
          </a:prstGeom>
          <a:solidFill>
            <a:srgbClr val="92D05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Dantzig</a:t>
            </a:r>
            <a:endParaRPr lang="en-US" sz="1400" b="1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EEFB90E-B217-43ED-B7FF-45984E9D2ED8}"/>
              </a:ext>
            </a:extLst>
          </p:cNvPr>
          <p:cNvSpPr/>
          <p:nvPr/>
        </p:nvSpPr>
        <p:spPr>
          <a:xfrm>
            <a:off x="3420000" y="1572927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Non-Smooth DVI</a:t>
            </a:r>
            <a:endParaRPr lang="en-US" sz="1400" b="1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64B2F88-8A76-4831-9AA4-0EEE96ADFF77}"/>
              </a:ext>
            </a:extLst>
          </p:cNvPr>
          <p:cNvSpPr/>
          <p:nvPr/>
        </p:nvSpPr>
        <p:spPr>
          <a:xfrm>
            <a:off x="9232874" y="1582580"/>
            <a:ext cx="252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Smooth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ODE</a:t>
            </a:r>
            <a:endParaRPr lang="en-US" sz="1400" b="1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74F9D68-A5B9-4D30-A5D8-8E81855318CE}"/>
              </a:ext>
            </a:extLst>
          </p:cNvPr>
          <p:cNvSpPr/>
          <p:nvPr/>
        </p:nvSpPr>
        <p:spPr>
          <a:xfrm>
            <a:off x="490676" y="5389125"/>
            <a:ext cx="180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Principal Pivoting</a:t>
            </a:r>
            <a:endParaRPr lang="en-US" sz="1400" b="1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864B89F-FEEF-4208-8838-BC25008747B9}"/>
              </a:ext>
            </a:extLst>
          </p:cNvPr>
          <p:cNvSpPr/>
          <p:nvPr/>
        </p:nvSpPr>
        <p:spPr>
          <a:xfrm>
            <a:off x="382676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567E088F-90A2-478C-941F-C6ED25BF0ED7}"/>
              </a:ext>
            </a:extLst>
          </p:cNvPr>
          <p:cNvSpPr/>
          <p:nvPr/>
        </p:nvSpPr>
        <p:spPr>
          <a:xfrm>
            <a:off x="2735338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85AF252-8520-4A1E-94B3-0A5C84023F48}"/>
              </a:ext>
            </a:extLst>
          </p:cNvPr>
          <p:cNvSpPr/>
          <p:nvPr/>
        </p:nvSpPr>
        <p:spPr>
          <a:xfrm>
            <a:off x="5088000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464C1DB-90B2-4AE1-870F-15E7754C8B83}"/>
              </a:ext>
            </a:extLst>
          </p:cNvPr>
          <p:cNvSpPr/>
          <p:nvPr/>
        </p:nvSpPr>
        <p:spPr>
          <a:xfrm>
            <a:off x="7440662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D6C82B3F-FE0F-4433-A432-C46B6FA7A157}"/>
              </a:ext>
            </a:extLst>
          </p:cNvPr>
          <p:cNvSpPr/>
          <p:nvPr/>
        </p:nvSpPr>
        <p:spPr>
          <a:xfrm>
            <a:off x="9793324" y="3735335"/>
            <a:ext cx="2016000" cy="21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88A87F-FBB4-4D77-8282-55FE997F9698}"/>
              </a:ext>
            </a:extLst>
          </p:cNvPr>
          <p:cNvSpPr/>
          <p:nvPr/>
        </p:nvSpPr>
        <p:spPr>
          <a:xfrm>
            <a:off x="382676" y="3723670"/>
            <a:ext cx="5934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Pivot</a:t>
            </a:r>
            <a:endParaRPr lang="en-US" sz="1300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F9281D01-6A2A-4E46-A851-5FED35D9B223}"/>
              </a:ext>
            </a:extLst>
          </p:cNvPr>
          <p:cNvSpPr/>
          <p:nvPr/>
        </p:nvSpPr>
        <p:spPr>
          <a:xfrm>
            <a:off x="500200" y="4746602"/>
            <a:ext cx="180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Lemke</a:t>
            </a:r>
            <a:endParaRPr lang="en-US" sz="14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18AA89-B772-4AE5-8518-5634836CD8D3}"/>
              </a:ext>
            </a:extLst>
          </p:cNvPr>
          <p:cNvSpPr/>
          <p:nvPr/>
        </p:nvSpPr>
        <p:spPr>
          <a:xfrm>
            <a:off x="2735338" y="3723669"/>
            <a:ext cx="190468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Projection-Relaxation</a:t>
            </a:r>
            <a:endParaRPr lang="en-US" sz="1300" dirty="0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A53D307E-9B84-4226-88C4-2334B96E5A5E}"/>
              </a:ext>
            </a:extLst>
          </p:cNvPr>
          <p:cNvSpPr/>
          <p:nvPr/>
        </p:nvSpPr>
        <p:spPr>
          <a:xfrm>
            <a:off x="2843338" y="4095314"/>
            <a:ext cx="1800000" cy="360000"/>
          </a:xfrm>
          <a:prstGeom prst="rect">
            <a:avLst/>
          </a:prstGeom>
          <a:solidFill>
            <a:srgbClr val="92D05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PGS</a:t>
            </a:r>
            <a:endParaRPr lang="en-US" sz="1400" b="1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19E2647-E326-494A-B5FD-30BCAA1667F9}"/>
              </a:ext>
            </a:extLst>
          </p:cNvPr>
          <p:cNvSpPr/>
          <p:nvPr/>
        </p:nvSpPr>
        <p:spPr>
          <a:xfrm>
            <a:off x="2843338" y="4751701"/>
            <a:ext cx="1800000" cy="36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SI-PGS</a:t>
            </a:r>
            <a:endParaRPr lang="en-US" sz="1400" b="1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0F3A1BE3-6368-483B-B3EE-E784E3EE9C04}"/>
              </a:ext>
            </a:extLst>
          </p:cNvPr>
          <p:cNvSpPr/>
          <p:nvPr/>
        </p:nvSpPr>
        <p:spPr>
          <a:xfrm>
            <a:off x="2843338" y="5394447"/>
            <a:ext cx="1800000" cy="387283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TGS</a:t>
            </a:r>
            <a:endParaRPr lang="en-US" sz="1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4EE0111-35BB-45BE-9A2B-03208CAA3308}"/>
              </a:ext>
            </a:extLst>
          </p:cNvPr>
          <p:cNvSpPr/>
          <p:nvPr/>
        </p:nvSpPr>
        <p:spPr>
          <a:xfrm>
            <a:off x="5080689" y="3723668"/>
            <a:ext cx="21162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First-Order Optimization</a:t>
            </a:r>
            <a:endParaRPr lang="en-US" sz="1300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68FDBC5-8420-4098-BA3A-BEA2601044CD}"/>
              </a:ext>
            </a:extLst>
          </p:cNvPr>
          <p:cNvSpPr/>
          <p:nvPr/>
        </p:nvSpPr>
        <p:spPr>
          <a:xfrm>
            <a:off x="5206676" y="4746602"/>
            <a:ext cx="180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Barzilai-</a:t>
            </a:r>
            <a:r>
              <a:rPr lang="en-US" altLang="zh-CN" sz="1400" b="1" dirty="0" err="1"/>
              <a:t>Borwein</a:t>
            </a:r>
            <a:endParaRPr lang="en-US" sz="1400" b="1" dirty="0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597ACD2F-FB20-4217-A7FB-2744A4F1C5B9}"/>
              </a:ext>
            </a:extLst>
          </p:cNvPr>
          <p:cNvSpPr/>
          <p:nvPr/>
        </p:nvSpPr>
        <p:spPr>
          <a:xfrm>
            <a:off x="5196000" y="4095314"/>
            <a:ext cx="1800000" cy="36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APGD</a:t>
            </a:r>
            <a:endParaRPr lang="en-US" sz="1400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F5B29F9-59D0-4CA2-B3B5-2247F753701F}"/>
              </a:ext>
            </a:extLst>
          </p:cNvPr>
          <p:cNvSpPr/>
          <p:nvPr/>
        </p:nvSpPr>
        <p:spPr>
          <a:xfrm>
            <a:off x="5206676" y="5408088"/>
            <a:ext cx="1800000" cy="36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ADMM</a:t>
            </a:r>
            <a:endParaRPr lang="en-US" sz="1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0E237B4-2A8B-486C-8D5F-D02C1F285B0C}"/>
              </a:ext>
            </a:extLst>
          </p:cNvPr>
          <p:cNvSpPr/>
          <p:nvPr/>
        </p:nvSpPr>
        <p:spPr>
          <a:xfrm>
            <a:off x="7413031" y="3723667"/>
            <a:ext cx="20345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Second-Order Methods</a:t>
            </a:r>
            <a:endParaRPr lang="en-US" sz="1300" dirty="0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BB675ADE-16B1-4BCF-A2CA-AA6E62EF7182}"/>
              </a:ext>
            </a:extLst>
          </p:cNvPr>
          <p:cNvSpPr/>
          <p:nvPr/>
        </p:nvSpPr>
        <p:spPr>
          <a:xfrm>
            <a:off x="7548662" y="4746602"/>
            <a:ext cx="1800000" cy="36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Newton</a:t>
            </a:r>
            <a:endParaRPr lang="en-US" sz="1400" b="1" dirty="0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4147A172-3B54-454B-8C0F-7AB2BA5686DC}"/>
              </a:ext>
            </a:extLst>
          </p:cNvPr>
          <p:cNvSpPr/>
          <p:nvPr/>
        </p:nvSpPr>
        <p:spPr>
          <a:xfrm>
            <a:off x="7548662" y="4095314"/>
            <a:ext cx="1800000" cy="36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IPM</a:t>
            </a:r>
            <a:endParaRPr lang="en-US" sz="1400" b="1" dirty="0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7111452-C73B-4E34-AB38-5E65AD4D9C93}"/>
              </a:ext>
            </a:extLst>
          </p:cNvPr>
          <p:cNvSpPr/>
          <p:nvPr/>
        </p:nvSpPr>
        <p:spPr>
          <a:xfrm>
            <a:off x="9900000" y="4092406"/>
            <a:ext cx="1800000" cy="36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Euler Implicit</a:t>
            </a:r>
            <a:endParaRPr lang="en-US" sz="1400" b="1" dirty="0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F1D9FDB-1706-4FCB-A29B-5F86BDB209CC}"/>
              </a:ext>
            </a:extLst>
          </p:cNvPr>
          <p:cNvSpPr/>
          <p:nvPr/>
        </p:nvSpPr>
        <p:spPr>
          <a:xfrm>
            <a:off x="7548662" y="5408088"/>
            <a:ext cx="180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PATH</a:t>
            </a:r>
            <a:endParaRPr lang="en-US" sz="1400" b="1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A050EF1-E0D2-42C4-BDFD-842BB63A2B52}"/>
              </a:ext>
            </a:extLst>
          </p:cNvPr>
          <p:cNvSpPr/>
          <p:nvPr/>
        </p:nvSpPr>
        <p:spPr>
          <a:xfrm>
            <a:off x="9728277" y="3723667"/>
            <a:ext cx="217399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b="1" dirty="0"/>
              <a:t>Time-Stepping Integrator</a:t>
            </a:r>
            <a:endParaRPr lang="en-US" sz="1300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C82D21A-4573-44D5-A062-89557383E50D}"/>
              </a:ext>
            </a:extLst>
          </p:cNvPr>
          <p:cNvSpPr/>
          <p:nvPr/>
        </p:nvSpPr>
        <p:spPr>
          <a:xfrm>
            <a:off x="9900000" y="4746602"/>
            <a:ext cx="180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HHT</a:t>
            </a:r>
            <a:endParaRPr lang="en-US" sz="1400" b="1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49EDA30-00A4-4E10-B23E-AE34223E14EE}"/>
              </a:ext>
            </a:extLst>
          </p:cNvPr>
          <p:cNvSpPr/>
          <p:nvPr/>
        </p:nvSpPr>
        <p:spPr>
          <a:xfrm>
            <a:off x="9900000" y="5408088"/>
            <a:ext cx="1800000" cy="360000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1400" b="1" dirty="0"/>
              <a:t>RK4</a:t>
            </a:r>
            <a:endParaRPr lang="en-US" sz="1400" b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C802149-3A1C-4A24-BCE1-94E591C9ECB2}"/>
              </a:ext>
            </a:extLst>
          </p:cNvPr>
          <p:cNvCxnSpPr>
            <a:stCxn id="78" idx="2"/>
            <a:endCxn id="52" idx="0"/>
          </p:cNvCxnSpPr>
          <p:nvPr/>
        </p:nvCxnSpPr>
        <p:spPr>
          <a:xfrm>
            <a:off x="4680000" y="1932927"/>
            <a:ext cx="0" cy="32623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7192F040-C839-4EE3-86A3-CE832C7E0272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>
            <a:off x="10492874" y="1942580"/>
            <a:ext cx="841" cy="319377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7B4ABAEB-FE31-46A6-A8AA-FF1CD8DAC72F}"/>
              </a:ext>
            </a:extLst>
          </p:cNvPr>
          <p:cNvSpPr/>
          <p:nvPr/>
        </p:nvSpPr>
        <p:spPr>
          <a:xfrm>
            <a:off x="382676" y="2917487"/>
            <a:ext cx="8604000" cy="532442"/>
          </a:xfrm>
          <a:prstGeom prst="rect">
            <a:avLst/>
          </a:prstGeom>
          <a:noFill/>
          <a:ln w="28575" cap="flat">
            <a:solidFill>
              <a:srgbClr val="0057A5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sz="1600" b="1" dirty="0"/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E0B1DF6-BA85-4D9D-8529-5FBEBFE78365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680000" y="2619163"/>
            <a:ext cx="4676" cy="28816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46DF3091-321E-4867-9F0F-6608E731B9EA}"/>
              </a:ext>
            </a:extLst>
          </p:cNvPr>
          <p:cNvCxnSpPr>
            <a:cxnSpLocks/>
            <a:stCxn id="47" idx="2"/>
            <a:endCxn id="99" idx="0"/>
          </p:cNvCxnSpPr>
          <p:nvPr/>
        </p:nvCxnSpPr>
        <p:spPr>
          <a:xfrm flipH="1">
            <a:off x="1390676" y="3363251"/>
            <a:ext cx="311927" cy="37208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397786D9-4AFC-4761-B7ED-3EF375A62FBF}"/>
              </a:ext>
            </a:extLst>
          </p:cNvPr>
          <p:cNvCxnSpPr>
            <a:cxnSpLocks/>
            <a:stCxn id="47" idx="2"/>
            <a:endCxn id="102" idx="0"/>
          </p:cNvCxnSpPr>
          <p:nvPr/>
        </p:nvCxnSpPr>
        <p:spPr>
          <a:xfrm>
            <a:off x="1702603" y="3363251"/>
            <a:ext cx="2040735" cy="37208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A5AC2B2-CCA7-4E99-9CAE-7B749A1E9B82}"/>
              </a:ext>
            </a:extLst>
          </p:cNvPr>
          <p:cNvCxnSpPr>
            <a:cxnSpLocks/>
            <a:stCxn id="36" idx="2"/>
            <a:endCxn id="105" idx="0"/>
          </p:cNvCxnSpPr>
          <p:nvPr/>
        </p:nvCxnSpPr>
        <p:spPr>
          <a:xfrm>
            <a:off x="10493715" y="2621957"/>
            <a:ext cx="307609" cy="111337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F6334F28-C77C-4925-9BD7-DB74E6E85D1B}"/>
              </a:ext>
            </a:extLst>
          </p:cNvPr>
          <p:cNvCxnSpPr>
            <a:cxnSpLocks/>
            <a:stCxn id="55" idx="2"/>
            <a:endCxn id="104" idx="0"/>
          </p:cNvCxnSpPr>
          <p:nvPr/>
        </p:nvCxnSpPr>
        <p:spPr>
          <a:xfrm>
            <a:off x="7657406" y="3358427"/>
            <a:ext cx="791256" cy="37690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7E5A71F7-7C30-4581-B839-D830C0A5630A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>
            <a:off x="4680004" y="3358427"/>
            <a:ext cx="1458828" cy="365241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C05E4E55-8ECE-4965-93FB-199644C7B4E0}"/>
              </a:ext>
            </a:extLst>
          </p:cNvPr>
          <p:cNvSpPr/>
          <p:nvPr/>
        </p:nvSpPr>
        <p:spPr>
          <a:xfrm>
            <a:off x="364538" y="1728324"/>
            <a:ext cx="612000" cy="180000"/>
          </a:xfrm>
          <a:prstGeom prst="rect">
            <a:avLst/>
          </a:prstGeom>
          <a:solidFill>
            <a:srgbClr val="92D05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CCCC8B7-D1EF-497E-BD90-430E9E8A050B}"/>
              </a:ext>
            </a:extLst>
          </p:cNvPr>
          <p:cNvSpPr/>
          <p:nvPr/>
        </p:nvSpPr>
        <p:spPr>
          <a:xfrm>
            <a:off x="976107" y="1687519"/>
            <a:ext cx="12650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Existing solvers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47E5BD1-3F37-4E5E-AA6D-CFE49C7B966B}"/>
              </a:ext>
            </a:extLst>
          </p:cNvPr>
          <p:cNvSpPr/>
          <p:nvPr/>
        </p:nvSpPr>
        <p:spPr>
          <a:xfrm>
            <a:off x="364538" y="2012645"/>
            <a:ext cx="612000" cy="180000"/>
          </a:xfrm>
          <a:prstGeom prst="rect">
            <a:avLst/>
          </a:prstGeom>
          <a:solidFill>
            <a:srgbClr val="FFC000"/>
          </a:solidFill>
          <a:ln w="28575" cap="flat">
            <a:solidFill>
              <a:srgbClr val="0057A5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lnSpc>
                <a:spcPts val="2300"/>
              </a:lnSpc>
            </a:pPr>
            <a:endParaRPr lang="en-US" altLang="zh-CN" sz="1400" b="1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B92B56B-672D-4966-B083-F040210294D7}"/>
              </a:ext>
            </a:extLst>
          </p:cNvPr>
          <p:cNvSpPr/>
          <p:nvPr/>
        </p:nvSpPr>
        <p:spPr>
          <a:xfrm>
            <a:off x="976108" y="1995474"/>
            <a:ext cx="28157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Solvers that are planned or in progress</a:t>
            </a:r>
          </a:p>
        </p:txBody>
      </p:sp>
    </p:spTree>
    <p:extLst>
      <p:ext uri="{BB962C8B-B14F-4D97-AF65-F5344CB8AC3E}">
        <p14:creationId xmlns:p14="http://schemas.microsoft.com/office/powerpoint/2010/main" val="2598797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520322-78B5-4638-8524-D807B3D806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087B4-3171-44EA-A5B1-567F5D6616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Sequential Impulse Projected Gauss-Seidel Solver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F8B17-99F5-4544-936D-DDB5B980B4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Projected Gauss-Seidel Algorithm (PGS):</a:t>
            </a:r>
          </a:p>
          <a:p>
            <a:pPr lvl="1"/>
            <a:r>
              <a:rPr lang="en-US" dirty="0"/>
              <a:t>One kinematic chain has one Jacobian matrix</a:t>
            </a:r>
          </a:p>
          <a:p>
            <a:pPr lvl="1"/>
            <a:r>
              <a:rPr lang="en-US" dirty="0"/>
              <a:t>Solution is solved based on whole system (global)</a:t>
            </a:r>
          </a:p>
          <a:p>
            <a:endParaRPr lang="en-US" dirty="0"/>
          </a:p>
          <a:p>
            <a:r>
              <a:rPr lang="en-US" dirty="0"/>
              <a:t>Sequential Impulse PGS Algorithm:</a:t>
            </a:r>
          </a:p>
          <a:p>
            <a:pPr lvl="1"/>
            <a:r>
              <a:rPr lang="en-US" dirty="0"/>
              <a:t>Each joint or contact has one Jacobian matrix</a:t>
            </a:r>
          </a:p>
          <a:p>
            <a:pPr lvl="1"/>
            <a:r>
              <a:rPr lang="en-US" dirty="0"/>
              <a:t>Solution is solved based on each constraint (local)</a:t>
            </a:r>
          </a:p>
          <a:p>
            <a:pPr lvl="1"/>
            <a:r>
              <a:rPr lang="en-US" dirty="0"/>
              <a:t>Applied extra “</a:t>
            </a:r>
            <a:r>
              <a:rPr lang="en-US" dirty="0" err="1"/>
              <a:t>WarmStart</a:t>
            </a:r>
            <a:r>
              <a:rPr lang="en-US" dirty="0"/>
              <a:t>” step for faster convergence</a:t>
            </a:r>
          </a:p>
          <a:p>
            <a:pPr marL="215900" lvl="1" indent="0">
              <a:buNone/>
            </a:pPr>
            <a:endParaRPr lang="en-US" dirty="0"/>
          </a:p>
          <a:p>
            <a:r>
              <a:rPr lang="en-US" dirty="0"/>
              <a:t>Holonomic Constraints: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01F326-8FD4-40BF-A186-DAA08AC3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4FE798B-21BE-4331-927C-0146B08FB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92045"/>
              </p:ext>
            </p:extLst>
          </p:nvPr>
        </p:nvGraphicFramePr>
        <p:xfrm>
          <a:off x="6951600" y="4410119"/>
          <a:ext cx="4892400" cy="15261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30800">
                  <a:extLst>
                    <a:ext uri="{9D8B030D-6E8A-4147-A177-3AD203B41FA5}">
                      <a16:colId xmlns:a16="http://schemas.microsoft.com/office/drawing/2014/main" val="2160573263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2351447040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365162664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PGS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T</a:t>
                      </a:r>
                      <a:r>
                        <a:rPr lang="en-US" altLang="zh-CN" sz="1400" dirty="0" err="1"/>
                        <a:t>ime</a:t>
                      </a:r>
                      <a:r>
                        <a:rPr lang="en-US" altLang="zh-CN" sz="1400" dirty="0"/>
                        <a:t> (</a:t>
                      </a:r>
                      <a:r>
                        <a:rPr lang="de-DE" sz="1400" dirty="0"/>
                        <a:t>µs</a:t>
                      </a:r>
                      <a:r>
                        <a:rPr lang="en-US" altLang="zh-CN" sz="1400" dirty="0"/>
                        <a:t>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SI-PGS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Time (µs)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764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 Body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20,665.4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26,401.6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038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 B</a:t>
                      </a:r>
                      <a:r>
                        <a:rPr lang="en-US" altLang="zh-CN" sz="1400" b="1" dirty="0"/>
                        <a:t>odies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2,349,753.4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834,965.6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05979"/>
                  </a:ext>
                </a:extLst>
              </a:tr>
            </a:tbl>
          </a:graphicData>
        </a:graphic>
      </p:graphicFrame>
      <p:pic>
        <p:nvPicPr>
          <p:cNvPr id="9" name="图片 27">
            <a:extLst>
              <a:ext uri="{FF2B5EF4-FFF2-40B4-BE49-F238E27FC236}">
                <a16:creationId xmlns:a16="http://schemas.microsoft.com/office/drawing/2014/main" id="{4906BCAC-7200-4DFB-89E8-796C9D462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36" b="5433"/>
          <a:stretch/>
        </p:blipFill>
        <p:spPr>
          <a:xfrm>
            <a:off x="9988547" y="1857186"/>
            <a:ext cx="1526503" cy="237448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图片 25">
            <a:extLst>
              <a:ext uri="{FF2B5EF4-FFF2-40B4-BE49-F238E27FC236}">
                <a16:creationId xmlns:a16="http://schemas.microsoft.com/office/drawing/2014/main" id="{CB6B461C-E8EF-48F0-BE16-A8B9A420C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63" b="10267"/>
          <a:stretch/>
        </p:blipFill>
        <p:spPr>
          <a:xfrm>
            <a:off x="7318667" y="2549746"/>
            <a:ext cx="1642840" cy="164951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A748555C-F261-4CA2-89FB-B6A260BA1B53}"/>
              </a:ext>
            </a:extLst>
          </p:cNvPr>
          <p:cNvSpPr txBox="1">
            <a:spLocks/>
          </p:cNvSpPr>
          <p:nvPr/>
        </p:nvSpPr>
        <p:spPr>
          <a:xfrm>
            <a:off x="6666464" y="1678740"/>
            <a:ext cx="3430335" cy="62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15900" marR="0" indent="-2159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4587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−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6746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80000"/>
              <a:buFont typeface="Arial"/>
              <a:buChar char="▪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8905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-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890587" marR="0" indent="-242887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-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5146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29718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4290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886200" marR="0" indent="-228600" algn="l" defTabSz="2159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ct val="100000"/>
              <a:buFont typeface="Arial"/>
              <a:buChar char="•"/>
              <a:tabLst>
                <a:tab pos="215900" algn="l"/>
              </a:tabLst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en-US" dirty="0"/>
              <a:t>Nonholonomic Constraints: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EB4CE206-96C3-47B1-B120-A9D3DE5FE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54283"/>
              </p:ext>
            </p:extLst>
          </p:nvPr>
        </p:nvGraphicFramePr>
        <p:xfrm>
          <a:off x="569026" y="4410119"/>
          <a:ext cx="5000230" cy="15261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38630">
                  <a:extLst>
                    <a:ext uri="{9D8B030D-6E8A-4147-A177-3AD203B41FA5}">
                      <a16:colId xmlns:a16="http://schemas.microsoft.com/office/drawing/2014/main" val="2160573263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2351447040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365162664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PGS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T</a:t>
                      </a:r>
                      <a:r>
                        <a:rPr lang="en-US" altLang="zh-CN" sz="1400" dirty="0" err="1"/>
                        <a:t>ime</a:t>
                      </a:r>
                      <a:r>
                        <a:rPr lang="en-US" altLang="zh-CN" sz="1400" dirty="0"/>
                        <a:t> (</a:t>
                      </a:r>
                      <a:r>
                        <a:rPr lang="de-DE" sz="1400" dirty="0"/>
                        <a:t>µs</a:t>
                      </a:r>
                      <a:r>
                        <a:rPr lang="en-US" altLang="zh-CN" sz="1400" dirty="0"/>
                        <a:t>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SI-PGS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Time (µs)</a:t>
                      </a:r>
                      <a:endParaRPr lang="de-DE" sz="1400" i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764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altLang="zh-CN" sz="1400" b="1" dirty="0"/>
                        <a:t>ouble Pendulum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548,444.0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504,374.6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038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Triple Pendulum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970,391.2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801,713.8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0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63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äsentation_Master_RWTH_Institute_16zu9">
  <a:themeElements>
    <a:clrScheme name="Präsentation_Master_RWTH_Institute_16zu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Präsentation_Master_RWTH_Institute_16zu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räsentation_Master_RWTH_Institute_16zu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äsentation_Master_RWTH_Institute_16zu9">
  <a:themeElements>
    <a:clrScheme name="Präsentation_Master_RWTH_Institute_16zu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Präsentation_Master_RWTH_Institute_16zu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räsentation_Master_RWTH_Institute_16zu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Breitbild</PresentationFormat>
  <Paragraphs>245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Cambria Math</vt:lpstr>
      <vt:lpstr>Helvetica</vt:lpstr>
      <vt:lpstr>Präsentation_Master_RWTH_Institute_16zu9</vt:lpstr>
      <vt:lpstr>Proposed Flexible Framework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PPP #1</dc:title>
  <dc:creator>Longxiang Shao</dc:creator>
  <cp:lastModifiedBy>Canfei CChen</cp:lastModifiedBy>
  <cp:revision>1478</cp:revision>
  <dcterms:modified xsi:type="dcterms:W3CDTF">2025-10-02T15:50:48Z</dcterms:modified>
</cp:coreProperties>
</file>