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5" r:id="rId4"/>
    <p:sldId id="257" r:id="rId5"/>
    <p:sldId id="272" r:id="rId6"/>
    <p:sldId id="271" r:id="rId7"/>
    <p:sldId id="273" r:id="rId8"/>
    <p:sldId id="263" r:id="rId9"/>
    <p:sldId id="264" r:id="rId10"/>
    <p:sldId id="268" r:id="rId11"/>
    <p:sldId id="266" r:id="rId12"/>
    <p:sldId id="282" r:id="rId13"/>
    <p:sldId id="283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18"/>
    <p:restoredTop sz="94694"/>
  </p:normalViewPr>
  <p:slideViewPr>
    <p:cSldViewPr snapToGrid="0">
      <p:cViewPr varScale="1">
        <p:scale>
          <a:sx n="114" d="100"/>
          <a:sy n="114" d="100"/>
        </p:scale>
        <p:origin x="176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854AD-F8EE-733F-7995-0431B74259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4FF0C-37BC-A37F-9EA2-B536B2DAA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52380-82D6-B173-ADF9-838A6468B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DD355-4235-7ECD-CE99-EE9D428D7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CDA2-B1B4-0EC4-24BA-C5F4D839D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53493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90DB8-89CB-7AEE-E5F9-8B863D425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B0D473-A644-5338-A069-E011DAC39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7344-A98F-7012-B8A0-00D9A1E1F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FE555-5A7D-3C0D-5B88-1ED384CA8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49499-3E28-AE2E-451E-CAF4B3431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306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15D40-0B6E-0037-5BDA-4BB424E42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94C2-4729-4E24-882C-544FA24582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FD34-767E-26D1-0E47-D467A91CD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D5F8D-DEC8-9B0D-C1AD-50F87AC03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B0432-9349-2B61-1A7A-86CE36EC1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656496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1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559E8831-5E10-4C6B-1131-1761E1ABA6E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0001" y="307200"/>
            <a:ext cx="9749849" cy="7968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title</a:t>
            </a:r>
            <a:endParaRPr lang="en-US" dirty="0"/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C85BE271-9887-5F65-0927-A1D0E94775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80001" y="1104000"/>
            <a:ext cx="9749849" cy="37041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67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9C7E5E3-C907-C23D-AC1E-C4F9472D614B}"/>
              </a:ext>
            </a:extLst>
          </p:cNvPr>
          <p:cNvGrpSpPr/>
          <p:nvPr userDrawn="1"/>
        </p:nvGrpSpPr>
        <p:grpSpPr>
          <a:xfrm>
            <a:off x="10621293" y="307200"/>
            <a:ext cx="1085908" cy="821904"/>
            <a:chOff x="1001339" y="887094"/>
            <a:chExt cx="814431" cy="616428"/>
          </a:xfrm>
        </p:grpSpPr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388CA5A3-664D-3CB1-0282-08F51CC5FE95}"/>
                </a:ext>
              </a:extLst>
            </p:cNvPr>
            <p:cNvSpPr/>
            <p:nvPr/>
          </p:nvSpPr>
          <p:spPr>
            <a:xfrm rot="21228600">
              <a:off x="1001339" y="1125872"/>
              <a:ext cx="155578" cy="202692"/>
            </a:xfrm>
            <a:custGeom>
              <a:avLst/>
              <a:gdLst>
                <a:gd name="connsiteX0" fmla="*/ 155578 w 155578"/>
                <a:gd name="connsiteY0" fmla="*/ 101346 h 202692"/>
                <a:gd name="connsiteX1" fmla="*/ 77789 w 155578"/>
                <a:gd name="connsiteY1" fmla="*/ 202692 h 202692"/>
                <a:gd name="connsiteX2" fmla="*/ 0 w 155578"/>
                <a:gd name="connsiteY2" fmla="*/ 101346 h 202692"/>
                <a:gd name="connsiteX3" fmla="*/ 77789 w 155578"/>
                <a:gd name="connsiteY3" fmla="*/ 0 h 202692"/>
                <a:gd name="connsiteX4" fmla="*/ 155578 w 155578"/>
                <a:gd name="connsiteY4" fmla="*/ 101346 h 2026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5578" h="202692">
                  <a:moveTo>
                    <a:pt x="155578" y="101346"/>
                  </a:moveTo>
                  <a:cubicBezTo>
                    <a:pt x="155578" y="157318"/>
                    <a:pt x="120751" y="202692"/>
                    <a:pt x="77789" y="202692"/>
                  </a:cubicBezTo>
                  <a:cubicBezTo>
                    <a:pt x="34827" y="202692"/>
                    <a:pt x="0" y="157318"/>
                    <a:pt x="0" y="101346"/>
                  </a:cubicBezTo>
                  <a:cubicBezTo>
                    <a:pt x="0" y="45374"/>
                    <a:pt x="34827" y="0"/>
                    <a:pt x="77789" y="0"/>
                  </a:cubicBezTo>
                  <a:cubicBezTo>
                    <a:pt x="120751" y="0"/>
                    <a:pt x="155578" y="45374"/>
                    <a:pt x="155578" y="101346"/>
                  </a:cubicBezTo>
                  <a:close/>
                </a:path>
              </a:pathLst>
            </a:custGeom>
            <a:solidFill>
              <a:srgbClr val="1D496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D" sz="2400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8AA3A00A-F031-2036-B093-56A3C2E25DFE}"/>
                </a:ext>
              </a:extLst>
            </p:cNvPr>
            <p:cNvSpPr/>
            <p:nvPr/>
          </p:nvSpPr>
          <p:spPr>
            <a:xfrm>
              <a:off x="1169141" y="887094"/>
              <a:ext cx="646629" cy="434340"/>
            </a:xfrm>
            <a:custGeom>
              <a:avLst/>
              <a:gdLst>
                <a:gd name="connsiteX0" fmla="*/ 556109 w 646629"/>
                <a:gd name="connsiteY0" fmla="*/ 253746 h 434340"/>
                <a:gd name="connsiteX1" fmla="*/ 513841 w 646629"/>
                <a:gd name="connsiteY1" fmla="*/ 264287 h 434340"/>
                <a:gd name="connsiteX2" fmla="*/ 440635 w 646629"/>
                <a:gd name="connsiteY2" fmla="*/ 158242 h 434340"/>
                <a:gd name="connsiteX3" fmla="*/ 471572 w 646629"/>
                <a:gd name="connsiteY3" fmla="*/ 90297 h 434340"/>
                <a:gd name="connsiteX4" fmla="*/ 381052 w 646629"/>
                <a:gd name="connsiteY4" fmla="*/ 0 h 434340"/>
                <a:gd name="connsiteX5" fmla="*/ 291168 w 646629"/>
                <a:gd name="connsiteY5" fmla="*/ 79756 h 434340"/>
                <a:gd name="connsiteX6" fmla="*/ 180404 w 646629"/>
                <a:gd name="connsiteY6" fmla="*/ 79756 h 434340"/>
                <a:gd name="connsiteX7" fmla="*/ 90521 w 646629"/>
                <a:gd name="connsiteY7" fmla="*/ 0 h 434340"/>
                <a:gd name="connsiteX8" fmla="*/ 0 w 646629"/>
                <a:gd name="connsiteY8" fmla="*/ 90297 h 434340"/>
                <a:gd name="connsiteX9" fmla="*/ 90521 w 646629"/>
                <a:gd name="connsiteY9" fmla="*/ 180594 h 434340"/>
                <a:gd name="connsiteX10" fmla="*/ 180404 w 646629"/>
                <a:gd name="connsiteY10" fmla="*/ 100838 h 434340"/>
                <a:gd name="connsiteX11" fmla="*/ 291168 w 646629"/>
                <a:gd name="connsiteY11" fmla="*/ 100838 h 434340"/>
                <a:gd name="connsiteX12" fmla="*/ 381052 w 646629"/>
                <a:gd name="connsiteY12" fmla="*/ 180594 h 434340"/>
                <a:gd name="connsiteX13" fmla="*/ 423320 w 646629"/>
                <a:gd name="connsiteY13" fmla="*/ 170053 h 434340"/>
                <a:gd name="connsiteX14" fmla="*/ 496526 w 646629"/>
                <a:gd name="connsiteY14" fmla="*/ 276098 h 434340"/>
                <a:gd name="connsiteX15" fmla="*/ 465589 w 646629"/>
                <a:gd name="connsiteY15" fmla="*/ 344043 h 434340"/>
                <a:gd name="connsiteX16" fmla="*/ 556109 w 646629"/>
                <a:gd name="connsiteY16" fmla="*/ 434340 h 434340"/>
                <a:gd name="connsiteX17" fmla="*/ 646630 w 646629"/>
                <a:gd name="connsiteY17" fmla="*/ 344043 h 434340"/>
                <a:gd name="connsiteX18" fmla="*/ 556109 w 646629"/>
                <a:gd name="connsiteY18" fmla="*/ 253746 h 4343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46629" h="434340">
                  <a:moveTo>
                    <a:pt x="556109" y="253746"/>
                  </a:moveTo>
                  <a:cubicBezTo>
                    <a:pt x="540831" y="253746"/>
                    <a:pt x="526445" y="257556"/>
                    <a:pt x="513841" y="264287"/>
                  </a:cubicBezTo>
                  <a:lnTo>
                    <a:pt x="440635" y="158242"/>
                  </a:lnTo>
                  <a:cubicBezTo>
                    <a:pt x="459605" y="141732"/>
                    <a:pt x="471572" y="117475"/>
                    <a:pt x="471572" y="90297"/>
                  </a:cubicBezTo>
                  <a:cubicBezTo>
                    <a:pt x="471572" y="40386"/>
                    <a:pt x="431086" y="0"/>
                    <a:pt x="381052" y="0"/>
                  </a:cubicBezTo>
                  <a:cubicBezTo>
                    <a:pt x="334582" y="0"/>
                    <a:pt x="296388" y="34925"/>
                    <a:pt x="291168" y="79756"/>
                  </a:cubicBezTo>
                  <a:lnTo>
                    <a:pt x="180404" y="79756"/>
                  </a:lnTo>
                  <a:cubicBezTo>
                    <a:pt x="175185" y="34798"/>
                    <a:pt x="136990" y="0"/>
                    <a:pt x="90521" y="0"/>
                  </a:cubicBezTo>
                  <a:cubicBezTo>
                    <a:pt x="40486" y="0"/>
                    <a:pt x="0" y="40386"/>
                    <a:pt x="0" y="90297"/>
                  </a:cubicBezTo>
                  <a:cubicBezTo>
                    <a:pt x="0" y="140208"/>
                    <a:pt x="40486" y="180594"/>
                    <a:pt x="90521" y="180594"/>
                  </a:cubicBezTo>
                  <a:cubicBezTo>
                    <a:pt x="136990" y="180594"/>
                    <a:pt x="175185" y="145669"/>
                    <a:pt x="180404" y="100838"/>
                  </a:cubicBezTo>
                  <a:lnTo>
                    <a:pt x="291168" y="100838"/>
                  </a:lnTo>
                  <a:cubicBezTo>
                    <a:pt x="296388" y="145796"/>
                    <a:pt x="334582" y="180594"/>
                    <a:pt x="381052" y="180594"/>
                  </a:cubicBezTo>
                  <a:cubicBezTo>
                    <a:pt x="396330" y="180594"/>
                    <a:pt x="410716" y="176784"/>
                    <a:pt x="423320" y="170053"/>
                  </a:cubicBezTo>
                  <a:lnTo>
                    <a:pt x="496526" y="276098"/>
                  </a:lnTo>
                  <a:cubicBezTo>
                    <a:pt x="477556" y="292608"/>
                    <a:pt x="465589" y="316865"/>
                    <a:pt x="465589" y="344043"/>
                  </a:cubicBezTo>
                  <a:cubicBezTo>
                    <a:pt x="465589" y="393954"/>
                    <a:pt x="506075" y="434340"/>
                    <a:pt x="556109" y="434340"/>
                  </a:cubicBezTo>
                  <a:cubicBezTo>
                    <a:pt x="606144" y="434340"/>
                    <a:pt x="646630" y="393954"/>
                    <a:pt x="646630" y="344043"/>
                  </a:cubicBezTo>
                  <a:cubicBezTo>
                    <a:pt x="646630" y="294132"/>
                    <a:pt x="606144" y="253746"/>
                    <a:pt x="556109" y="253746"/>
                  </a:cubicBezTo>
                  <a:close/>
                </a:path>
              </a:pathLst>
            </a:custGeom>
            <a:solidFill>
              <a:srgbClr val="E5834B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D" sz="2400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6E785E97-6360-4022-F879-85F23040A49B}"/>
                </a:ext>
              </a:extLst>
            </p:cNvPr>
            <p:cNvSpPr/>
            <p:nvPr/>
          </p:nvSpPr>
          <p:spPr>
            <a:xfrm>
              <a:off x="1148442" y="1189323"/>
              <a:ext cx="519994" cy="314199"/>
            </a:xfrm>
            <a:custGeom>
              <a:avLst/>
              <a:gdLst>
                <a:gd name="connsiteX0" fmla="*/ 186845 w 519994"/>
                <a:gd name="connsiteY0" fmla="*/ 24289 h 314199"/>
                <a:gd name="connsiteX1" fmla="*/ 9114 w 519994"/>
                <a:gd name="connsiteY1" fmla="*/ 254286 h 314199"/>
                <a:gd name="connsiteX2" fmla="*/ 75 w 519994"/>
                <a:gd name="connsiteY2" fmla="*/ 276257 h 314199"/>
                <a:gd name="connsiteX3" fmla="*/ 47945 w 519994"/>
                <a:gd name="connsiteY3" fmla="*/ 310420 h 314199"/>
                <a:gd name="connsiteX4" fmla="*/ 474193 w 519994"/>
                <a:gd name="connsiteY4" fmla="*/ 312071 h 314199"/>
                <a:gd name="connsiteX5" fmla="*/ 517607 w 519994"/>
                <a:gd name="connsiteY5" fmla="*/ 292005 h 314199"/>
                <a:gd name="connsiteX6" fmla="*/ 510860 w 519994"/>
                <a:gd name="connsiteY6" fmla="*/ 254286 h 314199"/>
                <a:gd name="connsiteX7" fmla="*/ 333129 w 519994"/>
                <a:gd name="connsiteY7" fmla="*/ 24289 h 314199"/>
                <a:gd name="connsiteX8" fmla="*/ 186845 w 519994"/>
                <a:gd name="connsiteY8" fmla="*/ 24289 h 314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19994" h="314199">
                  <a:moveTo>
                    <a:pt x="186845" y="24289"/>
                  </a:moveTo>
                  <a:lnTo>
                    <a:pt x="9114" y="254286"/>
                  </a:lnTo>
                  <a:cubicBezTo>
                    <a:pt x="3385" y="260890"/>
                    <a:pt x="584" y="268637"/>
                    <a:pt x="75" y="276257"/>
                  </a:cubicBezTo>
                  <a:cubicBezTo>
                    <a:pt x="-1581" y="302292"/>
                    <a:pt x="24646" y="320580"/>
                    <a:pt x="47945" y="310420"/>
                  </a:cubicBezTo>
                  <a:cubicBezTo>
                    <a:pt x="182771" y="251746"/>
                    <a:pt x="325363" y="256191"/>
                    <a:pt x="474193" y="312071"/>
                  </a:cubicBezTo>
                  <a:cubicBezTo>
                    <a:pt x="491508" y="318548"/>
                    <a:pt x="511114" y="309785"/>
                    <a:pt x="517607" y="292005"/>
                  </a:cubicBezTo>
                  <a:cubicBezTo>
                    <a:pt x="522064" y="279940"/>
                    <a:pt x="520536" y="265462"/>
                    <a:pt x="510860" y="254286"/>
                  </a:cubicBezTo>
                  <a:lnTo>
                    <a:pt x="333129" y="24289"/>
                  </a:lnTo>
                  <a:cubicBezTo>
                    <a:pt x="305247" y="-8096"/>
                    <a:pt x="214727" y="-8096"/>
                    <a:pt x="186845" y="24289"/>
                  </a:cubicBezTo>
                  <a:close/>
                </a:path>
              </a:pathLst>
            </a:custGeom>
            <a:solidFill>
              <a:srgbClr val="1D4966"/>
            </a:solidFill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AD" sz="2400"/>
            </a:p>
          </p:txBody>
        </p:sp>
      </p:grp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3F49A2E-3E1A-0EB3-ABB0-9528977850B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77600" y="6459523"/>
            <a:ext cx="729600" cy="394876"/>
          </a:xfrm>
        </p:spPr>
        <p:txBody>
          <a:bodyPr/>
          <a:lstStyle>
            <a:lvl1pPr>
              <a:defRPr sz="1067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DD554-2D1B-4605-08C1-9B4B0950034A}"/>
              </a:ext>
            </a:extLst>
          </p:cNvPr>
          <p:cNvSpPr txBox="1"/>
          <p:nvPr userDrawn="1"/>
        </p:nvSpPr>
        <p:spPr>
          <a:xfrm>
            <a:off x="479999" y="6474084"/>
            <a:ext cx="605415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algn="l">
              <a:spcBef>
                <a:spcPts val="0"/>
              </a:spcBef>
              <a:spcAft>
                <a:spcPts val="0"/>
              </a:spcAft>
            </a:pPr>
            <a:r>
              <a:rPr lang="en-GB" sz="1200" b="0" i="0" u="none" strike="noStrike" dirty="0">
                <a:solidFill>
                  <a:schemeClr val="accent1"/>
                </a:solidFill>
                <a:effectLst/>
                <a:latin typeface="+mn-lt"/>
              </a:rPr>
              <a:t>VICT</a:t>
            </a:r>
            <a:r>
              <a:rPr lang="en-GB" sz="1200" b="0" i="0" u="none" strike="noStrike" dirty="0">
                <a:solidFill>
                  <a:schemeClr val="tx2"/>
                </a:solidFill>
                <a:effectLst/>
                <a:latin typeface="+mj-lt"/>
              </a:rPr>
              <a:t>3R</a:t>
            </a:r>
            <a:r>
              <a:rPr lang="en-GB" sz="933" b="0" i="0" u="none" strike="noStrike" dirty="0">
                <a:solidFill>
                  <a:schemeClr val="tx1"/>
                </a:solidFill>
                <a:effectLst/>
                <a:latin typeface="+mn-lt"/>
              </a:rPr>
              <a:t>  Developing and Implementing Virtual Control Groups to reduce animal use in Toxicology Research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A05D27-22EF-38DC-A45E-21E95454275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484" y="2051538"/>
            <a:ext cx="9749365" cy="3985195"/>
          </a:xfrm>
          <a:prstGeom prst="rect">
            <a:avLst/>
          </a:prstGeom>
        </p:spPr>
        <p:txBody>
          <a:bodyPr>
            <a:normAutofit/>
          </a:bodyPr>
          <a:lstStyle>
            <a:lvl1pPr marL="228594" indent="-228594">
              <a:buFont typeface="Arial" panose="020B0604020202020204" pitchFamily="34" charset="0"/>
              <a:buChar char="•"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22677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9E4DB-7311-45E9-504B-8B2ACB7F9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A73CF-BC50-2092-CE00-AF274F1C8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319A6-0219-8F30-D01E-76D8BBFF6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B0BCC-AC1C-B340-97A8-22A6985D5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953FA-9AC9-B4F3-35E3-ACA7985EC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3226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56888-89A5-90A7-6898-93CD78598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ABA5A-79F3-D6E9-210B-6663BC3AF0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920D7-31F0-43C4-1190-ECC45119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1402A-EFCC-2D58-7EE4-95550796C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444A0-2E14-AA9B-0ED2-E5A506F5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32479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F9F74-D441-BA1C-70CC-2B6019851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DD55B-C37D-14FB-E6F0-97C2E692A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6765B8-6283-6E01-6913-C5F9776015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59C0A1-7031-37C9-9716-3108F8A53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2BF1C8-8BC2-2F45-CF49-C5672ACE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FB823-5B8E-7932-35ED-FE8D69BD9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81425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34D14-6ADF-9388-20EF-5013C4D45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40D1B5-CAEB-984D-5181-89BB87D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4A1AF1-715A-4936-CE11-F7C7F94DCE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C9D82-152F-999B-0E91-D4113FAEA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4F0FC-6363-533A-9221-7D3E2DA3DD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198D11-32AE-C342-0E76-DEB2966E1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59CD7-F44F-8923-6449-3FB995D4D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A65D54-11E7-8B5E-44D9-744276615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84732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B672-467C-1A3F-D312-2CBE38883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FC82CA-2E0D-54A2-0905-25A1961DC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5C3FE4-BA23-A830-A648-CB1E8ACC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64682-C110-FAAA-E54C-A653CC9B6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6969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8B156A-39DE-F80C-8A77-E7509685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6ECACF-5F3D-436D-DDC7-3F4996DC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D2A94-8CCA-ABFC-C257-DDD5504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24528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0223-5078-531C-2FC7-C194EA25B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FFADC-F6E5-37F6-5374-CE2037D25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399D0B-43AB-8BB8-EB39-DB47CF3A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8728D-0AD0-36E6-D029-C4D35548C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37D78-3A4A-D606-7D97-87E04B1A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0047D8-F6DB-2EFD-A10D-9CA8B97FE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89084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0C137-086C-9EC1-01D2-8D91E301A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7B7BC-A2CF-DE4C-1942-46880416D3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E3CBF7-1412-1554-36AC-E77AF4871D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26F59-3BFD-A75B-62A4-8513A349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F6F76-64DE-9AF5-10EB-55C823FA7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125A5-392C-2906-C3DF-E07D527A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8947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180F3-FA98-EB7C-0AE4-17F7F70FB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AA73C9-AF82-0A84-B678-9CE363B60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F2B16-4AB8-D408-FC3B-9C34C6B1D1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18F5AA-9F68-E24F-BFD8-3422EE8C2D8B}" type="datetimeFigureOut">
              <a:rPr lang="en-DE" smtClean="0"/>
              <a:t>26.09.25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B586C-408F-1338-AC4C-AE61A4558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93B04C-7FDA-269C-FF15-43278AA401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97C591-618D-3647-96D8-D877F7AA31B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7923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jpeg"/><Relationship Id="rId4" Type="http://schemas.openxmlformats.org/officeDocument/2006/relationships/image" Target="../media/image1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jpeg"/><Relationship Id="rId3" Type="http://schemas.openxmlformats.org/officeDocument/2006/relationships/image" Target="../media/image200.png"/><Relationship Id="rId7" Type="http://schemas.openxmlformats.org/officeDocument/2006/relationships/image" Target="../media/image22.jpe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11" Type="http://schemas.openxmlformats.org/officeDocument/2006/relationships/image" Target="../media/image25.png"/><Relationship Id="rId5" Type="http://schemas.openxmlformats.org/officeDocument/2006/relationships/image" Target="../media/image15.png"/><Relationship Id="rId10" Type="http://schemas.openxmlformats.org/officeDocument/2006/relationships/image" Target="../media/image24.png"/><Relationship Id="rId4" Type="http://schemas.openxmlformats.org/officeDocument/2006/relationships/image" Target="../media/image14.png"/><Relationship Id="rId9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46B2449-FF07-47FC-AA19-DB68D98F3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4E94261F-1ED3-4E90-88E6-134791440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716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CB022C-D1CB-5B8B-0F32-0EAD56107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8043" y="590062"/>
            <a:ext cx="5347266" cy="2838938"/>
          </a:xfrm>
        </p:spPr>
        <p:txBody>
          <a:bodyPr>
            <a:normAutofit/>
          </a:bodyPr>
          <a:lstStyle/>
          <a:p>
            <a:pPr algn="l"/>
            <a:r>
              <a:rPr lang="en-DE" sz="5600" dirty="0">
                <a:solidFill>
                  <a:srgbClr val="FFFFFF"/>
                </a:solidFill>
              </a:rPr>
              <a:t>Synthetic Control Arm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166405-FB4B-ABFE-ACF0-45E9FC826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78043" y="3739764"/>
            <a:ext cx="5324405" cy="1198120"/>
          </a:xfrm>
        </p:spPr>
        <p:txBody>
          <a:bodyPr>
            <a:normAutofit/>
          </a:bodyPr>
          <a:lstStyle/>
          <a:p>
            <a:pPr algn="l"/>
            <a:r>
              <a:rPr lang="en-DE" sz="2000" dirty="0">
                <a:solidFill>
                  <a:srgbClr val="FFFFFF"/>
                </a:solidFill>
              </a:rPr>
              <a:t>DataThon lead: Sadegh Mohammadi</a:t>
            </a:r>
          </a:p>
          <a:p>
            <a:pPr algn="l"/>
            <a:r>
              <a:rPr lang="en-DE" sz="2000" dirty="0">
                <a:solidFill>
                  <a:srgbClr val="FFFFFF"/>
                </a:solidFill>
              </a:rPr>
              <a:t>DataThon Co-lead: Davide Cirillo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C6052961-5ADC-4465-9B95-E6D4A490D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3696" y="1606411"/>
            <a:ext cx="465456" cy="581432"/>
            <a:chOff x="653696" y="1606411"/>
            <a:chExt cx="465456" cy="581432"/>
          </a:xfrm>
          <a:solidFill>
            <a:srgbClr val="FFFFFF"/>
          </a:solidFill>
        </p:grpSpPr>
        <p:sp>
          <p:nvSpPr>
            <p:cNvPr id="1036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69236" y="1606411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7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014" y="1835705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38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3696" y="2060130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DDFE2A49-C657-E86A-0A4D-6BC3596816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24796" y="540000"/>
            <a:ext cx="3856813" cy="577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745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35D55-A42E-E322-02CA-781D61865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Chall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nge with AE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DD061-F523-33BE-118C-C0ABB648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497286" cy="3323319"/>
          </a:xfrm>
        </p:spPr>
        <p:txBody>
          <a:bodyPr>
            <a:normAutofit fontScale="77500" lnSpcReduction="20000"/>
          </a:bodyPr>
          <a:lstStyle/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AE learns to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compress → decompress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the data.</a:t>
            </a:r>
          </a:p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It’s very good at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reconstructing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what it has already seen.</a:t>
            </a:r>
          </a:p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BUT… the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latent space</a:t>
            </a:r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 (the compressed representation) has no structure:</a:t>
            </a:r>
          </a:p>
          <a:p>
            <a:pPr lvl="1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If you pick a random point in the latent space and try to decode it → you often get garbage.</a:t>
            </a:r>
          </a:p>
          <a:p>
            <a:pPr lvl="1"/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Why? Because AE never learned how to “fill the space between data points.”</a:t>
            </a:r>
          </a:p>
          <a:p>
            <a:r>
              <a:rPr lang="en-GB" sz="2600" dirty="0">
                <a:latin typeface="Arial" panose="020B0604020202020204" pitchFamily="34" charset="0"/>
                <a:cs typeface="Arial" panose="020B0604020202020204" pitchFamily="34" charset="0"/>
              </a:rPr>
              <a:t>In short: </a:t>
            </a:r>
            <a:r>
              <a:rPr lang="en-GB" sz="2600" b="1" dirty="0">
                <a:latin typeface="Arial" panose="020B0604020202020204" pitchFamily="34" charset="0"/>
                <a:cs typeface="Arial" panose="020B0604020202020204" pitchFamily="34" charset="0"/>
              </a:rPr>
              <a:t>AE = great copier, bad generator.</a:t>
            </a:r>
            <a:endParaRPr lang="en-GB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3C824D-2D74-559C-D11C-A17224C9980F}"/>
              </a:ext>
            </a:extLst>
          </p:cNvPr>
          <p:cNvCxnSpPr>
            <a:cxnSpLocks/>
          </p:cNvCxnSpPr>
          <p:nvPr/>
        </p:nvCxnSpPr>
        <p:spPr>
          <a:xfrm flipV="1">
            <a:off x="6836228" y="1825624"/>
            <a:ext cx="0" cy="2307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724FBA-1C83-3F5A-A4D6-407EC2E4D719}"/>
              </a:ext>
            </a:extLst>
          </p:cNvPr>
          <p:cNvCxnSpPr>
            <a:cxnSpLocks/>
          </p:cNvCxnSpPr>
          <p:nvPr/>
        </p:nvCxnSpPr>
        <p:spPr>
          <a:xfrm>
            <a:off x="6836228" y="4133395"/>
            <a:ext cx="2699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2E320510-1638-06AC-9034-4DDA4B90D6D2}"/>
              </a:ext>
            </a:extLst>
          </p:cNvPr>
          <p:cNvSpPr/>
          <p:nvPr/>
        </p:nvSpPr>
        <p:spPr>
          <a:xfrm>
            <a:off x="7614557" y="2136775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153FC0F-6117-1D83-7ED7-B39D068D5867}"/>
              </a:ext>
            </a:extLst>
          </p:cNvPr>
          <p:cNvSpPr/>
          <p:nvPr/>
        </p:nvSpPr>
        <p:spPr>
          <a:xfrm>
            <a:off x="7081155" y="2441804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CD6C37-E5AE-9C05-BAA5-51F02C8A5F10}"/>
              </a:ext>
            </a:extLst>
          </p:cNvPr>
          <p:cNvSpPr/>
          <p:nvPr/>
        </p:nvSpPr>
        <p:spPr>
          <a:xfrm>
            <a:off x="7059383" y="2986992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E4B8C0D-281C-9E30-0E39-98704D04F773}"/>
              </a:ext>
            </a:extLst>
          </p:cNvPr>
          <p:cNvSpPr/>
          <p:nvPr/>
        </p:nvSpPr>
        <p:spPr>
          <a:xfrm>
            <a:off x="7968340" y="2441804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05FE8D-FAB5-49E9-81B7-9418CED93624}"/>
              </a:ext>
            </a:extLst>
          </p:cNvPr>
          <p:cNvSpPr/>
          <p:nvPr/>
        </p:nvSpPr>
        <p:spPr>
          <a:xfrm>
            <a:off x="7581901" y="3040062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6BC5559-E018-8160-AD02-1CD41A886B98}"/>
              </a:ext>
            </a:extLst>
          </p:cNvPr>
          <p:cNvSpPr/>
          <p:nvPr/>
        </p:nvSpPr>
        <p:spPr>
          <a:xfrm>
            <a:off x="8186057" y="2986992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F313015-5854-47FE-1DF4-D27720738877}"/>
              </a:ext>
            </a:extLst>
          </p:cNvPr>
          <p:cNvSpPr/>
          <p:nvPr/>
        </p:nvSpPr>
        <p:spPr>
          <a:xfrm>
            <a:off x="7418613" y="3547156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96F1E8B-1754-B05C-2B41-3247A2FF16AC}"/>
              </a:ext>
            </a:extLst>
          </p:cNvPr>
          <p:cNvSpPr/>
          <p:nvPr/>
        </p:nvSpPr>
        <p:spPr>
          <a:xfrm>
            <a:off x="8213271" y="3470956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1491910-A5EE-D8E3-E857-19FFF08E180A}"/>
              </a:ext>
            </a:extLst>
          </p:cNvPr>
          <p:cNvSpPr/>
          <p:nvPr/>
        </p:nvSpPr>
        <p:spPr>
          <a:xfrm>
            <a:off x="7897586" y="3433306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4AC3BD-F095-D660-B6BA-75C97D9BB6A3}"/>
              </a:ext>
            </a:extLst>
          </p:cNvPr>
          <p:cNvSpPr/>
          <p:nvPr/>
        </p:nvSpPr>
        <p:spPr>
          <a:xfrm>
            <a:off x="8512629" y="2976106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3484CA5-B14B-B0C1-CA3B-7A3944F30BD8}"/>
              </a:ext>
            </a:extLst>
          </p:cNvPr>
          <p:cNvSpPr/>
          <p:nvPr/>
        </p:nvSpPr>
        <p:spPr>
          <a:xfrm>
            <a:off x="7886697" y="3712594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FB7F879-0C91-1BF6-1905-E07F04E23975}"/>
              </a:ext>
            </a:extLst>
          </p:cNvPr>
          <p:cNvSpPr/>
          <p:nvPr/>
        </p:nvSpPr>
        <p:spPr>
          <a:xfrm>
            <a:off x="8610601" y="3357106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22" name="Picture 21" descr="A dog standing on grass&#10;&#10;AI-generated content may be incorrect.">
            <a:extLst>
              <a:ext uri="{FF2B5EF4-FFF2-40B4-BE49-F238E27FC236}">
                <a16:creationId xmlns:a16="http://schemas.microsoft.com/office/drawing/2014/main" id="{8C44A52E-0B33-9724-C7F2-26F4A80B2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613" y="630774"/>
            <a:ext cx="1289240" cy="958312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AA9B75-A1A5-A71A-0271-FE23CE2E741A}"/>
              </a:ext>
            </a:extLst>
          </p:cNvPr>
          <p:cNvCxnSpPr>
            <a:cxnSpLocks/>
            <a:stCxn id="13" idx="0"/>
            <a:endCxn id="22" idx="2"/>
          </p:cNvCxnSpPr>
          <p:nvPr/>
        </p:nvCxnSpPr>
        <p:spPr>
          <a:xfrm flipV="1">
            <a:off x="7663544" y="1589086"/>
            <a:ext cx="399689" cy="14509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D044F830-39D7-07B9-94AE-C11831CBFE65}"/>
              </a:ext>
            </a:extLst>
          </p:cNvPr>
          <p:cNvSpPr/>
          <p:nvPr/>
        </p:nvSpPr>
        <p:spPr>
          <a:xfrm>
            <a:off x="8294913" y="5226728"/>
            <a:ext cx="1050470" cy="1155018"/>
          </a:xfrm>
          <a:prstGeom prst="ellips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Decision 28">
            <a:extLst>
              <a:ext uri="{FF2B5EF4-FFF2-40B4-BE49-F238E27FC236}">
                <a16:creationId xmlns:a16="http://schemas.microsoft.com/office/drawing/2014/main" id="{2BDFDFAA-6093-85CC-12E1-82F774F07520}"/>
              </a:ext>
            </a:extLst>
          </p:cNvPr>
          <p:cNvSpPr/>
          <p:nvPr/>
        </p:nvSpPr>
        <p:spPr>
          <a:xfrm>
            <a:off x="7043055" y="4637312"/>
            <a:ext cx="1001488" cy="947285"/>
          </a:xfrm>
          <a:prstGeom prst="flowChartDecisio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1EEBF33F-9478-6EE7-E6DB-87559E914E3C}"/>
              </a:ext>
            </a:extLst>
          </p:cNvPr>
          <p:cNvSpPr/>
          <p:nvPr/>
        </p:nvSpPr>
        <p:spPr>
          <a:xfrm>
            <a:off x="7402286" y="5910940"/>
            <a:ext cx="794658" cy="685798"/>
          </a:xfrm>
          <a:prstGeom prst="triangle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A78AFBC-2C82-2842-6A23-6C292CC64E78}"/>
              </a:ext>
            </a:extLst>
          </p:cNvPr>
          <p:cNvSpPr/>
          <p:nvPr/>
        </p:nvSpPr>
        <p:spPr>
          <a:xfrm>
            <a:off x="6155869" y="5669415"/>
            <a:ext cx="908958" cy="6858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2978FEC-CCC6-1C2D-A924-277700B759B4}"/>
              </a:ext>
            </a:extLst>
          </p:cNvPr>
          <p:cNvSpPr/>
          <p:nvPr/>
        </p:nvSpPr>
        <p:spPr>
          <a:xfrm>
            <a:off x="7222668" y="2594204"/>
            <a:ext cx="1072240" cy="863376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34" name="Graphic 33" descr="Question Mark with solid fill">
            <a:extLst>
              <a:ext uri="{FF2B5EF4-FFF2-40B4-BE49-F238E27FC236}">
                <a16:creationId xmlns:a16="http://schemas.microsoft.com/office/drawing/2014/main" id="{BFC245E9-DBE6-32F2-BA58-07F294092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90577" y="2623573"/>
            <a:ext cx="742832" cy="742832"/>
          </a:xfrm>
          <a:prstGeom prst="rect">
            <a:avLst/>
          </a:prstGeom>
        </p:spPr>
      </p:pic>
      <p:pic>
        <p:nvPicPr>
          <p:cNvPr id="1028" name="Picture 4" descr="Black French Bulldog: Info, Pictures, Origin &amp; History – Dogster">
            <a:extLst>
              <a:ext uri="{FF2B5EF4-FFF2-40B4-BE49-F238E27FC236}">
                <a16:creationId xmlns:a16="http://schemas.microsoft.com/office/drawing/2014/main" id="{1F76B4A1-637D-C063-0A04-32DC26FA2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0541" y="4518137"/>
            <a:ext cx="1219200" cy="884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00B07D3-03F4-F34D-A57E-BE2A30788DC3}"/>
              </a:ext>
            </a:extLst>
          </p:cNvPr>
          <p:cNvCxnSpPr>
            <a:cxnSpLocks/>
          </p:cNvCxnSpPr>
          <p:nvPr/>
        </p:nvCxnSpPr>
        <p:spPr>
          <a:xfrm flipV="1">
            <a:off x="9367151" y="5148943"/>
            <a:ext cx="963390" cy="5454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9" name="Picture 6" descr="Golden Retriever – Wikipedia">
            <a:extLst>
              <a:ext uri="{FF2B5EF4-FFF2-40B4-BE49-F238E27FC236}">
                <a16:creationId xmlns:a16="http://schemas.microsoft.com/office/drawing/2014/main" id="{508D6689-225D-20A3-06C8-35D1878392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9243" y="3192462"/>
            <a:ext cx="1135038" cy="77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C12088A-1353-9162-D4D0-5452EDA4E570}"/>
              </a:ext>
            </a:extLst>
          </p:cNvPr>
          <p:cNvCxnSpPr>
            <a:cxnSpLocks/>
          </p:cNvCxnSpPr>
          <p:nvPr/>
        </p:nvCxnSpPr>
        <p:spPr>
          <a:xfrm flipV="1">
            <a:off x="8044543" y="4044951"/>
            <a:ext cx="2188028" cy="101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63FD0A7-5941-FF57-8773-E6DE18A55F16}"/>
              </a:ext>
            </a:extLst>
          </p:cNvPr>
          <p:cNvCxnSpPr>
            <a:cxnSpLocks/>
          </p:cNvCxnSpPr>
          <p:nvPr/>
        </p:nvCxnSpPr>
        <p:spPr>
          <a:xfrm flipV="1">
            <a:off x="14632214" y="5609996"/>
            <a:ext cx="2188028" cy="1018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8" descr="American Pit Bull Terrier - Wikipedia">
            <a:extLst>
              <a:ext uri="{FF2B5EF4-FFF2-40B4-BE49-F238E27FC236}">
                <a16:creationId xmlns:a16="http://schemas.microsoft.com/office/drawing/2014/main" id="{E7D87E72-F94F-0A3B-5A33-384C619EB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2571" y="5726435"/>
            <a:ext cx="1384298" cy="950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6CAC71D-75BF-5FC6-F865-0C31367DCCF0}"/>
              </a:ext>
            </a:extLst>
          </p:cNvPr>
          <p:cNvCxnSpPr>
            <a:cxnSpLocks/>
          </p:cNvCxnSpPr>
          <p:nvPr/>
        </p:nvCxnSpPr>
        <p:spPr>
          <a:xfrm>
            <a:off x="8021411" y="6376750"/>
            <a:ext cx="2234291" cy="187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Picture 8" descr="American Pit Bull Terrier - Wikipedia">
            <a:extLst>
              <a:ext uri="{FF2B5EF4-FFF2-40B4-BE49-F238E27FC236}">
                <a16:creationId xmlns:a16="http://schemas.microsoft.com/office/drawing/2014/main" id="{3CECFE95-869F-8FC9-52BD-F5CA4CD9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061" y="5475937"/>
            <a:ext cx="1475548" cy="1013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2234BB8-036A-ACC9-6AE5-FF4B66D734AD}"/>
              </a:ext>
            </a:extLst>
          </p:cNvPr>
          <p:cNvCxnSpPr>
            <a:cxnSpLocks/>
            <a:stCxn id="31" idx="1"/>
            <a:endCxn id="48" idx="3"/>
          </p:cNvCxnSpPr>
          <p:nvPr/>
        </p:nvCxnSpPr>
        <p:spPr>
          <a:xfrm flipH="1" flipV="1">
            <a:off x="4622609" y="5982440"/>
            <a:ext cx="1533260" cy="298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0706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D7277C87-EE15-BA3F-0737-B78A839341A5}"/>
              </a:ext>
            </a:extLst>
          </p:cNvPr>
          <p:cNvSpPr/>
          <p:nvPr/>
        </p:nvSpPr>
        <p:spPr>
          <a:xfrm>
            <a:off x="4615293" y="1937658"/>
            <a:ext cx="1992086" cy="2545948"/>
          </a:xfrm>
          <a:prstGeom prst="rect">
            <a:avLst/>
          </a:prstGeom>
          <a:solidFill>
            <a:schemeClr val="accent1">
              <a:alpha val="29699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11DEFA-58C9-1616-9D0A-DA40AF719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The Architecture that We are going to use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B658F5-1B83-C7B9-6414-A9666806B490}"/>
              </a:ext>
            </a:extLst>
          </p:cNvPr>
          <p:cNvSpPr/>
          <p:nvPr/>
        </p:nvSpPr>
        <p:spPr>
          <a:xfrm>
            <a:off x="4995167" y="2432395"/>
            <a:ext cx="451945" cy="17236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F04182-E4C2-344D-F95F-7CDE587E7E0E}"/>
              </a:ext>
            </a:extLst>
          </p:cNvPr>
          <p:cNvSpPr/>
          <p:nvPr/>
        </p:nvSpPr>
        <p:spPr>
          <a:xfrm>
            <a:off x="5883291" y="2737195"/>
            <a:ext cx="451945" cy="11140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0F6D3E1-6C16-40B9-3B40-487577257F11}"/>
              </a:ext>
            </a:extLst>
          </p:cNvPr>
          <p:cNvSpPr/>
          <p:nvPr/>
        </p:nvSpPr>
        <p:spPr>
          <a:xfrm>
            <a:off x="5026697" y="2521735"/>
            <a:ext cx="394139" cy="3652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47185B0-2E2F-4678-8BBB-E943D15D0C46}"/>
              </a:ext>
            </a:extLst>
          </p:cNvPr>
          <p:cNvSpPr/>
          <p:nvPr/>
        </p:nvSpPr>
        <p:spPr>
          <a:xfrm>
            <a:off x="5037208" y="2931639"/>
            <a:ext cx="394139" cy="3652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440D1E-6FF9-58D1-9685-1A18A0CD7598}"/>
              </a:ext>
            </a:extLst>
          </p:cNvPr>
          <p:cNvSpPr/>
          <p:nvPr/>
        </p:nvSpPr>
        <p:spPr>
          <a:xfrm>
            <a:off x="5037208" y="3346799"/>
            <a:ext cx="394139" cy="3652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7C99F56-64C6-A1C3-1EEB-32CF334AA545}"/>
              </a:ext>
            </a:extLst>
          </p:cNvPr>
          <p:cNvSpPr/>
          <p:nvPr/>
        </p:nvSpPr>
        <p:spPr>
          <a:xfrm>
            <a:off x="5031954" y="3750132"/>
            <a:ext cx="394139" cy="3652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AD9E12-ADA4-4330-F899-771AAF354041}"/>
              </a:ext>
            </a:extLst>
          </p:cNvPr>
          <p:cNvSpPr/>
          <p:nvPr/>
        </p:nvSpPr>
        <p:spPr>
          <a:xfrm>
            <a:off x="5909566" y="2886969"/>
            <a:ext cx="394139" cy="3652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33BFF9D-4BCB-0A8B-D068-23427F05DE5C}"/>
              </a:ext>
            </a:extLst>
          </p:cNvPr>
          <p:cNvSpPr/>
          <p:nvPr/>
        </p:nvSpPr>
        <p:spPr>
          <a:xfrm>
            <a:off x="5920077" y="3296873"/>
            <a:ext cx="394139" cy="36523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CDF29-064F-6DE8-B0B4-BA95C603B267}"/>
              </a:ext>
            </a:extLst>
          </p:cNvPr>
          <p:cNvSpPr/>
          <p:nvPr/>
        </p:nvSpPr>
        <p:spPr>
          <a:xfrm>
            <a:off x="7023663" y="2262918"/>
            <a:ext cx="735724" cy="51763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8E5941-25CD-1CBB-CF85-945E7C5349FD}"/>
                  </a:ext>
                </a:extLst>
              </p:cNvPr>
              <p:cNvSpPr/>
              <p:nvPr/>
            </p:nvSpPr>
            <p:spPr>
              <a:xfrm>
                <a:off x="7023663" y="3965972"/>
                <a:ext cx="735724" cy="517634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E" sz="32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D8E5941-25CD-1CBB-CF85-945E7C534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3663" y="3965972"/>
                <a:ext cx="735724" cy="5176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53D44F-0817-D562-946E-7C02DDFFA96A}"/>
                  </a:ext>
                </a:extLst>
              </p:cNvPr>
              <p:cNvSpPr txBox="1"/>
              <p:nvPr/>
            </p:nvSpPr>
            <p:spPr>
              <a:xfrm>
                <a:off x="7115629" y="2211909"/>
                <a:ext cx="5517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320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DE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A53D44F-0817-D562-946E-7C02DDFFA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629" y="2211909"/>
                <a:ext cx="551792" cy="492443"/>
              </a:xfrm>
              <a:prstGeom prst="rect">
                <a:avLst/>
              </a:prstGeom>
              <a:blipFill>
                <a:blip r:embed="rId3"/>
                <a:stretch>
                  <a:fillRect b="-17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AF8AB388-E45E-E4D6-8707-D1D361A6D65E}"/>
              </a:ext>
            </a:extLst>
          </p:cNvPr>
          <p:cNvSpPr/>
          <p:nvPr/>
        </p:nvSpPr>
        <p:spPr>
          <a:xfrm>
            <a:off x="8370489" y="2416069"/>
            <a:ext cx="446315" cy="172369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0E4D5B-706F-2739-DD42-035776D01D93}"/>
              </a:ext>
            </a:extLst>
          </p:cNvPr>
          <p:cNvSpPr/>
          <p:nvPr/>
        </p:nvSpPr>
        <p:spPr>
          <a:xfrm>
            <a:off x="9439917" y="2789751"/>
            <a:ext cx="451945" cy="11140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E0F839-0E43-FAB6-B0FB-5FC7F25921C6}"/>
              </a:ext>
            </a:extLst>
          </p:cNvPr>
          <p:cNvSpPr/>
          <p:nvPr/>
        </p:nvSpPr>
        <p:spPr>
          <a:xfrm>
            <a:off x="9466192" y="2939525"/>
            <a:ext cx="394139" cy="365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F29DAD-E0D4-A293-ADAC-F43865A74868}"/>
              </a:ext>
            </a:extLst>
          </p:cNvPr>
          <p:cNvSpPr/>
          <p:nvPr/>
        </p:nvSpPr>
        <p:spPr>
          <a:xfrm>
            <a:off x="9476703" y="3349429"/>
            <a:ext cx="394139" cy="365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FB9F0F3-EE82-B842-3BA5-557F54BC2306}"/>
              </a:ext>
            </a:extLst>
          </p:cNvPr>
          <p:cNvSpPr/>
          <p:nvPr/>
        </p:nvSpPr>
        <p:spPr>
          <a:xfrm>
            <a:off x="10400112" y="2432395"/>
            <a:ext cx="451945" cy="17236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32DC332-3D7A-031F-D360-86A806C86046}"/>
              </a:ext>
            </a:extLst>
          </p:cNvPr>
          <p:cNvSpPr/>
          <p:nvPr/>
        </p:nvSpPr>
        <p:spPr>
          <a:xfrm>
            <a:off x="10431642" y="2521735"/>
            <a:ext cx="394139" cy="365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F1E795B-C6A1-0AAA-7AA0-BFAB23E2C447}"/>
              </a:ext>
            </a:extLst>
          </p:cNvPr>
          <p:cNvSpPr/>
          <p:nvPr/>
        </p:nvSpPr>
        <p:spPr>
          <a:xfrm>
            <a:off x="10442153" y="2931639"/>
            <a:ext cx="394139" cy="365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7FC37F-441E-9D1B-6E91-C6C67C63F23D}"/>
              </a:ext>
            </a:extLst>
          </p:cNvPr>
          <p:cNvSpPr/>
          <p:nvPr/>
        </p:nvSpPr>
        <p:spPr>
          <a:xfrm>
            <a:off x="10442153" y="3346799"/>
            <a:ext cx="394139" cy="365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B8EB8A0-4415-218E-2CEF-C07ADED1B657}"/>
              </a:ext>
            </a:extLst>
          </p:cNvPr>
          <p:cNvSpPr/>
          <p:nvPr/>
        </p:nvSpPr>
        <p:spPr>
          <a:xfrm>
            <a:off x="10436899" y="3750132"/>
            <a:ext cx="394139" cy="365234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9572C3D-272F-E089-4D10-9731E80C9056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447112" y="3294243"/>
            <a:ext cx="436179" cy="263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BDE2082-AD12-E49E-26A9-B40D09840775}"/>
              </a:ext>
            </a:extLst>
          </p:cNvPr>
          <p:cNvCxnSpPr>
            <a:cxnSpLocks/>
          </p:cNvCxnSpPr>
          <p:nvPr/>
        </p:nvCxnSpPr>
        <p:spPr>
          <a:xfrm flipV="1">
            <a:off x="6361511" y="2521735"/>
            <a:ext cx="584827" cy="686028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8A335EC-D7D9-F552-B07B-781B95FB15DB}"/>
              </a:ext>
            </a:extLst>
          </p:cNvPr>
          <p:cNvCxnSpPr>
            <a:cxnSpLocks/>
          </p:cNvCxnSpPr>
          <p:nvPr/>
        </p:nvCxnSpPr>
        <p:spPr>
          <a:xfrm>
            <a:off x="6372022" y="3243123"/>
            <a:ext cx="637379" cy="722849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EE3287-B91B-FC1C-B4A4-ABC6F71EB690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7795232" y="2512257"/>
            <a:ext cx="575257" cy="76566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EA86EFC-BF4E-ED65-284C-D54966EDA5D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7773649" y="3277917"/>
            <a:ext cx="596840" cy="679760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EB0C37B-5A8C-DB5F-4333-F460C2933605}"/>
              </a:ext>
            </a:extLst>
          </p:cNvPr>
          <p:cNvCxnSpPr>
            <a:cxnSpLocks/>
          </p:cNvCxnSpPr>
          <p:nvPr/>
        </p:nvCxnSpPr>
        <p:spPr>
          <a:xfrm flipV="1">
            <a:off x="8843079" y="3277917"/>
            <a:ext cx="481975" cy="3004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F28D45E-F368-7F1E-2980-CAF190C6275E}"/>
              </a:ext>
            </a:extLst>
          </p:cNvPr>
          <p:cNvCxnSpPr>
            <a:cxnSpLocks/>
          </p:cNvCxnSpPr>
          <p:nvPr/>
        </p:nvCxnSpPr>
        <p:spPr>
          <a:xfrm flipV="1">
            <a:off x="9919263" y="3301755"/>
            <a:ext cx="481975" cy="3004"/>
          </a:xfrm>
          <a:prstGeom prst="straightConnector1">
            <a:avLst/>
          </a:prstGeom>
          <a:ln w="317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BF92A2E8-DBF5-2934-E135-63884A52918F}"/>
              </a:ext>
            </a:extLst>
          </p:cNvPr>
          <p:cNvSpPr/>
          <p:nvPr/>
        </p:nvSpPr>
        <p:spPr>
          <a:xfrm>
            <a:off x="9181849" y="2073825"/>
            <a:ext cx="1992086" cy="2545948"/>
          </a:xfrm>
          <a:prstGeom prst="rect">
            <a:avLst/>
          </a:prstGeom>
          <a:solidFill>
            <a:schemeClr val="accent2">
              <a:lumMod val="40000"/>
              <a:lumOff val="60000"/>
              <a:alpha val="29699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5A0B42-7325-CE10-F5E1-996C325C0210}"/>
              </a:ext>
            </a:extLst>
          </p:cNvPr>
          <p:cNvSpPr txBox="1"/>
          <p:nvPr/>
        </p:nvSpPr>
        <p:spPr>
          <a:xfrm>
            <a:off x="4720710" y="151292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Encoder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D7A27B4-3395-4D4C-4041-D3DB7DD6C5C1}"/>
              </a:ext>
            </a:extLst>
          </p:cNvPr>
          <p:cNvSpPr txBox="1"/>
          <p:nvPr/>
        </p:nvSpPr>
        <p:spPr>
          <a:xfrm>
            <a:off x="9496347" y="1568326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Decoder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BF9239F-0C92-589C-4B87-41BD7C2B3169}"/>
              </a:ext>
            </a:extLst>
          </p:cNvPr>
          <p:cNvSpPr txBox="1"/>
          <p:nvPr/>
        </p:nvSpPr>
        <p:spPr>
          <a:xfrm>
            <a:off x="7035785" y="188915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682B0C1-2627-F847-E15E-1CA5C44B8454}"/>
              </a:ext>
            </a:extLst>
          </p:cNvPr>
          <p:cNvSpPr txBox="1"/>
          <p:nvPr/>
        </p:nvSpPr>
        <p:spPr>
          <a:xfrm>
            <a:off x="6984318" y="3388867"/>
            <a:ext cx="11208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Standard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Dev.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7C399B-F7AC-41E0-F17F-E54DD6C7E18D}"/>
              </a:ext>
            </a:extLst>
          </p:cNvPr>
          <p:cNvSpPr txBox="1"/>
          <p:nvPr/>
        </p:nvSpPr>
        <p:spPr>
          <a:xfrm>
            <a:off x="8188088" y="1769478"/>
            <a:ext cx="889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Latent 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Vector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AC4089CF-4A5D-63CA-A098-67814EA91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1608" y="4863362"/>
            <a:ext cx="2325511" cy="1828918"/>
          </a:xfrm>
          <a:prstGeom prst="rect">
            <a:avLst/>
          </a:prstGeom>
        </p:spPr>
      </p:pic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E2C0BB-5E92-6379-BD32-3512AC483A37}"/>
              </a:ext>
            </a:extLst>
          </p:cNvPr>
          <p:cNvCxnSpPr>
            <a:cxnSpLocks/>
          </p:cNvCxnSpPr>
          <p:nvPr/>
        </p:nvCxnSpPr>
        <p:spPr>
          <a:xfrm>
            <a:off x="7553308" y="4940883"/>
            <a:ext cx="0" cy="160143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4B6CFFF-F294-D464-01B7-8D4B325BF2C1}"/>
              </a:ext>
            </a:extLst>
          </p:cNvPr>
          <p:cNvCxnSpPr>
            <a:cxnSpLocks/>
          </p:cNvCxnSpPr>
          <p:nvPr/>
        </p:nvCxnSpPr>
        <p:spPr>
          <a:xfrm flipH="1">
            <a:off x="7532288" y="6389915"/>
            <a:ext cx="54797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F7C4529-CCC0-E612-DB37-4EFF6DF28C72}"/>
              </a:ext>
            </a:extLst>
          </p:cNvPr>
          <p:cNvCxnSpPr>
            <a:cxnSpLocks/>
          </p:cNvCxnSpPr>
          <p:nvPr/>
        </p:nvCxnSpPr>
        <p:spPr>
          <a:xfrm flipH="1">
            <a:off x="7009401" y="6389915"/>
            <a:ext cx="655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301E510-6D00-06EA-DA82-A63C236C03DE}"/>
              </a:ext>
            </a:extLst>
          </p:cNvPr>
          <p:cNvCxnSpPr>
            <a:cxnSpLocks/>
          </p:cNvCxnSpPr>
          <p:nvPr/>
        </p:nvCxnSpPr>
        <p:spPr>
          <a:xfrm flipV="1">
            <a:off x="351295" y="4115366"/>
            <a:ext cx="0" cy="23077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35FEDCE-F85A-C748-0447-C52F3CFCF91B}"/>
              </a:ext>
            </a:extLst>
          </p:cNvPr>
          <p:cNvCxnSpPr>
            <a:cxnSpLocks/>
          </p:cNvCxnSpPr>
          <p:nvPr/>
        </p:nvCxnSpPr>
        <p:spPr>
          <a:xfrm>
            <a:off x="351295" y="6423137"/>
            <a:ext cx="269965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58EA0B0B-7B9E-2957-B8BB-DE78CF1CCE41}"/>
              </a:ext>
            </a:extLst>
          </p:cNvPr>
          <p:cNvSpPr/>
          <p:nvPr/>
        </p:nvSpPr>
        <p:spPr>
          <a:xfrm>
            <a:off x="1129624" y="4426517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E411B19-A5B2-C7FB-51C6-BF1543A4F348}"/>
              </a:ext>
            </a:extLst>
          </p:cNvPr>
          <p:cNvSpPr/>
          <p:nvPr/>
        </p:nvSpPr>
        <p:spPr>
          <a:xfrm>
            <a:off x="596222" y="4731546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8AF99E7E-904F-2E50-923A-6B0A4E0583FE}"/>
              </a:ext>
            </a:extLst>
          </p:cNvPr>
          <p:cNvSpPr/>
          <p:nvPr/>
        </p:nvSpPr>
        <p:spPr>
          <a:xfrm>
            <a:off x="574450" y="5276734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1B2B1F6B-666F-B441-B5AB-44039BF9C391}"/>
              </a:ext>
            </a:extLst>
          </p:cNvPr>
          <p:cNvSpPr/>
          <p:nvPr/>
        </p:nvSpPr>
        <p:spPr>
          <a:xfrm>
            <a:off x="1483407" y="4731546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170FA093-21E8-D414-1BCA-D51EBF0D3B82}"/>
              </a:ext>
            </a:extLst>
          </p:cNvPr>
          <p:cNvSpPr/>
          <p:nvPr/>
        </p:nvSpPr>
        <p:spPr>
          <a:xfrm>
            <a:off x="1096968" y="5329804"/>
            <a:ext cx="163285" cy="15240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D0CDCA0-0504-B556-9600-93D94CCD7C3B}"/>
              </a:ext>
            </a:extLst>
          </p:cNvPr>
          <p:cNvSpPr/>
          <p:nvPr/>
        </p:nvSpPr>
        <p:spPr>
          <a:xfrm>
            <a:off x="1701124" y="5276734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5070180-F2F8-F2F8-6746-432259A2631C}"/>
              </a:ext>
            </a:extLst>
          </p:cNvPr>
          <p:cNvSpPr/>
          <p:nvPr/>
        </p:nvSpPr>
        <p:spPr>
          <a:xfrm>
            <a:off x="933680" y="5836898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7EF7798D-17E5-78F1-7E6A-ED95124BB7D4}"/>
              </a:ext>
            </a:extLst>
          </p:cNvPr>
          <p:cNvSpPr/>
          <p:nvPr/>
        </p:nvSpPr>
        <p:spPr>
          <a:xfrm>
            <a:off x="1728338" y="5760698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6F7BD1A-4DD7-0094-F878-9CDAA7AF1E82}"/>
              </a:ext>
            </a:extLst>
          </p:cNvPr>
          <p:cNvSpPr/>
          <p:nvPr/>
        </p:nvSpPr>
        <p:spPr>
          <a:xfrm>
            <a:off x="1412653" y="5723048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82A63CE-096A-6B9E-884E-549952E07AD1}"/>
              </a:ext>
            </a:extLst>
          </p:cNvPr>
          <p:cNvSpPr/>
          <p:nvPr/>
        </p:nvSpPr>
        <p:spPr>
          <a:xfrm>
            <a:off x="2027696" y="5265848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D9DE6A9F-E712-32C5-4CD7-66A372958651}"/>
              </a:ext>
            </a:extLst>
          </p:cNvPr>
          <p:cNvSpPr/>
          <p:nvPr/>
        </p:nvSpPr>
        <p:spPr>
          <a:xfrm>
            <a:off x="1401764" y="6002336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9F5FF573-FFB6-4440-7532-EA2B046C3CB7}"/>
              </a:ext>
            </a:extLst>
          </p:cNvPr>
          <p:cNvSpPr/>
          <p:nvPr/>
        </p:nvSpPr>
        <p:spPr>
          <a:xfrm>
            <a:off x="2125668" y="5646848"/>
            <a:ext cx="163285" cy="152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79" name="Picture 78" descr="A dog standing on grass&#10;&#10;AI-generated content may be incorrect.">
            <a:extLst>
              <a:ext uri="{FF2B5EF4-FFF2-40B4-BE49-F238E27FC236}">
                <a16:creationId xmlns:a16="http://schemas.microsoft.com/office/drawing/2014/main" id="{37DC3D8B-A778-DFA4-FDAB-87B993E5E9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680" y="3204179"/>
            <a:ext cx="1289240" cy="958312"/>
          </a:xfrm>
          <a:prstGeom prst="rect">
            <a:avLst/>
          </a:prstGeom>
        </p:spPr>
      </p:pic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3011A2B5-0549-766D-861A-689C380A1A10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1178611" y="4188654"/>
            <a:ext cx="295045" cy="11411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218909B-D05F-C884-92C0-14A33C07C22D}"/>
              </a:ext>
            </a:extLst>
          </p:cNvPr>
          <p:cNvSpPr/>
          <p:nvPr/>
        </p:nvSpPr>
        <p:spPr>
          <a:xfrm>
            <a:off x="547488" y="4494055"/>
            <a:ext cx="1203680" cy="1386958"/>
          </a:xfrm>
          <a:prstGeom prst="ellipse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8732E4AF-1470-9AA1-6101-1A0478B2CFDE}"/>
              </a:ext>
            </a:extLst>
          </p:cNvPr>
          <p:cNvGrpSpPr/>
          <p:nvPr/>
        </p:nvGrpSpPr>
        <p:grpSpPr>
          <a:xfrm>
            <a:off x="2765245" y="4157523"/>
            <a:ext cx="1543146" cy="1481109"/>
            <a:chOff x="2687846" y="2490604"/>
            <a:chExt cx="1543146" cy="1481109"/>
          </a:xfrm>
        </p:grpSpPr>
        <p:pic>
          <p:nvPicPr>
            <p:cNvPr id="83" name="Picture 2" descr="Pure Black - BlueHaven French Bulldogs">
              <a:extLst>
                <a:ext uri="{FF2B5EF4-FFF2-40B4-BE49-F238E27FC236}">
                  <a16:creationId xmlns:a16="http://schemas.microsoft.com/office/drawing/2014/main" id="{EE2F4063-2486-9588-7824-B2164347EF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456" y="2490604"/>
              <a:ext cx="727386" cy="4893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6" descr="Black Brindle French Bulldog for sale - TomKings Kennel">
              <a:extLst>
                <a:ext uri="{FF2B5EF4-FFF2-40B4-BE49-F238E27FC236}">
                  <a16:creationId xmlns:a16="http://schemas.microsoft.com/office/drawing/2014/main" id="{A2DEFAB1-DA2D-C3E7-9662-6EFBD7DCAA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217" y="3482380"/>
              <a:ext cx="674486" cy="48933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4" descr="Black French Bulldog: Info, Pictures, Traits &amp; Facts ...">
              <a:extLst>
                <a:ext uri="{FF2B5EF4-FFF2-40B4-BE49-F238E27FC236}">
                  <a16:creationId xmlns:a16="http://schemas.microsoft.com/office/drawing/2014/main" id="{46CD6FAA-2449-83BA-95CF-9C72AC72A5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9133" y="2992325"/>
              <a:ext cx="701859" cy="5091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 descr="Dog Breed Guide: French Bulldog | Pets Best">
              <a:extLst>
                <a:ext uri="{FF2B5EF4-FFF2-40B4-BE49-F238E27FC236}">
                  <a16:creationId xmlns:a16="http://schemas.microsoft.com/office/drawing/2014/main" id="{B1C7CE81-20DA-5799-1C8E-17A2F78B3A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7846" y="2979936"/>
              <a:ext cx="726424" cy="4797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1" name="TextBox 90">
            <a:extLst>
              <a:ext uri="{FF2B5EF4-FFF2-40B4-BE49-F238E27FC236}">
                <a16:creationId xmlns:a16="http://schemas.microsoft.com/office/drawing/2014/main" id="{7248D5A0-CDA8-C226-200B-8920B30DD546}"/>
              </a:ext>
            </a:extLst>
          </p:cNvPr>
          <p:cNvSpPr txBox="1"/>
          <p:nvPr/>
        </p:nvSpPr>
        <p:spPr>
          <a:xfrm>
            <a:off x="1033046" y="2873703"/>
            <a:ext cx="9685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Real Image</a:t>
            </a:r>
          </a:p>
        </p:txBody>
      </p:sp>
      <p:cxnSp>
        <p:nvCxnSpPr>
          <p:cNvPr id="95" name="Curved Connector 94">
            <a:extLst>
              <a:ext uri="{FF2B5EF4-FFF2-40B4-BE49-F238E27FC236}">
                <a16:creationId xmlns:a16="http://schemas.microsoft.com/office/drawing/2014/main" id="{6EEAE8FC-3F37-603D-33AA-ABCE6C062A42}"/>
              </a:ext>
            </a:extLst>
          </p:cNvPr>
          <p:cNvCxnSpPr/>
          <p:nvPr/>
        </p:nvCxnSpPr>
        <p:spPr>
          <a:xfrm flipV="1">
            <a:off x="1701124" y="4426517"/>
            <a:ext cx="1349829" cy="602683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Oval 95">
            <a:extLst>
              <a:ext uri="{FF2B5EF4-FFF2-40B4-BE49-F238E27FC236}">
                <a16:creationId xmlns:a16="http://schemas.microsoft.com/office/drawing/2014/main" id="{E3E0A59D-5DB4-4B6A-480B-7CFA822E160C}"/>
              </a:ext>
            </a:extLst>
          </p:cNvPr>
          <p:cNvSpPr/>
          <p:nvPr/>
        </p:nvSpPr>
        <p:spPr>
          <a:xfrm>
            <a:off x="2640248" y="3975450"/>
            <a:ext cx="1844666" cy="1747598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B0606A3-F4E9-5308-35D5-CAD8148CFD9A}"/>
              </a:ext>
            </a:extLst>
          </p:cNvPr>
          <p:cNvSpPr txBox="1"/>
          <p:nvPr/>
        </p:nvSpPr>
        <p:spPr>
          <a:xfrm>
            <a:off x="3050953" y="3655079"/>
            <a:ext cx="12859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1200" dirty="0">
                <a:latin typeface="Arial" panose="020B0604020202020204" pitchFamily="34" charset="0"/>
                <a:cs typeface="Arial" panose="020B0604020202020204" pitchFamily="34" charset="0"/>
              </a:rPr>
              <a:t>Synthetic 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A739E7-A5B8-C5F9-EC77-A932470D2DC7}"/>
                  </a:ext>
                </a:extLst>
              </p:cNvPr>
              <p:cNvSpPr txBox="1"/>
              <p:nvPr/>
            </p:nvSpPr>
            <p:spPr>
              <a:xfrm>
                <a:off x="7277412" y="6389915"/>
                <a:ext cx="55179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D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DA739E7-A5B8-C5F9-EC77-A932470D2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412" y="6389915"/>
                <a:ext cx="551792" cy="276999"/>
              </a:xfrm>
              <a:prstGeom prst="rect">
                <a:avLst/>
              </a:prstGeom>
              <a:blipFill>
                <a:blip r:embed="rId10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443692-FABE-8B17-42F7-80D12B5301C1}"/>
                  </a:ext>
                </a:extLst>
              </p:cNvPr>
              <p:cNvSpPr txBox="1"/>
              <p:nvPr/>
            </p:nvSpPr>
            <p:spPr>
              <a:xfrm>
                <a:off x="7565302" y="6111800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4443692-FABE-8B17-42F7-80D12B530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5302" y="6111800"/>
                <a:ext cx="37144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72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72FB4-4049-D06F-7B7B-07A6E2DB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Dataset preparation</a:t>
            </a:r>
            <a:endParaRPr lang="en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E87E8-3210-B3E6-33F2-64553F402B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complete set of Wistar Han and Sprague Dawley rat values</a:t>
            </a:r>
            <a:endParaRPr lang="en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60905A-9F61-593E-F33C-C170784C923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7D839D-DB9E-A16F-E0C7-A810625ED2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80484" y="2051539"/>
            <a:ext cx="7189557" cy="3985195"/>
          </a:xfrm>
        </p:spPr>
        <p:txBody>
          <a:bodyPr>
            <a:norm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Selected continuous values based on highest availability (2362 animals total)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BW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Weight values from time points BWDY -1/1, 7/8, 14/15, 21/22, 28/29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LB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Top 10 occurring laboratory values (filtered by common LBTEST, LBCAT, LBSPEC, LBORRESU_SI)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Eosinophils, Erythrocytes, HCT, </a:t>
            </a:r>
            <a:r>
              <a:rPr lang="en-GB" sz="1600" dirty="0" err="1">
                <a:latin typeface="Arial" panose="020B0604020202020204" pitchFamily="34" charset="0"/>
                <a:cs typeface="Arial" panose="020B0604020202020204" pitchFamily="34" charset="0"/>
              </a:rPr>
              <a:t>Hemoglobin</a:t>
            </a:r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, Lymphocytes, MCHC, MCH, MCV, Monocytes, Platelets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Day 29 values (most common measurement day)</a:t>
            </a:r>
          </a:p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OM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7 most commonly measured organ weights: liver, brain, kidney, heart, spleen, adrenal gland, thymus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942E49-EC15-8E59-558D-6CC37D992B63}"/>
              </a:ext>
            </a:extLst>
          </p:cNvPr>
          <p:cNvGraphicFramePr>
            <a:graphicFrameLocks noGrp="1"/>
          </p:cNvGraphicFramePr>
          <p:nvPr/>
        </p:nvGraphicFramePr>
        <p:xfrm>
          <a:off x="7733731" y="2662465"/>
          <a:ext cx="4258283" cy="2580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1515">
                  <a:extLst>
                    <a:ext uri="{9D8B030D-6E8A-4147-A177-3AD203B41FA5}">
                      <a16:colId xmlns:a16="http://schemas.microsoft.com/office/drawing/2014/main" val="3965753110"/>
                    </a:ext>
                  </a:extLst>
                </a:gridCol>
                <a:gridCol w="1121048">
                  <a:extLst>
                    <a:ext uri="{9D8B030D-6E8A-4147-A177-3AD203B41FA5}">
                      <a16:colId xmlns:a16="http://schemas.microsoft.com/office/drawing/2014/main" val="1261309771"/>
                    </a:ext>
                  </a:extLst>
                </a:gridCol>
                <a:gridCol w="1102207">
                  <a:extLst>
                    <a:ext uri="{9D8B030D-6E8A-4147-A177-3AD203B41FA5}">
                      <a16:colId xmlns:a16="http://schemas.microsoft.com/office/drawing/2014/main" val="3558137641"/>
                    </a:ext>
                  </a:extLst>
                </a:gridCol>
                <a:gridCol w="1243513">
                  <a:extLst>
                    <a:ext uri="{9D8B030D-6E8A-4147-A177-3AD203B41FA5}">
                      <a16:colId xmlns:a16="http://schemas.microsoft.com/office/drawing/2014/main" val="2309969276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r>
                        <a:rPr lang="en-GB" sz="1400" dirty="0"/>
                        <a:t>SEX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STRAIN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 studies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N animals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74924423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Wistar Han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36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307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57081124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Wistar Han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44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412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2630677271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/>
                        <a:t>F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Sprague Dawley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84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769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4037455023"/>
                  </a:ext>
                </a:extLst>
              </a:tr>
              <a:tr h="548640">
                <a:tc>
                  <a:txBody>
                    <a:bodyPr/>
                    <a:lstStyle/>
                    <a:p>
                      <a:r>
                        <a:rPr lang="en-GB" sz="1400" dirty="0"/>
                        <a:t>M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/>
                        <a:t>Sprague Dawley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89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en-GB" sz="1400" dirty="0"/>
                        <a:t>874</a:t>
                      </a:r>
                      <a:endParaRPr lang="en-BE" sz="14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64648075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77372572-D925-E087-EC74-AD3450FDA915}"/>
              </a:ext>
            </a:extLst>
          </p:cNvPr>
          <p:cNvSpPr/>
          <p:nvPr/>
        </p:nvSpPr>
        <p:spPr>
          <a:xfrm>
            <a:off x="7893909" y="1197829"/>
            <a:ext cx="3342289" cy="1187137"/>
          </a:xfrm>
          <a:prstGeom prst="rect">
            <a:avLst/>
          </a:prstGeom>
          <a:solidFill>
            <a:schemeClr val="accent6">
              <a:alpha val="4778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Slide and Data credit to</a:t>
            </a:r>
            <a:r>
              <a:rPr lang="en-DE" dirty="0"/>
              <a:t> </a:t>
            </a:r>
            <a:r>
              <a:rPr lang="en-GB" dirty="0">
                <a:solidFill>
                  <a:schemeClr val="tx1"/>
                </a:solidFill>
              </a:rPr>
              <a:t>Julia Anna </a:t>
            </a:r>
            <a:r>
              <a:rPr lang="en-GB" dirty="0" err="1">
                <a:solidFill>
                  <a:schemeClr val="tx1"/>
                </a:solidFill>
              </a:rPr>
              <a:t>Matyjasiak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398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240FA-4493-D3E8-5057-3CF067ABF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9254C-D488-9306-32B7-EFDE08F98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Dataset preparation</a:t>
            </a:r>
            <a:endParaRPr lang="en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456CD6-39DA-FF6C-B4DD-16DB2305C46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 complete set of Wistar Han and Sprague Dawley rat values</a:t>
            </a:r>
            <a:endParaRPr lang="en-B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42B96-CF64-FF95-B80F-2F56A856532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C5499D-C815-99ED-C6C3-EB9E266F0AA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/>
          </a:bodyPr>
          <a:lstStyle/>
          <a:p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Metadata (can be removed)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ROUTE 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UNKNOWN for missing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Unify ROUTE to single type when multiple routes were applied in study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Levels with &lt;0.5% prevalence → OTHER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TRTVCAT 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UNKNOWN for missing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Levels with &lt;1% prevalence → OTHER </a:t>
            </a:r>
          </a:p>
          <a:p>
            <a:pPr lvl="1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COMPANY </a:t>
            </a:r>
          </a:p>
          <a:p>
            <a:pPr lvl="2"/>
            <a:r>
              <a:rPr lang="en-GB" sz="1600" dirty="0">
                <a:latin typeface="Arial" panose="020B0604020202020204" pitchFamily="34" charset="0"/>
                <a:cs typeface="Arial" panose="020B0604020202020204" pitchFamily="34" charset="0"/>
              </a:rPr>
              <a:t>Levels with &lt;1% prevalence → OTHER</a:t>
            </a:r>
            <a:endParaRPr lang="en-B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5EC453-352A-64F6-2365-E37300828651}"/>
              </a:ext>
            </a:extLst>
          </p:cNvPr>
          <p:cNvSpPr/>
          <p:nvPr/>
        </p:nvSpPr>
        <p:spPr>
          <a:xfrm>
            <a:off x="7893909" y="1197829"/>
            <a:ext cx="3342289" cy="1187137"/>
          </a:xfrm>
          <a:prstGeom prst="rect">
            <a:avLst/>
          </a:prstGeom>
          <a:solidFill>
            <a:schemeClr val="accent6">
              <a:alpha val="47788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dirty="0">
                <a:solidFill>
                  <a:schemeClr val="tx1"/>
                </a:solidFill>
              </a:rPr>
              <a:t>Slide Prepared and Data credit to</a:t>
            </a:r>
            <a:r>
              <a:rPr lang="en-DE" dirty="0"/>
              <a:t> </a:t>
            </a:r>
            <a:r>
              <a:rPr lang="en-GB" dirty="0">
                <a:solidFill>
                  <a:schemeClr val="tx1"/>
                </a:solidFill>
              </a:rPr>
              <a:t>Julia Anna </a:t>
            </a:r>
            <a:r>
              <a:rPr lang="en-GB" dirty="0" err="1">
                <a:solidFill>
                  <a:schemeClr val="tx1"/>
                </a:solidFill>
              </a:rPr>
              <a:t>Matyjasiak</a:t>
            </a:r>
            <a:endParaRPr lang="en-D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4491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FFE9C-D815-0663-557C-F2006518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/>
              <a:t>Goal &amp; Objectives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20D92-30DD-35A7-6A18-9DD07FAD5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🎯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Goal of the Datathon</a:t>
            </a:r>
          </a:p>
          <a:p>
            <a:pPr marL="0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To equip participants with practical skills in data preprocessing, visualization, and representation learning, and to demonstrate how Variational Autoencoders (VAEs) can be used to generate meaningful synthetic data from real datasets.</a:t>
            </a:r>
          </a:p>
          <a:p>
            <a:pPr marL="0" indent="0">
              <a:buNone/>
            </a:pPr>
            <a:r>
              <a:rPr lang="en-DE" b="1">
                <a:latin typeface="Arial" panose="020B0604020202020204" pitchFamily="34" charset="0"/>
                <a:cs typeface="Arial" panose="020B0604020202020204" pitchFamily="34" charset="0"/>
              </a:rPr>
              <a:t>✅ </a:t>
            </a: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Objectives</a:t>
            </a:r>
          </a:p>
          <a:p>
            <a:pPr marL="0" indent="0">
              <a:buNone/>
            </a:pP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By the end of the datathon, participants will:</a:t>
            </a:r>
          </a:p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    1. Understand the basics of data handling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Learn visualization techniques using the Iris dataset.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Apply dimensionality reduction with PCA to explore latent structures in data.</a:t>
            </a:r>
          </a:p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    2. Grasp core concepts of representation learning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Understand what autoencoders are, their strengths and limitations.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Learn why VAEs are better suited for synthetic data generation.</a:t>
            </a:r>
          </a:p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    3. Gain hands-on experience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Implement autoencoders and VAEs on toy datasets (Iris, MNIST).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Visualize and compare real vs synthetic data distributions.</a:t>
            </a:r>
          </a:p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    4. Appreciate real-world applications and limitations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Explore where synthetic data is used (healthcare, finance, autonomous driving).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Discuss challenges such as quality, bias, and ethics.</a:t>
            </a:r>
          </a:p>
          <a:p>
            <a:pPr marL="0" indent="0">
              <a:buNone/>
            </a:pPr>
            <a:r>
              <a:rPr lang="en-GB" b="1">
                <a:latin typeface="Arial" panose="020B0604020202020204" pitchFamily="34" charset="0"/>
                <a:cs typeface="Arial" panose="020B0604020202020204" pitchFamily="34" charset="0"/>
              </a:rPr>
              <a:t>    5. Collaborate and innovate</a:t>
            </a:r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Work in teams to generate and present synthetic datasets.</a:t>
            </a:r>
          </a:p>
          <a:p>
            <a:pPr lvl="1"/>
            <a:r>
              <a:rPr lang="en-GB">
                <a:latin typeface="Arial" panose="020B0604020202020204" pitchFamily="34" charset="0"/>
                <a:cs typeface="Arial" panose="020B0604020202020204" pitchFamily="34" charset="0"/>
              </a:rPr>
              <a:t>Share findings, challenges, and creative visualizations.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930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D6C95-B058-A5C2-0284-8A44EDEBC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>
                <a:latin typeface="Arial" panose="020B0604020202020204" pitchFamily="34" charset="0"/>
                <a:cs typeface="Arial" panose="020B0604020202020204" pitchFamily="34" charset="0"/>
              </a:rPr>
              <a:t>Agenda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8D359-39AC-96E7-6E21-4570AD4C6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DE" sz="18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Setup Environment </a:t>
            </a: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Setup coding environment </a:t>
            </a:r>
            <a:endParaRPr lang="en-DE" sz="18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DE" sz="18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Learning by Simple Toy Example (Hands-on)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1. Univariate Analysis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2. Bivariate Analysis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3. Advanced Dimensionality Reduction (PCA/t-SNE)</a:t>
            </a:r>
          </a:p>
          <a:p>
            <a:pPr marL="0" indent="0">
              <a:buNone/>
            </a:pPr>
            <a:r>
              <a:rPr lang="en-DE" sz="18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</a:t>
            </a: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Introduction to AutoEncoder and Variational Autoencoder</a:t>
            </a:r>
          </a:p>
          <a:p>
            <a:pPr marL="0" indent="0">
              <a:buNone/>
            </a:pPr>
            <a:r>
              <a:rPr lang="en-DE" sz="1800">
                <a:solidFill>
                  <a:schemeClr val="tx2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// </a:t>
            </a: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Run Variational Autoencoder and Generate Synthetic Data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1. Conduct the statistical analysis and compare Synthetic Data with Real one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2. Generate Embedding from encoder and apply Advanced Dimensionality reduction, 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3. Generate Synthetic Data and Compare them with real-one</a:t>
            </a:r>
          </a:p>
          <a:p>
            <a:pPr marL="0" indent="0">
              <a:buNone/>
            </a:pPr>
            <a:r>
              <a:rPr lang="en-DE" sz="1800">
                <a:latin typeface="Arial" panose="020B0604020202020204" pitchFamily="34" charset="0"/>
                <a:cs typeface="Arial" panose="020B0604020202020204" pitchFamily="34" charset="0"/>
              </a:rPr>
              <a:t>   4. Design a classifier and train two models: i) Train model with real-data ii) Replace real data with Synthetic One</a:t>
            </a:r>
          </a:p>
          <a:p>
            <a:pPr marL="0" indent="0">
              <a:buNone/>
            </a:pP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051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A1E4E-5124-D258-79C4-6EF67F69E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Dataset as a playground</a:t>
            </a:r>
          </a:p>
        </p:txBody>
      </p:sp>
      <p:pic>
        <p:nvPicPr>
          <p:cNvPr id="1026" name="Picture 2" descr="Sepal | flower part | Britannica.com">
            <a:extLst>
              <a:ext uri="{FF2B5EF4-FFF2-40B4-BE49-F238E27FC236}">
                <a16:creationId xmlns:a16="http://schemas.microsoft.com/office/drawing/2014/main" id="{13B53C7B-9C36-C970-1910-B48AE32B9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55" y="1518293"/>
            <a:ext cx="5235115" cy="382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4FBD43-C8ED-DD95-461F-A264490A45FF}"/>
              </a:ext>
            </a:extLst>
          </p:cNvPr>
          <p:cNvSpPr txBox="1"/>
          <p:nvPr/>
        </p:nvSpPr>
        <p:spPr>
          <a:xfrm>
            <a:off x="212621" y="1853372"/>
            <a:ext cx="6669454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What is the Iris Dataset: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Collected by Edgar Anderson;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made famous by Ronald Fisher in 1936.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 contains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150 samples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(rows) of iris flowers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There are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3 species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iris in the dataset: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Iris </a:t>
            </a:r>
            <a:r>
              <a:rPr lang="en-GB" i="1" dirty="0" err="1">
                <a:latin typeface="Arial" panose="020B0604020202020204" pitchFamily="34" charset="0"/>
                <a:cs typeface="Arial" panose="020B0604020202020204" pitchFamily="34" charset="0"/>
              </a:rPr>
              <a:t>setosa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(50 Samples)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 Iris versicolor (50 Samples)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i="1" dirty="0">
                <a:latin typeface="Arial" panose="020B0604020202020204" pitchFamily="34" charset="0"/>
                <a:cs typeface="Arial" panose="020B0604020202020204" pitchFamily="34" charset="0"/>
              </a:rPr>
              <a:t>Iris virginica (50 Samples)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Each sample has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4 features (numeric measurements)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Sepal length (cm)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Sepal width (cm)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Petal length (cm)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Petal width (cm)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t’s used as a standard benchmark /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demonstration dataset in ML. Because it’s small and clean,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it’s good to illustrate classification algorithms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9360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1211-790F-DD0D-55ED-5C82FC1CE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C167-ACAF-7121-9C19-B54800FC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 Visualization: Univariate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C9956C-5A8B-AC72-3495-9EB567BCC23F}"/>
              </a:ext>
            </a:extLst>
          </p:cNvPr>
          <p:cNvSpPr txBox="1"/>
          <p:nvPr/>
        </p:nvSpPr>
        <p:spPr>
          <a:xfrm>
            <a:off x="838200" y="538131"/>
            <a:ext cx="8263759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Univariate: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Analyzing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variable (feature) at a time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the </a:t>
            </a: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distribution, spread, and patterns</a:t>
            </a:r>
            <a:r>
              <a:rPr 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of that single feature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9D2C6D-1B98-D64A-0388-A9306769B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846" y="3158457"/>
            <a:ext cx="4132564" cy="31614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EA2D61A-1A73-F5F5-B766-D3F457237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77" y="3158457"/>
            <a:ext cx="4525611" cy="312267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7295AE-59E4-D061-1DF8-198976AC36C5}"/>
              </a:ext>
            </a:extLst>
          </p:cNvPr>
          <p:cNvSpPr txBox="1"/>
          <p:nvPr/>
        </p:nvSpPr>
        <p:spPr>
          <a:xfrm>
            <a:off x="1172601" y="2479065"/>
            <a:ext cx="50193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b="1" dirty="0">
                <a:latin typeface="Arial" panose="020B0604020202020204" pitchFamily="34" charset="0"/>
                <a:cs typeface="Arial" panose="020B0604020202020204" pitchFamily="34" charset="0"/>
              </a:rPr>
              <a:t>Histogram</a:t>
            </a:r>
            <a:b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shape of distribution (normal, skewed, bimodal)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E4FD32-78AC-EF97-52FC-71011F40C5E4}"/>
              </a:ext>
            </a:extLst>
          </p:cNvPr>
          <p:cNvSpPr txBox="1"/>
          <p:nvPr/>
        </p:nvSpPr>
        <p:spPr>
          <a:xfrm>
            <a:off x="6595363" y="2512126"/>
            <a:ext cx="33265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Boxplot:</a:t>
            </a:r>
            <a:b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median, quartiles, and outliers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9514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C1C24-4088-EE43-54D6-888290E3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Data Visualization: Bivariate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051DE1-4401-D696-DDD2-A3750E3DC4B8}"/>
              </a:ext>
            </a:extLst>
          </p:cNvPr>
          <p:cNvSpPr txBox="1"/>
          <p:nvPr/>
        </p:nvSpPr>
        <p:spPr>
          <a:xfrm>
            <a:off x="838200" y="538131"/>
            <a:ext cx="9023826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Bivariate: </a:t>
            </a:r>
            <a:r>
              <a:rPr lang="en-GB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nalyzing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the relationship between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two variables (features) at a time</a:t>
            </a:r>
            <a:endParaRPr lang="en-US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Understand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how one feature interacts with another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(are they correlated? do they separate classes?)</a:t>
            </a: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80A98-37FF-CAEF-B929-13525930DCD2}"/>
              </a:ext>
            </a:extLst>
          </p:cNvPr>
          <p:cNvSpPr txBox="1"/>
          <p:nvPr/>
        </p:nvSpPr>
        <p:spPr>
          <a:xfrm>
            <a:off x="617328" y="2610888"/>
            <a:ext cx="49233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Scatter Plot</a:t>
            </a:r>
            <a:br>
              <a:rPr lang="en-DE" dirty="0"/>
            </a:br>
            <a:r>
              <a:rPr lang="en-GB" dirty="0"/>
              <a:t>shape of distribution (normal, skewed, bimodal)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C7EAEA-C5FD-64B2-A6B3-C456165F6D9B}"/>
              </a:ext>
            </a:extLst>
          </p:cNvPr>
          <p:cNvSpPr txBox="1"/>
          <p:nvPr/>
        </p:nvSpPr>
        <p:spPr>
          <a:xfrm>
            <a:off x="6595363" y="2512126"/>
            <a:ext cx="3586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Correlation Heatmap:</a:t>
            </a:r>
            <a:br>
              <a:rPr lang="en-GB" b="1" dirty="0"/>
            </a:br>
            <a:r>
              <a:rPr lang="en-GB" dirty="0"/>
              <a:t> strength/direction of relationships</a:t>
            </a:r>
            <a:endParaRPr lang="en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A68C874-EBC3-15CE-D796-6BDA855F4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8" y="3224040"/>
            <a:ext cx="4416712" cy="3483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886D2A-F97C-DECE-FA49-4AE34FA374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1298" y="3271869"/>
            <a:ext cx="4705814" cy="360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000E3-C2EE-2584-2DAD-A6DDD710E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Advanced Visualization: Reducing Dimensions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79C4F-B68C-610F-2DE8-AE04A9970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9534" y="3294810"/>
            <a:ext cx="4734921" cy="3362480"/>
          </a:xfrm>
          <a:prstGeom prst="rect">
            <a:avLst/>
          </a:prstGeo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EBBF2C6-ED02-AF5C-5BEC-222D4BC50E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5091" y="3325558"/>
            <a:ext cx="4531112" cy="326933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5B05B2-88D1-A42B-BC8D-AE9F4B1798EB}"/>
              </a:ext>
            </a:extLst>
          </p:cNvPr>
          <p:cNvSpPr txBox="1"/>
          <p:nvPr/>
        </p:nvSpPr>
        <p:spPr>
          <a:xfrm>
            <a:off x="956147" y="1966108"/>
            <a:ext cx="48013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PCA (Principal Component Analysis):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Projects data into fewer dimensions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while preserving variance.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Example: Iris dataset → 4D → 2D plot shows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class separation.</a:t>
            </a:r>
          </a:p>
          <a:p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13350-EF1A-5335-53CE-E24093DDF53F}"/>
              </a:ext>
            </a:extLst>
          </p:cNvPr>
          <p:cNvSpPr txBox="1"/>
          <p:nvPr/>
        </p:nvSpPr>
        <p:spPr>
          <a:xfrm>
            <a:off x="6096000" y="2078603"/>
            <a:ext cx="32496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t-SNE: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Non-linear techniques for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high-dimensional visualization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8940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97BE4D-17F9-A5EC-A967-524A75F26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F856-2508-4EF6-4695-A419FF716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Given this example, start with the real-data</a:t>
            </a:r>
          </a:p>
        </p:txBody>
      </p:sp>
      <p:pic>
        <p:nvPicPr>
          <p:cNvPr id="5" name="Content Placeholder 4" descr="A diagram of a process&#10;&#10;AI-generated content may be incorrect.">
            <a:extLst>
              <a:ext uri="{FF2B5EF4-FFF2-40B4-BE49-F238E27FC236}">
                <a16:creationId xmlns:a16="http://schemas.microsoft.com/office/drawing/2014/main" id="{5A33138D-A6A8-47ED-FFFF-C2778A74C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6134" y="3098717"/>
            <a:ext cx="8138373" cy="2327354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B35569-AEAB-3DE4-644E-87249F78C116}"/>
              </a:ext>
            </a:extLst>
          </p:cNvPr>
          <p:cNvSpPr txBox="1"/>
          <p:nvPr/>
        </p:nvSpPr>
        <p:spPr>
          <a:xfrm>
            <a:off x="316091" y="2775863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Encoder: C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ompresses data into a smaller form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2C5711-D0A1-6EE7-8E7D-E9DD6E33B462}"/>
              </a:ext>
            </a:extLst>
          </p:cNvPr>
          <p:cNvSpPr/>
          <p:nvPr/>
        </p:nvSpPr>
        <p:spPr>
          <a:xfrm>
            <a:off x="433707" y="3184706"/>
            <a:ext cx="4470400" cy="1997331"/>
          </a:xfrm>
          <a:prstGeom prst="rect">
            <a:avLst/>
          </a:prstGeom>
          <a:solidFill>
            <a:schemeClr val="accent6">
              <a:lumMod val="40000"/>
              <a:lumOff val="6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4004BD-C861-5A6D-5839-AC332B374C75}"/>
              </a:ext>
            </a:extLst>
          </p:cNvPr>
          <p:cNvSpPr/>
          <p:nvPr/>
        </p:nvSpPr>
        <p:spPr>
          <a:xfrm>
            <a:off x="5573891" y="3145195"/>
            <a:ext cx="4470400" cy="1997331"/>
          </a:xfrm>
          <a:prstGeom prst="rect">
            <a:avLst/>
          </a:prstGeom>
          <a:solidFill>
            <a:schemeClr val="accent1">
              <a:lumMod val="40000"/>
              <a:lumOff val="60000"/>
              <a:alpha val="2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C47BD6-8609-25FC-0EEA-D1A9ED11EF9F}"/>
              </a:ext>
            </a:extLst>
          </p:cNvPr>
          <p:cNvSpPr txBox="1"/>
          <p:nvPr/>
        </p:nvSpPr>
        <p:spPr>
          <a:xfrm>
            <a:off x="5573891" y="2775762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Decoder: T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hen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rebuilds it back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E228D706-1310-49DE-7AFB-2E5E6E1BFAB4}"/>
              </a:ext>
            </a:extLst>
          </p:cNvPr>
          <p:cNvCxnSpPr>
            <a:stCxn id="5" idx="2"/>
          </p:cNvCxnSpPr>
          <p:nvPr/>
        </p:nvCxnSpPr>
        <p:spPr>
          <a:xfrm rot="16200000" flipH="1">
            <a:off x="5703832" y="5027560"/>
            <a:ext cx="786703" cy="15837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101DD83-4593-605E-C4AB-87846A99FBB9}"/>
              </a:ext>
            </a:extLst>
          </p:cNvPr>
          <p:cNvSpPr txBox="1"/>
          <p:nvPr/>
        </p:nvSpPr>
        <p:spPr>
          <a:xfrm>
            <a:off x="6889046" y="5926508"/>
            <a:ext cx="505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Compact set of numbers that captures the 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hidden features of the data. Like a secret recipe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describing the essence of an image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930880-3877-C5E8-41B5-195552591EAB}"/>
              </a:ext>
            </a:extLst>
          </p:cNvPr>
          <p:cNvSpPr/>
          <p:nvPr/>
        </p:nvSpPr>
        <p:spPr>
          <a:xfrm>
            <a:off x="6889046" y="5819422"/>
            <a:ext cx="4952999" cy="1038578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34EB0-E58C-EE02-250B-3F35D42786B1}"/>
              </a:ext>
            </a:extLst>
          </p:cNvPr>
          <p:cNvSpPr txBox="1"/>
          <p:nvPr/>
        </p:nvSpPr>
        <p:spPr>
          <a:xfrm>
            <a:off x="135469" y="1674950"/>
            <a:ext cx="12397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autoencoder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is an AI model that learns how to shrink data into a smaller form and then rebuild it back again.</a:t>
            </a:r>
            <a:b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Example: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It’s like teaching a system to make a </a:t>
            </a:r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of a cat photo and then recreate the photo from that summary.</a:t>
            </a:r>
            <a:endParaRPr lang="en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0600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37C71-7D47-3C85-96E3-CCB6B4DDD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>
                <a:latin typeface="Arial" panose="020B0604020202020204" pitchFamily="34" charset="0"/>
                <a:cs typeface="Arial" panose="020B0604020202020204" pitchFamily="34" charset="0"/>
              </a:rPr>
              <a:t>From Latent vector to Images</a:t>
            </a:r>
          </a:p>
        </p:txBody>
      </p:sp>
      <p:pic>
        <p:nvPicPr>
          <p:cNvPr id="9" name="Picture 8" descr="A cat with its mouth open&#10;&#10;AI-generated content may be incorrect.">
            <a:extLst>
              <a:ext uri="{FF2B5EF4-FFF2-40B4-BE49-F238E27FC236}">
                <a16:creationId xmlns:a16="http://schemas.microsoft.com/office/drawing/2014/main" id="{3888E8AF-F301-DA74-1CA3-60D0F8D5AB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617" y="3040238"/>
            <a:ext cx="4203700" cy="1816100"/>
          </a:xfrm>
          <a:prstGeom prst="rect">
            <a:avLst/>
          </a:prstGeom>
        </p:spPr>
      </p:pic>
      <p:pic>
        <p:nvPicPr>
          <p:cNvPr id="11" name="Picture 10" descr="A green rectangular object with black border&#10;&#10;AI-generated content may be incorrect.">
            <a:extLst>
              <a:ext uri="{FF2B5EF4-FFF2-40B4-BE49-F238E27FC236}">
                <a16:creationId xmlns:a16="http://schemas.microsoft.com/office/drawing/2014/main" id="{D1285932-E9DD-C389-5C0F-70563395E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215" y="2900538"/>
            <a:ext cx="711200" cy="195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D65EA1-78F1-AC65-6B2C-868D04D55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6" y="4739921"/>
            <a:ext cx="2451100" cy="495300"/>
          </a:xfrm>
          <a:prstGeom prst="rect">
            <a:avLst/>
          </a:prstGeom>
        </p:spPr>
      </p:pic>
      <p:pic>
        <p:nvPicPr>
          <p:cNvPr id="15" name="Picture 14" descr="A collage of a cat&#10;&#10;AI-generated content may be incorrect.">
            <a:extLst>
              <a:ext uri="{FF2B5EF4-FFF2-40B4-BE49-F238E27FC236}">
                <a16:creationId xmlns:a16="http://schemas.microsoft.com/office/drawing/2014/main" id="{CC84C66A-59F7-9403-D51A-D0098EF50D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8279" y="2103261"/>
            <a:ext cx="3512254" cy="4051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45BC58-B52A-AC42-D5CE-34AB20EBDF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9647" y="3017661"/>
            <a:ext cx="2517422" cy="19798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79F9A2-AC20-2210-31CD-B05737E1E5A6}"/>
                  </a:ext>
                </a:extLst>
              </p:cNvPr>
              <p:cNvSpPr txBox="1"/>
              <p:nvPr/>
            </p:nvSpPr>
            <p:spPr>
              <a:xfrm>
                <a:off x="1763537" y="3809788"/>
                <a:ext cx="608800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DE" sz="28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79F9A2-AC20-2210-31CD-B05737E1E5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537" y="3809788"/>
                <a:ext cx="608800" cy="430887"/>
              </a:xfrm>
              <a:prstGeom prst="rect">
                <a:avLst/>
              </a:prstGeom>
              <a:blipFill>
                <a:blip r:embed="rId7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19">
            <a:extLst>
              <a:ext uri="{FF2B5EF4-FFF2-40B4-BE49-F238E27FC236}">
                <a16:creationId xmlns:a16="http://schemas.microsoft.com/office/drawing/2014/main" id="{B60AADE4-4E27-FDDE-709C-C33C671D0FA8}"/>
              </a:ext>
            </a:extLst>
          </p:cNvPr>
          <p:cNvSpPr/>
          <p:nvPr/>
        </p:nvSpPr>
        <p:spPr>
          <a:xfrm>
            <a:off x="1930400" y="3809788"/>
            <a:ext cx="270933" cy="430887"/>
          </a:xfrm>
          <a:prstGeom prst="ellipse">
            <a:avLst/>
          </a:prstGeom>
          <a:solidFill>
            <a:schemeClr val="accent1">
              <a:alpha val="46903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876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7785</TotalTime>
  <Words>1052</Words>
  <Application>Microsoft Macintosh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Cambria Math</vt:lpstr>
      <vt:lpstr>Wingdings</vt:lpstr>
      <vt:lpstr>Office Theme</vt:lpstr>
      <vt:lpstr>Synthetic Control Arm</vt:lpstr>
      <vt:lpstr>Goal &amp; Objectives</vt:lpstr>
      <vt:lpstr>Agenda</vt:lpstr>
      <vt:lpstr>Dataset as a playground</vt:lpstr>
      <vt:lpstr>Data Visualization: Univariate Analysis</vt:lpstr>
      <vt:lpstr>Data Visualization: Bivariate Analysis</vt:lpstr>
      <vt:lpstr>Advanced Visualization: Reducing Dimensions</vt:lpstr>
      <vt:lpstr>Given this example, start with the real-data</vt:lpstr>
      <vt:lpstr>From Latent vector to Images</vt:lpstr>
      <vt:lpstr>Challenge with AE</vt:lpstr>
      <vt:lpstr>The Architecture that We are going to use</vt:lpstr>
      <vt:lpstr>Dataset preparation</vt:lpstr>
      <vt:lpstr>Dataset preparation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Sadegh Mohammadi</dc:creator>
  <cp:lastModifiedBy>Dr. Sadegh Mohammadi</cp:lastModifiedBy>
  <cp:revision>32</cp:revision>
  <dcterms:created xsi:type="dcterms:W3CDTF">2025-09-15T12:21:34Z</dcterms:created>
  <dcterms:modified xsi:type="dcterms:W3CDTF">2025-09-26T06:55:32Z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850223-87a8-40c3-9eb2-432606efca2a_Enabled">
    <vt:lpwstr>true</vt:lpwstr>
  </property>
  <property fmtid="{D5CDD505-2E9C-101B-9397-08002B2CF9AE}" pid="3" name="MSIP_Label_7f850223-87a8-40c3-9eb2-432606efca2a_SetDate">
    <vt:lpwstr>2025-09-25T04:10:10Z</vt:lpwstr>
  </property>
  <property fmtid="{D5CDD505-2E9C-101B-9397-08002B2CF9AE}" pid="4" name="MSIP_Label_7f850223-87a8-40c3-9eb2-432606efca2a_Method">
    <vt:lpwstr>Privileged</vt:lpwstr>
  </property>
  <property fmtid="{D5CDD505-2E9C-101B-9397-08002B2CF9AE}" pid="5" name="MSIP_Label_7f850223-87a8-40c3-9eb2-432606efca2a_Name">
    <vt:lpwstr>7f850223-87a8-40c3-9eb2-432606efca2a</vt:lpwstr>
  </property>
  <property fmtid="{D5CDD505-2E9C-101B-9397-08002B2CF9AE}" pid="6" name="MSIP_Label_7f850223-87a8-40c3-9eb2-432606efca2a_SiteId">
    <vt:lpwstr>fcb2b37b-5da0-466b-9b83-0014b67a7c78</vt:lpwstr>
  </property>
  <property fmtid="{D5CDD505-2E9C-101B-9397-08002B2CF9AE}" pid="7" name="MSIP_Label_7f850223-87a8-40c3-9eb2-432606efca2a_ActionId">
    <vt:lpwstr>ed4dc6a9-0d50-4c97-8bb3-62cab181dde8</vt:lpwstr>
  </property>
  <property fmtid="{D5CDD505-2E9C-101B-9397-08002B2CF9AE}" pid="8" name="MSIP_Label_7f850223-87a8-40c3-9eb2-432606efca2a_ContentBits">
    <vt:lpwstr>0</vt:lpwstr>
  </property>
  <property fmtid="{D5CDD505-2E9C-101B-9397-08002B2CF9AE}" pid="9" name="MSIP_Label_7f850223-87a8-40c3-9eb2-432606efca2a_Tag">
    <vt:lpwstr>50, 0, 1, 1</vt:lpwstr>
  </property>
</Properties>
</file>