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3498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866b9a1b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866b9a1b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866b9a1b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866b9a1b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866b9a1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866b9a1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866b9a1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866b9a1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866b9a1b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866b9a1b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866b9a1b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866b9a1b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866b9a1b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866b9a1b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66b9a1bb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66b9a1b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866b9a1b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866b9a1b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866b9a1b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866b9a1b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count-palindrome-sub-strings-str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87374" y="580171"/>
            <a:ext cx="8520600" cy="743876"/>
          </a:xfrm>
          <a:prstGeom prst="rect">
            <a:avLst/>
          </a:prstGeom>
          <a:solidFill>
            <a:schemeClr val="bg1"/>
          </a:solidFill>
        </p:spPr>
        <p:txBody>
          <a:bodyPr spcFirstLastPara="1" wrap="square" lIns="91425" tIns="91425" rIns="91425" bIns="91425" anchor="b" anchorCtr="0">
            <a:normAutofit/>
          </a:bodyPr>
          <a:lstStyle/>
          <a:p>
            <a:pPr marL="0" lvl="0" indent="0" algn="ctr" rtl="0">
              <a:spcBef>
                <a:spcPts val="0"/>
              </a:spcBef>
              <a:spcAft>
                <a:spcPts val="0"/>
              </a:spcAft>
              <a:buNone/>
            </a:pPr>
            <a:r>
              <a:rPr lang="en-IN" sz="3600" dirty="0" smtClean="0"/>
              <a:t>Design and Analysis of Algorithms</a:t>
            </a:r>
            <a:endParaRPr sz="3600" dirty="0"/>
          </a:p>
        </p:txBody>
      </p:sp>
      <p:sp>
        <p:nvSpPr>
          <p:cNvPr id="55" name="Google Shape;55;p13"/>
          <p:cNvSpPr txBox="1">
            <a:spLocks noGrp="1"/>
          </p:cNvSpPr>
          <p:nvPr>
            <p:ph type="subTitle" idx="1"/>
          </p:nvPr>
        </p:nvSpPr>
        <p:spPr>
          <a:xfrm>
            <a:off x="324312" y="2265292"/>
            <a:ext cx="8520600" cy="214274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smtClean="0"/>
              <a:t>Group Members:</a:t>
            </a:r>
          </a:p>
          <a:p>
            <a:pPr marL="0" lvl="0" indent="0" algn="l" rtl="0">
              <a:spcBef>
                <a:spcPts val="0"/>
              </a:spcBef>
              <a:spcAft>
                <a:spcPts val="0"/>
              </a:spcAft>
              <a:buNone/>
            </a:pPr>
            <a:r>
              <a:rPr lang="en" sz="2400" dirty="0"/>
              <a:t>		</a:t>
            </a:r>
            <a:endParaRPr lang="en" sz="2400" dirty="0" smtClean="0"/>
          </a:p>
          <a:p>
            <a:pPr marL="0" lvl="0" indent="0" algn="l" rtl="0">
              <a:spcBef>
                <a:spcPts val="0"/>
              </a:spcBef>
              <a:spcAft>
                <a:spcPts val="0"/>
              </a:spcAft>
              <a:buNone/>
            </a:pPr>
            <a:r>
              <a:rPr lang="en" sz="2400" dirty="0" smtClean="0"/>
              <a:t>IIT2019189: Nidhi Kamewar</a:t>
            </a:r>
          </a:p>
          <a:p>
            <a:pPr marL="0" lvl="0" indent="0" algn="l" rtl="0">
              <a:spcBef>
                <a:spcPts val="0"/>
              </a:spcBef>
              <a:spcAft>
                <a:spcPts val="0"/>
              </a:spcAft>
              <a:buNone/>
            </a:pPr>
            <a:r>
              <a:rPr lang="en" sz="2400" dirty="0" smtClean="0"/>
              <a:t>IIT2019190: Rishi Gupta</a:t>
            </a:r>
          </a:p>
          <a:p>
            <a:pPr marL="0" lvl="0" indent="0" algn="l"/>
            <a:r>
              <a:rPr lang="en" sz="2400" dirty="0" smtClean="0"/>
              <a:t>IIT2019191: </a:t>
            </a:r>
            <a:r>
              <a:rPr lang="en-IN" sz="2400" dirty="0" err="1"/>
              <a:t>Pechetti</a:t>
            </a:r>
            <a:r>
              <a:rPr lang="en-IN" sz="2400" dirty="0"/>
              <a:t> </a:t>
            </a:r>
            <a:r>
              <a:rPr lang="en-IN" sz="2400" dirty="0" err="1"/>
              <a:t>Venkata</a:t>
            </a:r>
            <a:r>
              <a:rPr lang="en-IN" sz="2400" dirty="0"/>
              <a:t> </a:t>
            </a:r>
            <a:r>
              <a:rPr lang="en-IN" sz="2400" dirty="0" err="1"/>
              <a:t>Karthik</a:t>
            </a:r>
            <a:endParaRPr lang="en" sz="2400" dirty="0"/>
          </a:p>
        </p:txBody>
      </p:sp>
      <p:sp>
        <p:nvSpPr>
          <p:cNvPr id="4" name="Google Shape;54;p13"/>
          <p:cNvSpPr txBox="1">
            <a:spLocks/>
          </p:cNvSpPr>
          <p:nvPr/>
        </p:nvSpPr>
        <p:spPr>
          <a:xfrm>
            <a:off x="2812111" y="1546072"/>
            <a:ext cx="2302223" cy="371938"/>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800" dirty="0" smtClean="0"/>
              <a:t>Group - 2</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Time </a:t>
            </a:r>
            <a:r>
              <a:rPr lang="en" sz="3200" dirty="0" smtClean="0"/>
              <a:t>Complexity</a:t>
            </a:r>
            <a:endParaRPr sz="3200" dirty="0"/>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buFont typeface="Wingdings" panose="05000000000000000000" pitchFamily="2" charset="2"/>
              <a:buChar char="Ø"/>
            </a:pPr>
            <a:r>
              <a:rPr lang="en-US" sz="1400" dirty="0">
                <a:solidFill>
                  <a:schemeClr val="tx1"/>
                </a:solidFill>
              </a:rPr>
              <a:t>The algorithm will have a </a:t>
            </a:r>
            <a:r>
              <a:rPr lang="en-US" sz="1400" b="1" dirty="0">
                <a:solidFill>
                  <a:schemeClr val="tx1"/>
                </a:solidFill>
              </a:rPr>
              <a:t>O(n^2)</a:t>
            </a:r>
            <a:r>
              <a:rPr lang="en-US" sz="1400" dirty="0">
                <a:solidFill>
                  <a:schemeClr val="tx1"/>
                </a:solidFill>
              </a:rPr>
              <a:t> time complexity where n is the length of the string. </a:t>
            </a:r>
            <a:endParaRPr lang="en-US" sz="1400" dirty="0" smtClean="0">
              <a:solidFill>
                <a:schemeClr val="tx1"/>
              </a:solidFill>
            </a:endParaRPr>
          </a:p>
          <a:p>
            <a:pPr>
              <a:buFont typeface="Wingdings" panose="05000000000000000000" pitchFamily="2" charset="2"/>
              <a:buChar char="Ø"/>
            </a:pPr>
            <a:r>
              <a:rPr lang="en-US" sz="1400" dirty="0" smtClean="0">
                <a:solidFill>
                  <a:schemeClr val="tx1"/>
                </a:solidFill>
              </a:rPr>
              <a:t>This </a:t>
            </a:r>
            <a:r>
              <a:rPr lang="en-US" sz="1400" dirty="0">
                <a:solidFill>
                  <a:schemeClr val="tx1"/>
                </a:solidFill>
              </a:rPr>
              <a:t>is because all possible substrings are being visited and are checked whether they are a palindrome or not. The total number of substrings is n*(n+1)/2 which is in the order of n^2. Using the memorization table, it can be checked whether a substring is palindrome or not in O(1). Hence, the total time complexity is </a:t>
            </a:r>
            <a:r>
              <a:rPr lang="en-US" sz="1400" b="1" dirty="0">
                <a:solidFill>
                  <a:schemeClr val="tx1"/>
                </a:solidFill>
              </a:rPr>
              <a:t>O(n^2)</a:t>
            </a:r>
            <a:r>
              <a:rPr lang="en-US" sz="1400" dirty="0">
                <a:solidFill>
                  <a:schemeClr val="tx1"/>
                </a:solidFill>
              </a:rPr>
              <a:t>. </a:t>
            </a:r>
            <a:endParaRPr lang="en-US" sz="1400" dirty="0">
              <a:solidFill>
                <a:schemeClr val="tx1"/>
              </a:solidFill>
            </a:endParaRPr>
          </a:p>
          <a:p>
            <a:pPr>
              <a:buFont typeface="Wingdings" panose="05000000000000000000" pitchFamily="2" charset="2"/>
              <a:buChar char="Ø"/>
            </a:pPr>
            <a:r>
              <a:rPr lang="en-IN" sz="1600" dirty="0" smtClean="0">
                <a:solidFill>
                  <a:srgbClr val="000000"/>
                </a:solidFill>
              </a:rPr>
              <a:t>Graph: </a:t>
            </a:r>
            <a:endParaRPr sz="1600"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831" y="2500433"/>
            <a:ext cx="3240779" cy="2386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Space Complexity</a:t>
            </a:r>
            <a:r>
              <a:rPr lang="en" sz="3200" dirty="0"/>
              <a:t>	</a:t>
            </a:r>
            <a:endParaRPr sz="3200" dirty="0"/>
          </a:p>
        </p:txBody>
      </p:sp>
      <p:sp>
        <p:nvSpPr>
          <p:cNvPr id="120" name="Google Shape;120;p23"/>
          <p:cNvSpPr txBox="1">
            <a:spLocks noGrp="1"/>
          </p:cNvSpPr>
          <p:nvPr>
            <p:ph type="body" idx="1"/>
          </p:nvPr>
        </p:nvSpPr>
        <p:spPr>
          <a:xfrm>
            <a:off x="311700" y="1338400"/>
            <a:ext cx="8520600" cy="3416400"/>
          </a:xfrm>
          <a:prstGeom prst="rect">
            <a:avLst/>
          </a:prstGeom>
        </p:spPr>
        <p:txBody>
          <a:bodyPr spcFirstLastPara="1" wrap="square" lIns="91425" tIns="91425" rIns="91425" bIns="91425" anchor="t" anchorCtr="0">
            <a:normAutofit/>
          </a:bodyPr>
          <a:lstStyle/>
          <a:p>
            <a:pPr>
              <a:buFont typeface="Wingdings" panose="05000000000000000000" pitchFamily="2" charset="2"/>
              <a:buChar char="Ø"/>
            </a:pPr>
            <a:r>
              <a:rPr lang="en-US" sz="1600" dirty="0" smtClean="0">
                <a:solidFill>
                  <a:schemeClr val="tx1"/>
                </a:solidFill>
              </a:rPr>
              <a:t>The </a:t>
            </a:r>
            <a:r>
              <a:rPr lang="en-US" sz="1600" dirty="0">
                <a:solidFill>
                  <a:schemeClr val="tx1"/>
                </a:solidFill>
              </a:rPr>
              <a:t>algorithm will have a </a:t>
            </a:r>
            <a:r>
              <a:rPr lang="en-US" sz="1600" b="1" dirty="0">
                <a:solidFill>
                  <a:schemeClr val="tx1"/>
                </a:solidFill>
              </a:rPr>
              <a:t>O(n^2)</a:t>
            </a:r>
            <a:r>
              <a:rPr lang="en-US" sz="1600" dirty="0">
                <a:solidFill>
                  <a:schemeClr val="tx1"/>
                </a:solidFill>
              </a:rPr>
              <a:t> space complexity where n is the length of the string.  </a:t>
            </a:r>
            <a:endParaRPr lang="en-US" sz="1600" dirty="0" smtClean="0">
              <a:solidFill>
                <a:schemeClr val="tx1"/>
              </a:solidFill>
            </a:endParaRPr>
          </a:p>
          <a:p>
            <a:pPr>
              <a:buFont typeface="Wingdings" panose="05000000000000000000" pitchFamily="2" charset="2"/>
              <a:buChar char="Ø"/>
            </a:pPr>
            <a:r>
              <a:rPr lang="en-US" sz="1600" dirty="0" smtClean="0">
                <a:solidFill>
                  <a:schemeClr val="tx1"/>
                </a:solidFill>
              </a:rPr>
              <a:t>This </a:t>
            </a:r>
            <a:r>
              <a:rPr lang="en-US" sz="1600" dirty="0">
                <a:solidFill>
                  <a:schemeClr val="tx1"/>
                </a:solidFill>
              </a:rPr>
              <a:t>is because a memorization table (</a:t>
            </a:r>
            <a:r>
              <a:rPr lang="en-US" sz="1600" dirty="0" smtClean="0">
                <a:solidFill>
                  <a:schemeClr val="tx1"/>
                </a:solidFill>
              </a:rPr>
              <a:t>n x n </a:t>
            </a:r>
            <a:r>
              <a:rPr lang="en-US" sz="1600" dirty="0">
                <a:solidFill>
                  <a:schemeClr val="tx1"/>
                </a:solidFill>
              </a:rPr>
              <a:t>2d array) is used to store the results of the </a:t>
            </a:r>
            <a:r>
              <a:rPr lang="en-US" sz="1600" dirty="0" smtClean="0">
                <a:solidFill>
                  <a:schemeClr val="tx1"/>
                </a:solidFill>
              </a:rPr>
              <a:t>sub-problems</a:t>
            </a:r>
            <a:r>
              <a:rPr lang="en-US" sz="1600" dirty="0">
                <a:solidFill>
                  <a:schemeClr val="tx1"/>
                </a:solidFill>
              </a:rPr>
              <a:t>. </a:t>
            </a:r>
            <a:endParaRPr lang="en-US" sz="1600" dirty="0">
              <a:solidFill>
                <a:schemeClr val="tx1"/>
              </a:solidFill>
            </a:endParaRPr>
          </a:p>
          <a:p>
            <a:pPr>
              <a:buFont typeface="Wingdings" panose="05000000000000000000" pitchFamily="2" charset="2"/>
              <a:buChar char="Ø"/>
            </a:pPr>
            <a:r>
              <a:rPr lang="en-US" sz="1600" dirty="0" smtClean="0">
                <a:solidFill>
                  <a:schemeClr val="tx1"/>
                </a:solidFill>
              </a:rPr>
              <a:t>Therefore</a:t>
            </a:r>
            <a:r>
              <a:rPr lang="en-US" sz="1600" dirty="0">
                <a:solidFill>
                  <a:schemeClr val="tx1"/>
                </a:solidFill>
              </a:rPr>
              <a:t>, </a:t>
            </a:r>
            <a:r>
              <a:rPr lang="en-US" sz="1600" b="1" dirty="0">
                <a:solidFill>
                  <a:schemeClr val="tx1"/>
                </a:solidFill>
              </a:rPr>
              <a:t> O(n^2) auxiliary space</a:t>
            </a:r>
            <a:r>
              <a:rPr lang="en-US" sz="1600" dirty="0">
                <a:solidFill>
                  <a:schemeClr val="tx1"/>
                </a:solidFill>
              </a:rPr>
              <a:t> is required</a:t>
            </a:r>
            <a:r>
              <a:rPr lang="en-US" sz="1600" dirty="0" smtClean="0">
                <a:solidFill>
                  <a:schemeClr val="tx1"/>
                </a:solidFill>
              </a:rPr>
              <a:t>.</a:t>
            </a:r>
          </a:p>
          <a:p>
            <a:pPr>
              <a:buFont typeface="Wingdings" panose="05000000000000000000" pitchFamily="2" charset="2"/>
              <a:buChar char="Ø"/>
            </a:pPr>
            <a:r>
              <a:rPr lang="en-US" sz="1600" dirty="0" smtClean="0">
                <a:solidFill>
                  <a:schemeClr val="tx1"/>
                </a:solidFill>
              </a:rPr>
              <a:t>Graph:</a:t>
            </a:r>
            <a:endParaRPr lang="en-US" sz="1600" dirty="0">
              <a:solidFill>
                <a:schemeClr val="tx1"/>
              </a:solidFill>
            </a:endParaRPr>
          </a:p>
          <a:p>
            <a:pPr marL="114300" indent="0">
              <a:buNone/>
            </a:pPr>
            <a:r>
              <a:rPr lang="en-US" sz="3200" dirty="0">
                <a:solidFill>
                  <a:schemeClr val="tx1"/>
                </a:solidFill>
              </a:rPr>
              <a:t/>
            </a:r>
            <a:br>
              <a:rPr lang="en-US" sz="3200" dirty="0">
                <a:solidFill>
                  <a:schemeClr val="tx1"/>
                </a:solidFill>
              </a:rPr>
            </a:br>
            <a:endParaRPr lang="en-US" sz="3200" dirty="0">
              <a:solidFill>
                <a:schemeClr val="tx1"/>
              </a:solidFill>
            </a:endParaRPr>
          </a:p>
          <a:p>
            <a:pPr marL="76200" lvl="0" indent="0" algn="l" rtl="0">
              <a:spcBef>
                <a:spcPts val="0"/>
              </a:spcBef>
              <a:spcAft>
                <a:spcPts val="0"/>
              </a:spcAft>
              <a:buSzPts val="2400"/>
              <a:buNone/>
            </a:pPr>
            <a:endParaRPr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818" y="2634539"/>
            <a:ext cx="2572276" cy="2166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Conclusion</a:t>
            </a:r>
            <a:endParaRPr sz="3200" dirty="0"/>
          </a:p>
        </p:txBody>
      </p:sp>
      <p:sp>
        <p:nvSpPr>
          <p:cNvPr id="126" name="Google Shape;126;p24"/>
          <p:cNvSpPr txBox="1">
            <a:spLocks noGrp="1"/>
          </p:cNvSpPr>
          <p:nvPr>
            <p:ph type="body" idx="1"/>
          </p:nvPr>
        </p:nvSpPr>
        <p:spPr>
          <a:xfrm>
            <a:off x="311700" y="1301375"/>
            <a:ext cx="8520600" cy="3267600"/>
          </a:xfrm>
          <a:prstGeom prst="rect">
            <a:avLst/>
          </a:prstGeom>
        </p:spPr>
        <p:txBody>
          <a:bodyPr spcFirstLastPara="1" wrap="square" lIns="91425" tIns="91425" rIns="91425" bIns="91425" anchor="t" anchorCtr="0">
            <a:normAutofit/>
          </a:bodyPr>
          <a:lstStyle/>
          <a:p>
            <a:pPr marL="361950" lvl="0" indent="-285750">
              <a:buSzPts val="2400"/>
              <a:buFont typeface="Wingdings" panose="05000000000000000000" pitchFamily="2" charset="2"/>
              <a:buChar char="Ø"/>
            </a:pPr>
            <a:r>
              <a:rPr lang="en-US" dirty="0" smtClean="0">
                <a:solidFill>
                  <a:schemeClr val="tx1"/>
                </a:solidFill>
              </a:rPr>
              <a:t>We proposed a </a:t>
            </a:r>
            <a:r>
              <a:rPr lang="en-US" dirty="0">
                <a:solidFill>
                  <a:schemeClr val="tx1"/>
                </a:solidFill>
              </a:rPr>
              <a:t>solution to calculate the number of palindromic </a:t>
            </a:r>
            <a:r>
              <a:rPr lang="en-US" dirty="0" smtClean="0">
                <a:solidFill>
                  <a:schemeClr val="tx1"/>
                </a:solidFill>
              </a:rPr>
              <a:t>substrings </a:t>
            </a:r>
            <a:r>
              <a:rPr lang="en-US" dirty="0">
                <a:solidFill>
                  <a:schemeClr val="tx1"/>
                </a:solidFill>
              </a:rPr>
              <a:t>of a given string using dynamic programming </a:t>
            </a:r>
            <a:r>
              <a:rPr lang="en-US" dirty="0" smtClean="0">
                <a:solidFill>
                  <a:schemeClr val="tx1"/>
                </a:solidFill>
              </a:rPr>
              <a:t>approach . </a:t>
            </a:r>
          </a:p>
          <a:p>
            <a:pPr marL="361950" lvl="0" indent="-285750">
              <a:buSzPts val="2400"/>
              <a:buFont typeface="Wingdings" panose="05000000000000000000" pitchFamily="2" charset="2"/>
              <a:buChar char="Ø"/>
            </a:pPr>
            <a:r>
              <a:rPr lang="en-US" dirty="0" smtClean="0">
                <a:solidFill>
                  <a:schemeClr val="tx1"/>
                </a:solidFill>
              </a:rPr>
              <a:t>The </a:t>
            </a:r>
            <a:r>
              <a:rPr lang="en-US" dirty="0">
                <a:solidFill>
                  <a:schemeClr val="tx1"/>
                </a:solidFill>
              </a:rPr>
              <a:t>approach has a time complexity of O(n^2) which is found through the experimental study </a:t>
            </a:r>
            <a:r>
              <a:rPr lang="en-US" dirty="0" smtClean="0">
                <a:solidFill>
                  <a:schemeClr val="tx1"/>
                </a:solidFill>
              </a:rPr>
              <a:t>as well as the asymptotic </a:t>
            </a:r>
            <a:r>
              <a:rPr lang="en-US" dirty="0">
                <a:solidFill>
                  <a:schemeClr val="tx1"/>
                </a:solidFill>
              </a:rPr>
              <a:t>analysis of the </a:t>
            </a:r>
            <a:r>
              <a:rPr lang="en-US" dirty="0" smtClean="0">
                <a:solidFill>
                  <a:schemeClr val="tx1"/>
                </a:solidFill>
              </a:rPr>
              <a:t>graph.</a:t>
            </a:r>
            <a:endParaRPr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smtClean="0"/>
              <a:t>References</a:t>
            </a:r>
            <a:r>
              <a:rPr lang="en" sz="3600" dirty="0"/>
              <a:t>	</a:t>
            </a:r>
            <a:endParaRPr sz="3600" dirty="0"/>
          </a:p>
        </p:txBody>
      </p:sp>
      <p:sp>
        <p:nvSpPr>
          <p:cNvPr id="132" name="Google Shape;132;p25"/>
          <p:cNvSpPr txBox="1">
            <a:spLocks noGrp="1"/>
          </p:cNvSpPr>
          <p:nvPr>
            <p:ph type="body" idx="1"/>
          </p:nvPr>
        </p:nvSpPr>
        <p:spPr>
          <a:xfrm>
            <a:off x="311700" y="1734207"/>
            <a:ext cx="8520600" cy="2834668"/>
          </a:xfrm>
          <a:prstGeom prst="rect">
            <a:avLst/>
          </a:prstGeom>
        </p:spPr>
        <p:txBody>
          <a:bodyPr spcFirstLastPara="1" wrap="square" lIns="91425" tIns="91425" rIns="91425" bIns="91425" anchor="t" anchorCtr="0">
            <a:normAutofit/>
          </a:bodyPr>
          <a:lstStyle/>
          <a:p>
            <a:pPr lvl="0" indent="-381000">
              <a:buSzPts val="2400"/>
              <a:buChar char="➢"/>
            </a:pPr>
            <a:r>
              <a:rPr lang="en-IN" sz="2000" u="sng" dirty="0">
                <a:solidFill>
                  <a:schemeClr val="hlink"/>
                </a:solidFill>
                <a:hlinkClick r:id="rId3"/>
              </a:rPr>
              <a:t>https://www.geeksforgeeks.org/count-palindrome-sub-strings-string</a:t>
            </a:r>
            <a:r>
              <a:rPr lang="en-IN" sz="2000" u="sng" dirty="0" smtClean="0">
                <a:solidFill>
                  <a:schemeClr val="hlink"/>
                </a:solidFill>
                <a:hlinkClick r:id="rId3"/>
              </a:rPr>
              <a:t>/</a:t>
            </a:r>
            <a:endParaRPr lang="en-IN" sz="2000" u="sng" dirty="0" smtClean="0">
              <a:solidFill>
                <a:schemeClr val="hlink"/>
              </a:solidFill>
            </a:endParaRPr>
          </a:p>
          <a:p>
            <a:pPr marL="76200" lvl="0" indent="0">
              <a:buSzPts val="2400"/>
              <a:buNone/>
            </a:pPr>
            <a:endParaRPr lang="en-IN" sz="2000" u="sng" dirty="0" smtClean="0">
              <a:solidFill>
                <a:schemeClr val="hlink"/>
              </a:solidFill>
            </a:endParaRPr>
          </a:p>
          <a:p>
            <a:pPr lvl="0" indent="-381000">
              <a:buSzPts val="2400"/>
              <a:buChar char="➢"/>
            </a:pPr>
            <a:r>
              <a:rPr lang="en" sz="2000" dirty="0" smtClean="0"/>
              <a:t>Introduction </a:t>
            </a:r>
            <a:r>
              <a:rPr lang="en" sz="2000" dirty="0"/>
              <a:t>to Algorithms by </a:t>
            </a:r>
            <a:r>
              <a:rPr lang="en" sz="2000" dirty="0" smtClean="0"/>
              <a:t>Thomas.H.cormen</a:t>
            </a:r>
            <a:endParaRPr sz="2000" dirty="0"/>
          </a:p>
          <a:p>
            <a:pPr marL="0" lvl="0" indent="0" algn="l" rtl="0">
              <a:spcBef>
                <a:spcPts val="1200"/>
              </a:spcBef>
              <a:spcAft>
                <a:spcPts val="1200"/>
              </a:spcAft>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5500" y="445025"/>
            <a:ext cx="8520600" cy="572700"/>
          </a:xfrm>
          <a:prstGeom prst="rect">
            <a:avLst/>
          </a:prstGeom>
          <a:solidFill>
            <a:schemeClr val="bg1"/>
          </a:solidFill>
          <a:ln>
            <a:solidFill>
              <a:schemeClr val="bg1"/>
            </a:solidFill>
          </a:ln>
        </p:spPr>
        <p:txBody>
          <a:bodyPr spcFirstLastPara="1" wrap="square" lIns="91425" tIns="91425" rIns="91425" bIns="91425" anchor="t" anchorCtr="0">
            <a:normAutofit fontScale="90000"/>
          </a:bodyPr>
          <a:lstStyle/>
          <a:p>
            <a:pPr marL="0" lvl="0" indent="0" rtl="0">
              <a:spcBef>
                <a:spcPts val="0"/>
              </a:spcBef>
              <a:spcAft>
                <a:spcPts val="0"/>
              </a:spcAft>
              <a:buNone/>
            </a:pPr>
            <a:r>
              <a:rPr lang="en" sz="3100"/>
              <a:t>Content </a:t>
            </a:r>
            <a:r>
              <a:rPr lang="en" sz="3100" smtClean="0"/>
              <a:t>Listings</a:t>
            </a:r>
            <a:r>
              <a:rPr lang="en" dirty="0"/>
              <a:t>	 	</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q"/>
            </a:pPr>
            <a:r>
              <a:rPr lang="en" dirty="0" smtClean="0"/>
              <a:t>Problem Statement</a:t>
            </a:r>
            <a:endParaRPr dirty="0" smtClean="0"/>
          </a:p>
          <a:p>
            <a:pPr lvl="0" algn="l" rtl="0">
              <a:spcBef>
                <a:spcPts val="0"/>
              </a:spcBef>
              <a:spcAft>
                <a:spcPts val="0"/>
              </a:spcAft>
              <a:buSzPts val="1800"/>
              <a:buFont typeface="Wingdings" panose="05000000000000000000" pitchFamily="2" charset="2"/>
              <a:buChar char="q"/>
            </a:pPr>
            <a:r>
              <a:rPr lang="en" dirty="0" smtClean="0"/>
              <a:t>Introduction</a:t>
            </a:r>
            <a:endParaRPr dirty="0"/>
          </a:p>
          <a:p>
            <a:pPr lvl="0" algn="l" rtl="0">
              <a:spcBef>
                <a:spcPts val="0"/>
              </a:spcBef>
              <a:spcAft>
                <a:spcPts val="0"/>
              </a:spcAft>
              <a:buSzPts val="1800"/>
              <a:buFont typeface="Wingdings" panose="05000000000000000000" pitchFamily="2" charset="2"/>
              <a:buChar char="q"/>
            </a:pPr>
            <a:r>
              <a:rPr lang="en" dirty="0"/>
              <a:t>Algorithm </a:t>
            </a:r>
            <a:r>
              <a:rPr lang="en" dirty="0" smtClean="0"/>
              <a:t>Design</a:t>
            </a:r>
          </a:p>
          <a:p>
            <a:pPr lvl="0" algn="l" rtl="0">
              <a:spcBef>
                <a:spcPts val="0"/>
              </a:spcBef>
              <a:spcAft>
                <a:spcPts val="0"/>
              </a:spcAft>
              <a:buSzPts val="1800"/>
              <a:buFont typeface="Wingdings" panose="05000000000000000000" pitchFamily="2" charset="2"/>
              <a:buChar char="q"/>
            </a:pPr>
            <a:r>
              <a:rPr lang="en" dirty="0" smtClean="0"/>
              <a:t>Code Explaination</a:t>
            </a:r>
            <a:endParaRPr dirty="0"/>
          </a:p>
          <a:p>
            <a:pPr lvl="0" algn="l" rtl="0">
              <a:spcBef>
                <a:spcPts val="0"/>
              </a:spcBef>
              <a:spcAft>
                <a:spcPts val="0"/>
              </a:spcAft>
              <a:buSzPts val="1800"/>
              <a:buFont typeface="Wingdings" panose="05000000000000000000" pitchFamily="2" charset="2"/>
              <a:buChar char="q"/>
            </a:pPr>
            <a:r>
              <a:rPr lang="en-IN" dirty="0" smtClean="0"/>
              <a:t>Example</a:t>
            </a:r>
            <a:endParaRPr dirty="0" smtClean="0"/>
          </a:p>
          <a:p>
            <a:pPr lvl="0" algn="l" rtl="0">
              <a:spcBef>
                <a:spcPts val="0"/>
              </a:spcBef>
              <a:spcAft>
                <a:spcPts val="0"/>
              </a:spcAft>
              <a:buSzPts val="1800"/>
              <a:buFont typeface="Wingdings" panose="05000000000000000000" pitchFamily="2" charset="2"/>
              <a:buChar char="q"/>
            </a:pPr>
            <a:r>
              <a:rPr lang="en-IN" dirty="0" smtClean="0"/>
              <a:t>Pseudo Code</a:t>
            </a:r>
            <a:endParaRPr lang="en-IN" dirty="0"/>
          </a:p>
          <a:p>
            <a:pPr lvl="0" algn="l" rtl="0">
              <a:spcBef>
                <a:spcPts val="0"/>
              </a:spcBef>
              <a:spcAft>
                <a:spcPts val="0"/>
              </a:spcAft>
              <a:buSzPts val="1800"/>
              <a:buFont typeface="Wingdings" panose="05000000000000000000" pitchFamily="2" charset="2"/>
              <a:buChar char="q"/>
            </a:pPr>
            <a:r>
              <a:rPr lang="en" dirty="0" smtClean="0"/>
              <a:t>Time </a:t>
            </a:r>
            <a:r>
              <a:rPr lang="en" dirty="0"/>
              <a:t>Complexity</a:t>
            </a:r>
            <a:endParaRPr dirty="0"/>
          </a:p>
          <a:p>
            <a:pPr lvl="0" algn="l" rtl="0">
              <a:spcBef>
                <a:spcPts val="0"/>
              </a:spcBef>
              <a:spcAft>
                <a:spcPts val="0"/>
              </a:spcAft>
              <a:buSzPts val="1800"/>
              <a:buFont typeface="Wingdings" panose="05000000000000000000" pitchFamily="2" charset="2"/>
              <a:buChar char="q"/>
            </a:pPr>
            <a:r>
              <a:rPr lang="en" dirty="0"/>
              <a:t>Space Complexity</a:t>
            </a:r>
            <a:endParaRPr dirty="0"/>
          </a:p>
          <a:p>
            <a:pPr lvl="0" algn="l" rtl="0">
              <a:spcBef>
                <a:spcPts val="0"/>
              </a:spcBef>
              <a:spcAft>
                <a:spcPts val="0"/>
              </a:spcAft>
              <a:buSzPts val="1800"/>
              <a:buFont typeface="Wingdings" panose="05000000000000000000" pitchFamily="2" charset="2"/>
              <a:buChar char="q"/>
            </a:pPr>
            <a:r>
              <a:rPr lang="en" dirty="0"/>
              <a:t>Conclusion</a:t>
            </a:r>
            <a:endParaRPr dirty="0"/>
          </a:p>
          <a:p>
            <a:pPr lvl="0" algn="l" rtl="0">
              <a:spcBef>
                <a:spcPts val="0"/>
              </a:spcBef>
              <a:spcAft>
                <a:spcPts val="0"/>
              </a:spcAft>
              <a:buSzPts val="1800"/>
              <a:buFont typeface="Wingdings" panose="05000000000000000000" pitchFamily="2" charset="2"/>
              <a:buChar char="q"/>
            </a:pPr>
            <a:r>
              <a:rPr lang="en" dirty="0"/>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33312"/>
            <a:ext cx="8520600" cy="806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t>Problem</a:t>
            </a:r>
            <a:r>
              <a:rPr lang="en" dirty="0"/>
              <a:t> </a:t>
            </a:r>
            <a:r>
              <a:rPr lang="en" dirty="0" smtClean="0"/>
              <a:t>Statement</a:t>
            </a:r>
            <a:endParaRPr dirty="0"/>
          </a:p>
        </p:txBody>
      </p:sp>
      <p:sp>
        <p:nvSpPr>
          <p:cNvPr id="67" name="Google Shape;67;p15"/>
          <p:cNvSpPr txBox="1">
            <a:spLocks noGrp="1"/>
          </p:cNvSpPr>
          <p:nvPr>
            <p:ph type="body" idx="1"/>
          </p:nvPr>
        </p:nvSpPr>
        <p:spPr>
          <a:xfrm>
            <a:off x="311700" y="1611200"/>
            <a:ext cx="8520600" cy="2970000"/>
          </a:xfrm>
          <a:prstGeom prst="rect">
            <a:avLst/>
          </a:prstGeom>
        </p:spPr>
        <p:txBody>
          <a:bodyPr spcFirstLastPara="1" wrap="square" lIns="91425" tIns="91425" rIns="91425" bIns="91425" anchor="t" anchorCtr="0">
            <a:normAutofit/>
          </a:bodyPr>
          <a:lstStyle/>
          <a:p>
            <a:pPr marL="0" lvl="0" indent="0">
              <a:buNone/>
            </a:pPr>
            <a:r>
              <a:rPr lang="en-US" dirty="0">
                <a:solidFill>
                  <a:schemeClr val="tx1"/>
                </a:solidFill>
              </a:rPr>
              <a:t>Given a string S, count the number of non-empty sub strings that are palindromes. A sub string is any continuous sequence of characters in the string. A string is said to be palindrome, if the reverse of the string is same as itself. Two sub strings are different if they occur at different positions in S. Solve using Dynamic programming.</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86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dirty="0" smtClean="0"/>
              <a:t>Introduction </a:t>
            </a:r>
            <a:endParaRPr sz="3600" dirty="0"/>
          </a:p>
        </p:txBody>
      </p:sp>
      <p:sp>
        <p:nvSpPr>
          <p:cNvPr id="76" name="Google Shape;76;p16"/>
          <p:cNvSpPr txBox="1">
            <a:spLocks noGrp="1"/>
          </p:cNvSpPr>
          <p:nvPr>
            <p:ph type="body" idx="1"/>
          </p:nvPr>
        </p:nvSpPr>
        <p:spPr>
          <a:xfrm>
            <a:off x="311700" y="1412925"/>
            <a:ext cx="8520600" cy="3155700"/>
          </a:xfrm>
          <a:prstGeom prst="rect">
            <a:avLst/>
          </a:prstGeom>
        </p:spPr>
        <p:txBody>
          <a:bodyPr spcFirstLastPara="1" wrap="square" lIns="91425" tIns="91425" rIns="91425" bIns="91425" anchor="t" anchorCtr="0">
            <a:normAutofit/>
          </a:bodyPr>
          <a:lstStyle/>
          <a:p>
            <a:pPr>
              <a:buFont typeface="Wingdings" panose="05000000000000000000" pitchFamily="2" charset="2"/>
              <a:buChar char="§"/>
            </a:pPr>
            <a:r>
              <a:rPr lang="en-US" dirty="0">
                <a:solidFill>
                  <a:schemeClr val="tx1"/>
                </a:solidFill>
              </a:rPr>
              <a:t>In this </a:t>
            </a:r>
            <a:r>
              <a:rPr lang="en-US" dirty="0" smtClean="0">
                <a:solidFill>
                  <a:schemeClr val="tx1"/>
                </a:solidFill>
              </a:rPr>
              <a:t>problem , we </a:t>
            </a:r>
            <a:r>
              <a:rPr lang="en-US" dirty="0">
                <a:solidFill>
                  <a:schemeClr val="tx1"/>
                </a:solidFill>
              </a:rPr>
              <a:t>have to find </a:t>
            </a:r>
            <a:r>
              <a:rPr lang="en-US" dirty="0" smtClean="0">
                <a:solidFill>
                  <a:schemeClr val="tx1"/>
                </a:solidFill>
              </a:rPr>
              <a:t>the count of the </a:t>
            </a:r>
            <a:r>
              <a:rPr lang="en-US" dirty="0">
                <a:solidFill>
                  <a:schemeClr val="tx1"/>
                </a:solidFill>
              </a:rPr>
              <a:t>substrings of a given string which are palindromic. </a:t>
            </a:r>
            <a:endParaRPr lang="en-US" dirty="0">
              <a:solidFill>
                <a:schemeClr val="tx1"/>
              </a:solidFill>
            </a:endParaRPr>
          </a:p>
          <a:p>
            <a:pPr>
              <a:buFont typeface="Wingdings" panose="05000000000000000000" pitchFamily="2" charset="2"/>
              <a:buChar char="§"/>
            </a:pPr>
            <a:r>
              <a:rPr lang="en-US" dirty="0" smtClean="0">
                <a:solidFill>
                  <a:schemeClr val="tx1"/>
                </a:solidFill>
              </a:rPr>
              <a:t>The </a:t>
            </a:r>
            <a:r>
              <a:rPr lang="en-US" dirty="0">
                <a:solidFill>
                  <a:schemeClr val="tx1"/>
                </a:solidFill>
              </a:rPr>
              <a:t>given problem has </a:t>
            </a:r>
            <a:r>
              <a:rPr lang="en-US" dirty="0" smtClean="0">
                <a:solidFill>
                  <a:schemeClr val="tx1"/>
                </a:solidFill>
              </a:rPr>
              <a:t>:</a:t>
            </a:r>
          </a:p>
          <a:p>
            <a:pPr lvl="1">
              <a:buFont typeface="Wingdings" panose="05000000000000000000" pitchFamily="2" charset="2"/>
              <a:buChar char="Ø"/>
            </a:pPr>
            <a:r>
              <a:rPr lang="en-US" b="1" dirty="0" smtClean="0">
                <a:solidFill>
                  <a:schemeClr val="tx1"/>
                </a:solidFill>
              </a:rPr>
              <a:t>Overlapping sub-problems </a:t>
            </a:r>
            <a:r>
              <a:rPr lang="en-US" dirty="0">
                <a:solidFill>
                  <a:schemeClr val="tx1"/>
                </a:solidFill>
              </a:rPr>
              <a:t>of recalculating the palindromic substrings of substrings in the given </a:t>
            </a:r>
            <a:r>
              <a:rPr lang="en-US" dirty="0" smtClean="0">
                <a:solidFill>
                  <a:schemeClr val="tx1"/>
                </a:solidFill>
              </a:rPr>
              <a:t>string.</a:t>
            </a:r>
          </a:p>
          <a:p>
            <a:pPr lvl="1">
              <a:buFont typeface="Wingdings" panose="05000000000000000000" pitchFamily="2" charset="2"/>
              <a:buChar char="Ø"/>
            </a:pPr>
            <a:r>
              <a:rPr lang="en-US" b="1" dirty="0" smtClean="0">
                <a:solidFill>
                  <a:schemeClr val="tx1"/>
                </a:solidFill>
              </a:rPr>
              <a:t>Optimal </a:t>
            </a:r>
            <a:r>
              <a:rPr lang="en-US" b="1" dirty="0">
                <a:solidFill>
                  <a:schemeClr val="tx1"/>
                </a:solidFill>
              </a:rPr>
              <a:t>substructure </a:t>
            </a:r>
            <a:r>
              <a:rPr lang="en-US" b="1" dirty="0" smtClean="0">
                <a:solidFill>
                  <a:schemeClr val="tx1"/>
                </a:solidFill>
              </a:rPr>
              <a:t>property </a:t>
            </a:r>
            <a:r>
              <a:rPr lang="en-US" dirty="0" smtClean="0">
                <a:solidFill>
                  <a:schemeClr val="tx1"/>
                </a:solidFill>
              </a:rPr>
              <a:t>i.e., </a:t>
            </a:r>
            <a:r>
              <a:rPr lang="en-US" dirty="0">
                <a:solidFill>
                  <a:schemeClr val="tx1"/>
                </a:solidFill>
              </a:rPr>
              <a:t>the given problem can be solved by the solving the </a:t>
            </a:r>
            <a:r>
              <a:rPr lang="en-US" dirty="0" smtClean="0">
                <a:solidFill>
                  <a:schemeClr val="tx1"/>
                </a:solidFill>
              </a:rPr>
              <a:t>sub-problems </a:t>
            </a:r>
            <a:r>
              <a:rPr lang="en-US" dirty="0">
                <a:solidFill>
                  <a:schemeClr val="tx1"/>
                </a:solidFill>
              </a:rPr>
              <a:t>of the </a:t>
            </a:r>
            <a:r>
              <a:rPr lang="en-US" dirty="0" smtClean="0">
                <a:solidFill>
                  <a:schemeClr val="tx1"/>
                </a:solidFill>
              </a:rPr>
              <a:t>problem.</a:t>
            </a:r>
            <a:endParaRPr lang="en-US" dirty="0">
              <a:solidFill>
                <a:schemeClr val="tx1"/>
              </a:solidFill>
            </a:endParaRPr>
          </a:p>
          <a:p>
            <a:pPr>
              <a:buFont typeface="Wingdings" panose="05000000000000000000" pitchFamily="2" charset="2"/>
              <a:buChar char="§"/>
            </a:pPr>
            <a:r>
              <a:rPr lang="en-US" dirty="0" smtClean="0">
                <a:solidFill>
                  <a:schemeClr val="tx1"/>
                </a:solidFill>
              </a:rPr>
              <a:t>Hence, we </a:t>
            </a:r>
            <a:r>
              <a:rPr lang="en-US" dirty="0">
                <a:solidFill>
                  <a:schemeClr val="tx1"/>
                </a:solidFill>
              </a:rPr>
              <a:t>can solve the given problem using Dynamic programming</a:t>
            </a:r>
            <a:r>
              <a:rPr lang="en-US" dirty="0" smtClean="0">
                <a:solidFill>
                  <a:schemeClr val="tx1"/>
                </a:solidFill>
              </a:rPr>
              <a:t>.</a:t>
            </a:r>
            <a:r>
              <a:rPr lang="en-US" dirty="0">
                <a:solidFill>
                  <a:schemeClr val="tx1"/>
                </a:solidFill>
              </a:rPr>
              <a:t/>
            </a:r>
            <a:br>
              <a:rPr lang="en-US" dirty="0">
                <a:solidFill>
                  <a:schemeClr val="tx1"/>
                </a:solidFill>
              </a:rPr>
            </a:b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2599" y="640517"/>
            <a:ext cx="8520600" cy="90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dirty="0" smtClean="0"/>
              <a:t>Algorithm Design</a:t>
            </a:r>
            <a:endParaRPr sz="3600" dirty="0"/>
          </a:p>
        </p:txBody>
      </p:sp>
      <p:sp>
        <p:nvSpPr>
          <p:cNvPr id="82" name="Google Shape;82;p17"/>
          <p:cNvSpPr txBox="1">
            <a:spLocks noGrp="1"/>
          </p:cNvSpPr>
          <p:nvPr>
            <p:ph type="body" idx="1"/>
          </p:nvPr>
        </p:nvSpPr>
        <p:spPr>
          <a:xfrm>
            <a:off x="305393" y="1639615"/>
            <a:ext cx="8520600" cy="282518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dirty="0">
                <a:solidFill>
                  <a:schemeClr val="tx1"/>
                </a:solidFill>
              </a:rPr>
              <a:t>The algorithm we designed is based </a:t>
            </a:r>
            <a:r>
              <a:rPr lang="en-US" dirty="0" smtClean="0">
                <a:solidFill>
                  <a:schemeClr val="tx1"/>
                </a:solidFill>
              </a:rPr>
              <a:t>on </a:t>
            </a:r>
            <a:r>
              <a:rPr lang="en-US" b="1" dirty="0" smtClean="0">
                <a:solidFill>
                  <a:schemeClr val="tx1"/>
                </a:solidFill>
              </a:rPr>
              <a:t>Top-Down</a:t>
            </a:r>
            <a:r>
              <a:rPr lang="en-US" dirty="0" smtClean="0">
                <a:solidFill>
                  <a:schemeClr val="tx1"/>
                </a:solidFill>
              </a:rPr>
              <a:t> approach of memorization in Dynamic Programming .</a:t>
            </a:r>
          </a:p>
          <a:p>
            <a:pPr>
              <a:buFont typeface="Wingdings" panose="05000000000000000000" pitchFamily="2" charset="2"/>
              <a:buChar char="§"/>
            </a:pPr>
            <a:r>
              <a:rPr lang="en-US" dirty="0" smtClean="0">
                <a:solidFill>
                  <a:schemeClr val="tx1"/>
                </a:solidFill>
              </a:rPr>
              <a:t>This is because </a:t>
            </a:r>
            <a:r>
              <a:rPr lang="en-US" dirty="0">
                <a:solidFill>
                  <a:schemeClr val="tx1"/>
                </a:solidFill>
              </a:rPr>
              <a:t>at first we check if the answer to the </a:t>
            </a:r>
            <a:r>
              <a:rPr lang="en-US" dirty="0" smtClean="0">
                <a:solidFill>
                  <a:schemeClr val="tx1"/>
                </a:solidFill>
              </a:rPr>
              <a:t>sub-problem of given problem </a:t>
            </a:r>
            <a:r>
              <a:rPr lang="en-US" dirty="0">
                <a:solidFill>
                  <a:schemeClr val="tx1"/>
                </a:solidFill>
              </a:rPr>
              <a:t>is already computed or </a:t>
            </a:r>
            <a:r>
              <a:rPr lang="en-US" dirty="0" smtClean="0">
                <a:solidFill>
                  <a:schemeClr val="tx1"/>
                </a:solidFill>
              </a:rPr>
              <a:t>not (this is done using the memorization table):</a:t>
            </a:r>
          </a:p>
          <a:p>
            <a:pPr lvl="1">
              <a:buFont typeface="Wingdings" panose="05000000000000000000" pitchFamily="2" charset="2"/>
              <a:buChar char="Ø"/>
            </a:pPr>
            <a:r>
              <a:rPr lang="en-US" dirty="0">
                <a:solidFill>
                  <a:schemeClr val="tx1"/>
                </a:solidFill>
              </a:rPr>
              <a:t>i</a:t>
            </a:r>
            <a:r>
              <a:rPr lang="en-US" dirty="0" smtClean="0">
                <a:solidFill>
                  <a:schemeClr val="tx1"/>
                </a:solidFill>
              </a:rPr>
              <a:t>f </a:t>
            </a:r>
            <a:r>
              <a:rPr lang="en-US" dirty="0">
                <a:solidFill>
                  <a:schemeClr val="tx1"/>
                </a:solidFill>
              </a:rPr>
              <a:t>present we return the </a:t>
            </a:r>
            <a:r>
              <a:rPr lang="en-US" dirty="0" smtClean="0">
                <a:solidFill>
                  <a:schemeClr val="tx1"/>
                </a:solidFill>
              </a:rPr>
              <a:t>value in the table. </a:t>
            </a:r>
            <a:endParaRPr lang="en-US" dirty="0">
              <a:solidFill>
                <a:schemeClr val="tx1"/>
              </a:solidFill>
            </a:endParaRPr>
          </a:p>
          <a:p>
            <a:pPr lvl="1">
              <a:buFont typeface="Wingdings" panose="05000000000000000000" pitchFamily="2" charset="2"/>
              <a:buChar char="Ø"/>
            </a:pPr>
            <a:r>
              <a:rPr lang="en-US" dirty="0">
                <a:solidFill>
                  <a:schemeClr val="tx1"/>
                </a:solidFill>
              </a:rPr>
              <a:t>e</a:t>
            </a:r>
            <a:r>
              <a:rPr lang="en-US" dirty="0" smtClean="0">
                <a:solidFill>
                  <a:schemeClr val="tx1"/>
                </a:solidFill>
              </a:rPr>
              <a:t>lse</a:t>
            </a:r>
            <a:r>
              <a:rPr lang="en-US" dirty="0">
                <a:solidFill>
                  <a:schemeClr val="tx1"/>
                </a:solidFill>
              </a:rPr>
              <a:t>  we </a:t>
            </a:r>
            <a:r>
              <a:rPr lang="en-US" dirty="0" smtClean="0">
                <a:solidFill>
                  <a:schemeClr val="tx1"/>
                </a:solidFill>
              </a:rPr>
              <a:t>now treat the sub-problem as the main problem and </a:t>
            </a:r>
            <a:r>
              <a:rPr lang="en-US" b="1" dirty="0" smtClean="0">
                <a:solidFill>
                  <a:schemeClr val="tx1"/>
                </a:solidFill>
              </a:rPr>
              <a:t>recursively</a:t>
            </a:r>
            <a:r>
              <a:rPr lang="en-US" dirty="0" smtClean="0">
                <a:solidFill>
                  <a:schemeClr val="tx1"/>
                </a:solidFill>
              </a:rPr>
              <a:t> divide it into sub-problems until a base case is reached. </a:t>
            </a:r>
            <a:endParaRPr lang="en-US" dirty="0">
              <a:solidFill>
                <a:schemeClr val="tx1"/>
              </a:solidFill>
            </a:endParaRPr>
          </a:p>
          <a:p>
            <a:pPr marL="114300" indent="0">
              <a:buNone/>
            </a:pPr>
            <a:r>
              <a:rPr lang="en-US" dirty="0">
                <a:solidFill>
                  <a:schemeClr val="tx1"/>
                </a:solidFill>
              </a:rPr>
              <a:t/>
            </a:r>
            <a:br>
              <a:rPr lang="en-US" dirty="0">
                <a:solidFill>
                  <a:schemeClr val="tx1"/>
                </a:solidFill>
              </a:rPr>
            </a:br>
            <a:endParaRPr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smtClean="0"/>
              <a:t>Code Explanation</a:t>
            </a:r>
            <a:endParaRPr lang="en-IN" dirty="0"/>
          </a:p>
        </p:txBody>
      </p:sp>
      <p:sp>
        <p:nvSpPr>
          <p:cNvPr id="3" name="Text Placeholder 2"/>
          <p:cNvSpPr>
            <a:spLocks noGrp="1"/>
          </p:cNvSpPr>
          <p:nvPr>
            <p:ph type="body" idx="1"/>
          </p:nvPr>
        </p:nvSpPr>
        <p:spPr>
          <a:xfrm>
            <a:off x="299087" y="1480398"/>
            <a:ext cx="8520600" cy="3416400"/>
          </a:xfrm>
        </p:spPr>
        <p:txBody>
          <a:bodyPr>
            <a:normAutofit/>
          </a:bodyPr>
          <a:lstStyle/>
          <a:p>
            <a:pPr>
              <a:buFont typeface="+mj-lt"/>
              <a:buAutoNum type="arabicParenR"/>
            </a:pPr>
            <a:r>
              <a:rPr lang="en-US" sz="1600" dirty="0" smtClean="0">
                <a:solidFill>
                  <a:schemeClr val="tx1"/>
                </a:solidFill>
                <a:latin typeface="Calibri" panose="020F0502020204030204" pitchFamily="34" charset="0"/>
                <a:cs typeface="Calibri" panose="020F0502020204030204" pitchFamily="34" charset="0"/>
              </a:rPr>
              <a:t>First , given string </a:t>
            </a:r>
            <a:r>
              <a:rPr lang="en-US" sz="1600" dirty="0">
                <a:solidFill>
                  <a:schemeClr val="tx1"/>
                </a:solidFill>
                <a:latin typeface="Calibri" panose="020F0502020204030204" pitchFamily="34" charset="0"/>
                <a:cs typeface="Calibri" panose="020F0502020204030204" pitchFamily="34" charset="0"/>
              </a:rPr>
              <a:t>S is passed as an input to the function </a:t>
            </a:r>
            <a:r>
              <a:rPr lang="en-US" sz="1600" b="1" dirty="0" err="1" smtClean="0">
                <a:solidFill>
                  <a:schemeClr val="tx1"/>
                </a:solidFill>
                <a:latin typeface="Calibri" panose="020F0502020204030204" pitchFamily="34" charset="0"/>
                <a:cs typeface="Calibri" panose="020F0502020204030204" pitchFamily="34" charset="0"/>
              </a:rPr>
              <a:t>countSubstrings</a:t>
            </a:r>
            <a:r>
              <a:rPr lang="en-US" sz="1600" b="1" dirty="0" smtClean="0">
                <a:solidFill>
                  <a:schemeClr val="tx1"/>
                </a:solidFill>
                <a:latin typeface="Calibri" panose="020F0502020204030204" pitchFamily="34" charset="0"/>
                <a:cs typeface="Calibri" panose="020F0502020204030204" pitchFamily="34" charset="0"/>
              </a:rPr>
              <a:t>().</a:t>
            </a:r>
            <a:endParaRPr lang="en-US" sz="1600" dirty="0">
              <a:solidFill>
                <a:schemeClr val="tx1"/>
              </a:solidFill>
              <a:latin typeface="Calibri" panose="020F0502020204030204" pitchFamily="34" charset="0"/>
              <a:cs typeface="Calibri" panose="020F0502020204030204" pitchFamily="34" charset="0"/>
            </a:endParaRPr>
          </a:p>
          <a:p>
            <a:pPr>
              <a:buFont typeface="+mj-lt"/>
              <a:buAutoNum type="arabicParenR"/>
            </a:pPr>
            <a:r>
              <a:rPr lang="en-US" sz="1600" dirty="0" smtClean="0">
                <a:solidFill>
                  <a:schemeClr val="tx1"/>
                </a:solidFill>
                <a:latin typeface="Calibri" panose="020F0502020204030204" pitchFamily="34" charset="0"/>
                <a:cs typeface="Calibri" panose="020F0502020204030204" pitchFamily="34" charset="0"/>
              </a:rPr>
              <a:t>The </a:t>
            </a:r>
            <a:r>
              <a:rPr lang="en-US" sz="1600" dirty="0">
                <a:solidFill>
                  <a:schemeClr val="tx1"/>
                </a:solidFill>
                <a:latin typeface="Calibri" panose="020F0502020204030204" pitchFamily="34" charset="0"/>
                <a:cs typeface="Calibri" panose="020F0502020204030204" pitchFamily="34" charset="0"/>
              </a:rPr>
              <a:t>function </a:t>
            </a:r>
            <a:r>
              <a:rPr lang="en-US" sz="1600" b="1" dirty="0" smtClean="0">
                <a:solidFill>
                  <a:schemeClr val="tx1"/>
                </a:solidFill>
                <a:latin typeface="Calibri" panose="020F0502020204030204" pitchFamily="34" charset="0"/>
                <a:cs typeface="Calibri" panose="020F0502020204030204" pitchFamily="34" charset="0"/>
              </a:rPr>
              <a:t>initializes </a:t>
            </a:r>
            <a:r>
              <a:rPr lang="en-US" sz="1600" b="1" dirty="0">
                <a:solidFill>
                  <a:schemeClr val="tx1"/>
                </a:solidFill>
                <a:latin typeface="Calibri" panose="020F0502020204030204" pitchFamily="34" charset="0"/>
                <a:cs typeface="Calibri" panose="020F0502020204030204" pitchFamily="34" charset="0"/>
              </a:rPr>
              <a:t>all the values of the </a:t>
            </a:r>
            <a:r>
              <a:rPr lang="en-US" sz="1600" b="1" dirty="0" smtClean="0">
                <a:solidFill>
                  <a:schemeClr val="tx1"/>
                </a:solidFill>
                <a:latin typeface="Calibri" panose="020F0502020204030204" pitchFamily="34" charset="0"/>
                <a:cs typeface="Calibri" panose="020F0502020204030204" pitchFamily="34" charset="0"/>
              </a:rPr>
              <a:t>memorization table </a:t>
            </a:r>
            <a:r>
              <a:rPr lang="en-US" sz="1600" b="1" dirty="0">
                <a:solidFill>
                  <a:schemeClr val="tx1"/>
                </a:solidFill>
                <a:latin typeface="Calibri" panose="020F0502020204030204" pitchFamily="34" charset="0"/>
                <a:cs typeface="Calibri" panose="020F0502020204030204" pitchFamily="34" charset="0"/>
              </a:rPr>
              <a:t>to -1 </a:t>
            </a:r>
            <a:r>
              <a:rPr lang="en-US" sz="1600" dirty="0">
                <a:solidFill>
                  <a:schemeClr val="tx1"/>
                </a:solidFill>
                <a:latin typeface="Calibri" panose="020F0502020204030204" pitchFamily="34" charset="0"/>
                <a:cs typeface="Calibri" panose="020F0502020204030204" pitchFamily="34" charset="0"/>
              </a:rPr>
              <a:t>which represents that result of the </a:t>
            </a:r>
            <a:r>
              <a:rPr lang="en-US" sz="1600" dirty="0" smtClean="0">
                <a:solidFill>
                  <a:schemeClr val="tx1"/>
                </a:solidFill>
                <a:latin typeface="Calibri" panose="020F0502020204030204" pitchFamily="34" charset="0"/>
                <a:cs typeface="Calibri" panose="020F0502020204030204" pitchFamily="34" charset="0"/>
              </a:rPr>
              <a:t>sub-problem </a:t>
            </a:r>
            <a:r>
              <a:rPr lang="en-US" sz="1600" dirty="0">
                <a:solidFill>
                  <a:schemeClr val="tx1"/>
                </a:solidFill>
                <a:latin typeface="Calibri" panose="020F0502020204030204" pitchFamily="34" charset="0"/>
                <a:cs typeface="Calibri" panose="020F0502020204030204" pitchFamily="34" charset="0"/>
              </a:rPr>
              <a:t>is not yet </a:t>
            </a:r>
            <a:r>
              <a:rPr lang="en-US" sz="1600" dirty="0" smtClean="0">
                <a:solidFill>
                  <a:schemeClr val="tx1"/>
                </a:solidFill>
                <a:latin typeface="Calibri" panose="020F0502020204030204" pitchFamily="34" charset="0"/>
                <a:cs typeface="Calibri" panose="020F0502020204030204" pitchFamily="34" charset="0"/>
              </a:rPr>
              <a:t>computed.</a:t>
            </a:r>
            <a:endParaRPr lang="en-US" sz="1600" dirty="0">
              <a:solidFill>
                <a:schemeClr val="tx1"/>
              </a:solidFill>
              <a:latin typeface="Calibri" panose="020F0502020204030204" pitchFamily="34" charset="0"/>
              <a:cs typeface="Calibri" panose="020F0502020204030204" pitchFamily="34" charset="0"/>
            </a:endParaRPr>
          </a:p>
          <a:p>
            <a:pPr>
              <a:buFont typeface="+mj-lt"/>
              <a:buAutoNum type="arabicParenR"/>
            </a:pPr>
            <a:r>
              <a:rPr lang="en-US" sz="1600" dirty="0" smtClean="0">
                <a:solidFill>
                  <a:schemeClr val="tx1"/>
                </a:solidFill>
                <a:latin typeface="Calibri" panose="020F0502020204030204" pitchFamily="34" charset="0"/>
                <a:cs typeface="Calibri" panose="020F0502020204030204" pitchFamily="34" charset="0"/>
              </a:rPr>
              <a:t>We </a:t>
            </a:r>
            <a:r>
              <a:rPr lang="en-US" sz="1600" b="1" dirty="0" smtClean="0">
                <a:solidFill>
                  <a:schemeClr val="tx1"/>
                </a:solidFill>
                <a:latin typeface="Calibri" panose="020F0502020204030204" pitchFamily="34" charset="0"/>
                <a:cs typeface="Calibri" panose="020F0502020204030204" pitchFamily="34" charset="0"/>
              </a:rPr>
              <a:t>initialize </a:t>
            </a:r>
            <a:r>
              <a:rPr lang="en-US" sz="1600" b="1" dirty="0">
                <a:solidFill>
                  <a:schemeClr val="tx1"/>
                </a:solidFill>
                <a:latin typeface="Calibri" panose="020F0502020204030204" pitchFamily="34" charset="0"/>
                <a:cs typeface="Calibri" panose="020F0502020204030204" pitchFamily="34" charset="0"/>
              </a:rPr>
              <a:t>the value of count to 0 </a:t>
            </a:r>
            <a:r>
              <a:rPr lang="en-US" sz="1600" dirty="0">
                <a:solidFill>
                  <a:schemeClr val="tx1"/>
                </a:solidFill>
                <a:latin typeface="Calibri" panose="020F0502020204030204" pitchFamily="34" charset="0"/>
                <a:cs typeface="Calibri" panose="020F0502020204030204" pitchFamily="34" charset="0"/>
              </a:rPr>
              <a:t>which indicates the number of palindromes of the string which will be incremented when a palindromic substring is found.</a:t>
            </a:r>
            <a:endParaRPr lang="en-US" sz="1600" dirty="0">
              <a:solidFill>
                <a:schemeClr val="tx1"/>
              </a:solidFill>
              <a:latin typeface="Calibri" panose="020F0502020204030204" pitchFamily="34" charset="0"/>
              <a:cs typeface="Calibri" panose="020F0502020204030204" pitchFamily="34" charset="0"/>
            </a:endParaRPr>
          </a:p>
          <a:p>
            <a:pPr>
              <a:buFont typeface="+mj-lt"/>
              <a:buAutoNum type="arabicParenR"/>
            </a:pPr>
            <a:r>
              <a:rPr lang="en-US" sz="1600" dirty="0" smtClean="0">
                <a:solidFill>
                  <a:schemeClr val="tx1"/>
                </a:solidFill>
                <a:latin typeface="Calibri" panose="020F0502020204030204" pitchFamily="34" charset="0"/>
                <a:cs typeface="Calibri" panose="020F0502020204030204" pitchFamily="34" charset="0"/>
              </a:rPr>
              <a:t>The </a:t>
            </a:r>
            <a:r>
              <a:rPr lang="en-US" sz="1600" dirty="0">
                <a:solidFill>
                  <a:schemeClr val="tx1"/>
                </a:solidFill>
                <a:latin typeface="Calibri" panose="020F0502020204030204" pitchFamily="34" charset="0"/>
                <a:cs typeface="Calibri" panose="020F0502020204030204" pitchFamily="34" charset="0"/>
              </a:rPr>
              <a:t>function </a:t>
            </a:r>
            <a:r>
              <a:rPr lang="en-US" sz="1600" b="1" dirty="0">
                <a:solidFill>
                  <a:schemeClr val="tx1"/>
                </a:solidFill>
                <a:latin typeface="Calibri" panose="020F0502020204030204" pitchFamily="34" charset="0"/>
                <a:cs typeface="Calibri" panose="020F0502020204030204" pitchFamily="34" charset="0"/>
              </a:rPr>
              <a:t>iteratively checks the substrings </a:t>
            </a:r>
            <a:r>
              <a:rPr lang="en-US" sz="1600" dirty="0">
                <a:solidFill>
                  <a:schemeClr val="tx1"/>
                </a:solidFill>
                <a:latin typeface="Calibri" panose="020F0502020204030204" pitchFamily="34" charset="0"/>
                <a:cs typeface="Calibri" panose="020F0502020204030204" pitchFamily="34" charset="0"/>
              </a:rPr>
              <a:t>by considering the strings from </a:t>
            </a:r>
            <a:r>
              <a:rPr lang="en-US" sz="1600" dirty="0" err="1">
                <a:solidFill>
                  <a:schemeClr val="tx1"/>
                </a:solidFill>
                <a:latin typeface="Calibri" panose="020F0502020204030204" pitchFamily="34" charset="0"/>
                <a:cs typeface="Calibri" panose="020F0502020204030204" pitchFamily="34" charset="0"/>
              </a:rPr>
              <a:t>i</a:t>
            </a:r>
            <a:r>
              <a:rPr lang="en-US" sz="1600" dirty="0">
                <a:solidFill>
                  <a:schemeClr val="tx1"/>
                </a:solidFill>
                <a:latin typeface="Calibri" panose="020F0502020204030204" pitchFamily="34" charset="0"/>
                <a:cs typeface="Calibri" panose="020F0502020204030204" pitchFamily="34" charset="0"/>
              </a:rPr>
              <a:t> to j where </a:t>
            </a:r>
            <a:r>
              <a:rPr lang="en-US" sz="1600" dirty="0" err="1">
                <a:solidFill>
                  <a:schemeClr val="tx1"/>
                </a:solidFill>
                <a:latin typeface="Calibri" panose="020F0502020204030204" pitchFamily="34" charset="0"/>
                <a:cs typeface="Calibri" panose="020F0502020204030204" pitchFamily="34" charset="0"/>
              </a:rPr>
              <a:t>i</a:t>
            </a:r>
            <a:r>
              <a:rPr lang="en-US" sz="1600" dirty="0">
                <a:solidFill>
                  <a:schemeClr val="tx1"/>
                </a:solidFill>
                <a:latin typeface="Calibri" panose="020F0502020204030204" pitchFamily="34" charset="0"/>
                <a:cs typeface="Calibri" panose="020F0502020204030204" pitchFamily="34" charset="0"/>
              </a:rPr>
              <a:t> will range from 0 to n-1 and  j will range from </a:t>
            </a:r>
            <a:r>
              <a:rPr lang="en-US" sz="1600" dirty="0" err="1">
                <a:solidFill>
                  <a:schemeClr val="tx1"/>
                </a:solidFill>
                <a:latin typeface="Calibri" panose="020F0502020204030204" pitchFamily="34" charset="0"/>
                <a:cs typeface="Calibri" panose="020F0502020204030204" pitchFamily="34" charset="0"/>
              </a:rPr>
              <a:t>i</a:t>
            </a:r>
            <a:r>
              <a:rPr lang="en-US" sz="1600" dirty="0">
                <a:solidFill>
                  <a:schemeClr val="tx1"/>
                </a:solidFill>
                <a:latin typeface="Calibri" panose="020F0502020204030204" pitchFamily="34" charset="0"/>
                <a:cs typeface="Calibri" panose="020F0502020204030204" pitchFamily="34" charset="0"/>
              </a:rPr>
              <a:t> to n-1 </a:t>
            </a:r>
            <a:r>
              <a:rPr lang="en-US" sz="1600" dirty="0" smtClean="0">
                <a:solidFill>
                  <a:schemeClr val="tx1"/>
                </a:solidFill>
                <a:latin typeface="Calibri" panose="020F0502020204030204" pitchFamily="34" charset="0"/>
                <a:cs typeface="Calibri" panose="020F0502020204030204" pitchFamily="34" charset="0"/>
              </a:rPr>
              <a:t>respectively  by calling the function </a:t>
            </a:r>
            <a:r>
              <a:rPr lang="en-US" sz="1600" dirty="0" err="1" smtClean="0">
                <a:solidFill>
                  <a:schemeClr val="tx1"/>
                </a:solidFill>
                <a:latin typeface="Calibri" panose="020F0502020204030204" pitchFamily="34" charset="0"/>
                <a:cs typeface="Calibri" panose="020F0502020204030204" pitchFamily="34" charset="0"/>
              </a:rPr>
              <a:t>isPal</a:t>
            </a:r>
            <a:r>
              <a:rPr lang="en-US" sz="1600" dirty="0" smtClean="0">
                <a:solidFill>
                  <a:schemeClr val="tx1"/>
                </a:solidFill>
                <a:latin typeface="Calibri" panose="020F0502020204030204" pitchFamily="34" charset="0"/>
                <a:cs typeface="Calibri" panose="020F0502020204030204" pitchFamily="34" charset="0"/>
              </a:rPr>
              <a:t>().</a:t>
            </a:r>
          </a:p>
          <a:p>
            <a:pPr>
              <a:buFont typeface="+mj-lt"/>
              <a:buAutoNum type="arabicParenR"/>
            </a:pPr>
            <a:r>
              <a:rPr lang="en-US" sz="1600" dirty="0" err="1" smtClean="0">
                <a:solidFill>
                  <a:schemeClr val="tx1"/>
                </a:solidFill>
                <a:latin typeface="Calibri" panose="020F0502020204030204" pitchFamily="34" charset="0"/>
                <a:cs typeface="Calibri" panose="020F0502020204030204" pitchFamily="34" charset="0"/>
              </a:rPr>
              <a:t>isPal</a:t>
            </a:r>
            <a:r>
              <a:rPr lang="en-US" sz="1600" dirty="0" smtClean="0">
                <a:solidFill>
                  <a:schemeClr val="tx1"/>
                </a:solidFill>
                <a:latin typeface="Calibri" panose="020F0502020204030204" pitchFamily="34" charset="0"/>
                <a:cs typeface="Calibri" panose="020F0502020204030204" pitchFamily="34" charset="0"/>
              </a:rPr>
              <a:t>() checks </a:t>
            </a:r>
            <a:r>
              <a:rPr lang="en-US" sz="1600" dirty="0">
                <a:solidFill>
                  <a:schemeClr val="tx1"/>
                </a:solidFill>
                <a:latin typeface="Calibri" panose="020F0502020204030204" pitchFamily="34" charset="0"/>
                <a:cs typeface="Calibri" panose="020F0502020204030204" pitchFamily="34" charset="0"/>
              </a:rPr>
              <a:t>if the substring of S between </a:t>
            </a:r>
            <a:r>
              <a:rPr lang="en-US" sz="1600" dirty="0" err="1">
                <a:solidFill>
                  <a:schemeClr val="tx1"/>
                </a:solidFill>
                <a:latin typeface="Calibri" panose="020F0502020204030204" pitchFamily="34" charset="0"/>
                <a:cs typeface="Calibri" panose="020F0502020204030204" pitchFamily="34" charset="0"/>
              </a:rPr>
              <a:t>i</a:t>
            </a:r>
            <a:r>
              <a:rPr lang="en-US" sz="1600" dirty="0">
                <a:solidFill>
                  <a:schemeClr val="tx1"/>
                </a:solidFill>
                <a:latin typeface="Calibri" panose="020F0502020204030204" pitchFamily="34" charset="0"/>
                <a:cs typeface="Calibri" panose="020F0502020204030204" pitchFamily="34" charset="0"/>
              </a:rPr>
              <a:t> to j is a substring or not by </a:t>
            </a:r>
            <a:r>
              <a:rPr lang="en-US" sz="1600" b="1" dirty="0">
                <a:solidFill>
                  <a:schemeClr val="tx1"/>
                </a:solidFill>
                <a:latin typeface="Calibri" panose="020F0502020204030204" pitchFamily="34" charset="0"/>
                <a:cs typeface="Calibri" panose="020F0502020204030204" pitchFamily="34" charset="0"/>
              </a:rPr>
              <a:t>checking the lookup table</a:t>
            </a:r>
            <a:r>
              <a:rPr lang="en-US" sz="1600" dirty="0">
                <a:solidFill>
                  <a:schemeClr val="tx1"/>
                </a:solidFill>
                <a:latin typeface="Calibri" panose="020F0502020204030204" pitchFamily="34" charset="0"/>
                <a:cs typeface="Calibri" panose="020F0502020204030204" pitchFamily="34" charset="0"/>
              </a:rPr>
              <a:t> and </a:t>
            </a:r>
            <a:r>
              <a:rPr lang="en-US" sz="1600" dirty="0" smtClean="0">
                <a:solidFill>
                  <a:schemeClr val="tx1"/>
                </a:solidFill>
                <a:latin typeface="Calibri" panose="020F0502020204030204" pitchFamily="34" charset="0"/>
                <a:cs typeface="Calibri" panose="020F0502020204030204" pitchFamily="34" charset="0"/>
              </a:rPr>
              <a:t>returning </a:t>
            </a:r>
            <a:r>
              <a:rPr lang="en-US" sz="1600" dirty="0">
                <a:solidFill>
                  <a:schemeClr val="tx1"/>
                </a:solidFill>
                <a:latin typeface="Calibri" panose="020F0502020204030204" pitchFamily="34" charset="0"/>
                <a:cs typeface="Calibri" panose="020F0502020204030204" pitchFamily="34" charset="0"/>
              </a:rPr>
              <a:t>the respective value or computing the </a:t>
            </a:r>
            <a:r>
              <a:rPr lang="en-US" sz="1600" dirty="0" smtClean="0">
                <a:solidFill>
                  <a:schemeClr val="tx1"/>
                </a:solidFill>
                <a:latin typeface="Calibri" panose="020F0502020204030204" pitchFamily="34" charset="0"/>
                <a:cs typeface="Calibri" panose="020F0502020204030204" pitchFamily="34" charset="0"/>
              </a:rPr>
              <a:t>result by </a:t>
            </a:r>
            <a:r>
              <a:rPr lang="en-US" sz="1600" b="1" dirty="0" smtClean="0">
                <a:solidFill>
                  <a:schemeClr val="tx1"/>
                </a:solidFill>
                <a:latin typeface="Calibri" panose="020F0502020204030204" pitchFamily="34" charset="0"/>
                <a:cs typeface="Calibri" panose="020F0502020204030204" pitchFamily="34" charset="0"/>
              </a:rPr>
              <a:t>recursively calling itself </a:t>
            </a:r>
            <a:r>
              <a:rPr lang="en-US" sz="1600" dirty="0">
                <a:solidFill>
                  <a:schemeClr val="tx1"/>
                </a:solidFill>
                <a:latin typeface="Calibri" panose="020F0502020204030204" pitchFamily="34" charset="0"/>
                <a:cs typeface="Calibri" panose="020F0502020204030204" pitchFamily="34" charset="0"/>
              </a:rPr>
              <a:t>and storing </a:t>
            </a:r>
            <a:r>
              <a:rPr lang="en-US" sz="1600" dirty="0" smtClean="0">
                <a:solidFill>
                  <a:schemeClr val="tx1"/>
                </a:solidFill>
                <a:latin typeface="Calibri" panose="020F0502020204030204" pitchFamily="34" charset="0"/>
                <a:cs typeface="Calibri" panose="020F0502020204030204" pitchFamily="34" charset="0"/>
              </a:rPr>
              <a:t>the values in </a:t>
            </a:r>
            <a:r>
              <a:rPr lang="en-US" sz="1600" dirty="0">
                <a:solidFill>
                  <a:schemeClr val="tx1"/>
                </a:solidFill>
                <a:latin typeface="Calibri" panose="020F0502020204030204" pitchFamily="34" charset="0"/>
                <a:cs typeface="Calibri" panose="020F0502020204030204" pitchFamily="34" charset="0"/>
              </a:rPr>
              <a:t>the lookup table</a:t>
            </a:r>
            <a:r>
              <a:rPr lang="en-US" sz="1400" dirty="0" smtClean="0">
                <a:solidFill>
                  <a:schemeClr val="tx1"/>
                </a:solidFill>
                <a:latin typeface="Calibri" panose="020F0502020204030204" pitchFamily="34" charset="0"/>
                <a:cs typeface="Calibri" panose="020F0502020204030204" pitchFamily="34" charset="0"/>
              </a:rPr>
              <a:t>.</a:t>
            </a:r>
            <a:endParaRPr 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66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smtClean="0"/>
              <a:t>Code Explanation (Contd.)</a:t>
            </a:r>
            <a:endParaRPr lang="en-IN" dirty="0"/>
          </a:p>
        </p:txBody>
      </p:sp>
      <p:sp>
        <p:nvSpPr>
          <p:cNvPr id="3" name="Text Placeholder 2"/>
          <p:cNvSpPr>
            <a:spLocks noGrp="1"/>
          </p:cNvSpPr>
          <p:nvPr>
            <p:ph type="body" idx="1"/>
          </p:nvPr>
        </p:nvSpPr>
        <p:spPr>
          <a:xfrm>
            <a:off x="254944" y="1505622"/>
            <a:ext cx="8520600" cy="2732148"/>
          </a:xfrm>
        </p:spPr>
        <p:txBody>
          <a:bodyPr>
            <a:normAutofit/>
          </a:bodyPr>
          <a:lstStyle/>
          <a:p>
            <a:pPr>
              <a:buFont typeface="+mj-lt"/>
              <a:buAutoNum type="arabicParenR" startAt="7"/>
            </a:pPr>
            <a:r>
              <a:rPr lang="en-US" sz="1600" dirty="0" smtClean="0">
                <a:solidFill>
                  <a:schemeClr val="tx1"/>
                </a:solidFill>
                <a:latin typeface="Calibri" panose="020F0502020204030204" pitchFamily="34" charset="0"/>
                <a:cs typeface="Calibri" panose="020F0502020204030204" pitchFamily="34" charset="0"/>
              </a:rPr>
              <a:t>If </a:t>
            </a:r>
            <a:r>
              <a:rPr lang="en-US" sz="1600" b="1" dirty="0">
                <a:solidFill>
                  <a:schemeClr val="tx1"/>
                </a:solidFill>
                <a:latin typeface="Calibri" panose="020F0502020204030204" pitchFamily="34" charset="0"/>
                <a:cs typeface="Calibri" panose="020F0502020204030204" pitchFamily="34" charset="0"/>
              </a:rPr>
              <a:t>the starting and the ending character of the string is the same </a:t>
            </a:r>
            <a:r>
              <a:rPr lang="en-US" sz="1600" dirty="0">
                <a:solidFill>
                  <a:schemeClr val="tx1"/>
                </a:solidFill>
                <a:latin typeface="Calibri" panose="020F0502020204030204" pitchFamily="34" charset="0"/>
                <a:cs typeface="Calibri" panose="020F0502020204030204" pitchFamily="34" charset="0"/>
              </a:rPr>
              <a:t>then it will recursively call itself to check whether the substring from i+1 to j-1 is palindrome or not </a:t>
            </a:r>
            <a:r>
              <a:rPr lang="en-US" sz="1600" dirty="0" smtClean="0">
                <a:solidFill>
                  <a:schemeClr val="tx1"/>
                </a:solidFill>
                <a:latin typeface="Calibri" panose="020F0502020204030204" pitchFamily="34" charset="0"/>
                <a:cs typeface="Calibri" panose="020F0502020204030204" pitchFamily="34" charset="0"/>
              </a:rPr>
              <a:t>i.e., </a:t>
            </a:r>
            <a:r>
              <a:rPr lang="en-US" sz="1600" dirty="0">
                <a:solidFill>
                  <a:schemeClr val="tx1"/>
                </a:solidFill>
                <a:latin typeface="Calibri" panose="020F0502020204030204" pitchFamily="34" charset="0"/>
                <a:cs typeface="Calibri" panose="020F0502020204030204" pitchFamily="34" charset="0"/>
              </a:rPr>
              <a:t>the substring in the middle.</a:t>
            </a:r>
          </a:p>
          <a:p>
            <a:pPr>
              <a:buFont typeface="+mj-lt"/>
              <a:buAutoNum type="arabicParenR" startAt="7"/>
            </a:pPr>
            <a:r>
              <a:rPr lang="en-US" sz="1600" dirty="0" smtClean="0">
                <a:solidFill>
                  <a:schemeClr val="tx1"/>
                </a:solidFill>
                <a:latin typeface="Calibri" panose="020F0502020204030204" pitchFamily="34" charset="0"/>
                <a:cs typeface="Calibri" panose="020F0502020204030204" pitchFamily="34" charset="0"/>
              </a:rPr>
              <a:t>If the </a:t>
            </a:r>
            <a:r>
              <a:rPr lang="en-US" sz="1600" dirty="0">
                <a:solidFill>
                  <a:schemeClr val="tx1"/>
                </a:solidFill>
                <a:latin typeface="Calibri" panose="020F0502020204030204" pitchFamily="34" charset="0"/>
                <a:cs typeface="Calibri" panose="020F0502020204030204" pitchFamily="34" charset="0"/>
              </a:rPr>
              <a:t>value of the </a:t>
            </a:r>
            <a:r>
              <a:rPr lang="en-US" sz="1600" b="1" dirty="0">
                <a:solidFill>
                  <a:schemeClr val="tx1"/>
                </a:solidFill>
                <a:latin typeface="Calibri" panose="020F0502020204030204" pitchFamily="34" charset="0"/>
                <a:cs typeface="Calibri" panose="020F0502020204030204" pitchFamily="34" charset="0"/>
              </a:rPr>
              <a:t>starting index is greater </a:t>
            </a:r>
            <a:r>
              <a:rPr lang="en-US" sz="1600" b="1" dirty="0" smtClean="0">
                <a:solidFill>
                  <a:schemeClr val="tx1"/>
                </a:solidFill>
                <a:latin typeface="Calibri" panose="020F0502020204030204" pitchFamily="34" charset="0"/>
                <a:cs typeface="Calibri" panose="020F0502020204030204" pitchFamily="34" charset="0"/>
              </a:rPr>
              <a:t>than the </a:t>
            </a:r>
            <a:r>
              <a:rPr lang="en-US" sz="1600" b="1" dirty="0">
                <a:solidFill>
                  <a:schemeClr val="tx1"/>
                </a:solidFill>
                <a:latin typeface="Calibri" panose="020F0502020204030204" pitchFamily="34" charset="0"/>
                <a:cs typeface="Calibri" panose="020F0502020204030204" pitchFamily="34" charset="0"/>
              </a:rPr>
              <a:t>ending </a:t>
            </a:r>
            <a:r>
              <a:rPr lang="en-US" sz="1600" b="1" dirty="0" smtClean="0">
                <a:solidFill>
                  <a:schemeClr val="tx1"/>
                </a:solidFill>
                <a:latin typeface="Calibri" panose="020F0502020204030204" pitchFamily="34" charset="0"/>
                <a:cs typeface="Calibri" panose="020F0502020204030204" pitchFamily="34" charset="0"/>
              </a:rPr>
              <a:t>index, </a:t>
            </a:r>
            <a:r>
              <a:rPr lang="en-US" sz="1600" dirty="0" smtClean="0">
                <a:solidFill>
                  <a:schemeClr val="tx1"/>
                </a:solidFill>
                <a:latin typeface="Calibri" panose="020F0502020204030204" pitchFamily="34" charset="0"/>
                <a:cs typeface="Calibri" panose="020F0502020204030204" pitchFamily="34" charset="0"/>
              </a:rPr>
              <a:t>this can be called only by a string of length 2 with same characters or a string of length 1. Both are palindromes and hence we return 1.</a:t>
            </a:r>
          </a:p>
          <a:p>
            <a:pPr>
              <a:buFont typeface="+mj-lt"/>
              <a:buAutoNum type="arabicParenR" startAt="7"/>
            </a:pPr>
            <a:r>
              <a:rPr lang="en-US" sz="1600" dirty="0" smtClean="0">
                <a:solidFill>
                  <a:schemeClr val="tx1"/>
                </a:solidFill>
                <a:latin typeface="Calibri" panose="020F0502020204030204" pitchFamily="34" charset="0"/>
                <a:cs typeface="Calibri" panose="020F0502020204030204" pitchFamily="34" charset="0"/>
              </a:rPr>
              <a:t>The respective result will be </a:t>
            </a:r>
            <a:r>
              <a:rPr lang="en-US" sz="1600" b="1" dirty="0" smtClean="0">
                <a:solidFill>
                  <a:schemeClr val="tx1"/>
                </a:solidFill>
                <a:latin typeface="Calibri" panose="020F0502020204030204" pitchFamily="34" charset="0"/>
                <a:cs typeface="Calibri" panose="020F0502020204030204" pitchFamily="34" charset="0"/>
              </a:rPr>
              <a:t>stored in the memorization table.</a:t>
            </a:r>
          </a:p>
          <a:p>
            <a:pPr>
              <a:buFont typeface="+mj-lt"/>
              <a:buAutoNum type="arabicParenR" startAt="7"/>
            </a:pPr>
            <a:r>
              <a:rPr lang="en-US" sz="1600" b="1" dirty="0" smtClean="0">
                <a:solidFill>
                  <a:schemeClr val="tx1"/>
                </a:solidFill>
                <a:latin typeface="Calibri" panose="020F0502020204030204" pitchFamily="34" charset="0"/>
                <a:cs typeface="Calibri" panose="020F0502020204030204" pitchFamily="34" charset="0"/>
              </a:rPr>
              <a:t>If </a:t>
            </a:r>
            <a:r>
              <a:rPr lang="en-US" sz="1600" b="1" dirty="0">
                <a:solidFill>
                  <a:schemeClr val="tx1"/>
                </a:solidFill>
                <a:latin typeface="Calibri" panose="020F0502020204030204" pitchFamily="34" charset="0"/>
                <a:cs typeface="Calibri" panose="020F0502020204030204" pitchFamily="34" charset="0"/>
              </a:rPr>
              <a:t>the substring is a palindrome then the value of count is incremented by 1</a:t>
            </a:r>
            <a:r>
              <a:rPr lang="en-US" sz="1600" dirty="0">
                <a:solidFill>
                  <a:schemeClr val="tx1"/>
                </a:solidFill>
                <a:latin typeface="Calibri" panose="020F0502020204030204" pitchFamily="34" charset="0"/>
                <a:cs typeface="Calibri" panose="020F0502020204030204" pitchFamily="34" charset="0"/>
              </a:rPr>
              <a:t> it repeats till all the substring are checked </a:t>
            </a:r>
            <a:r>
              <a:rPr lang="en-US" sz="1600" dirty="0" smtClean="0">
                <a:solidFill>
                  <a:schemeClr val="tx1"/>
                </a:solidFill>
                <a:latin typeface="Calibri" panose="020F0502020204030204" pitchFamily="34" charset="0"/>
                <a:cs typeface="Calibri" panose="020F0502020204030204" pitchFamily="34" charset="0"/>
              </a:rPr>
              <a:t>and finally  </a:t>
            </a:r>
            <a:r>
              <a:rPr lang="en-US" sz="1600" dirty="0">
                <a:solidFill>
                  <a:schemeClr val="tx1"/>
                </a:solidFill>
                <a:latin typeface="Calibri" panose="020F0502020204030204" pitchFamily="34" charset="0"/>
                <a:cs typeface="Calibri" panose="020F0502020204030204" pitchFamily="34" charset="0"/>
              </a:rPr>
              <a:t>the value of the count is returned</a:t>
            </a:r>
            <a:endParaRPr lang="en-IN" sz="1600" dirty="0">
              <a:solidFill>
                <a:schemeClr val="tx1"/>
              </a:solidFill>
              <a:latin typeface="Calibri" panose="020F0502020204030204" pitchFamily="34" charset="0"/>
              <a:cs typeface="Calibri" panose="020F0502020204030204" pitchFamily="34" charset="0"/>
            </a:endParaRPr>
          </a:p>
          <a:p>
            <a:pPr>
              <a:buFont typeface="+mj-lt"/>
              <a:buAutoNum type="arabicParenR" startAt="7"/>
            </a:pP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919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32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Example</a:t>
            </a:r>
            <a:endParaRPr sz="3200" dirty="0"/>
          </a:p>
        </p:txBody>
      </p:sp>
      <p:sp>
        <p:nvSpPr>
          <p:cNvPr id="95" name="Google Shape;95;p19"/>
          <p:cNvSpPr txBox="1">
            <a:spLocks noGrp="1"/>
          </p:cNvSpPr>
          <p:nvPr>
            <p:ph type="body" idx="1"/>
          </p:nvPr>
        </p:nvSpPr>
        <p:spPr>
          <a:xfrm>
            <a:off x="311700" y="1152475"/>
            <a:ext cx="8748300" cy="3631500"/>
          </a:xfrm>
          <a:prstGeom prst="rect">
            <a:avLst/>
          </a:prstGeom>
        </p:spPr>
        <p:txBody>
          <a:bodyPr spcFirstLastPara="1" wrap="square" lIns="91425" tIns="91425" rIns="91425" bIns="91425" anchor="t" anchorCtr="0">
            <a:normAutofit fontScale="85000" lnSpcReduction="20000"/>
          </a:bodyPr>
          <a:lstStyle/>
          <a:p>
            <a:pPr marL="0" lvl="0" indent="0">
              <a:spcBef>
                <a:spcPts val="1200"/>
              </a:spcBef>
              <a:buNone/>
            </a:pPr>
            <a:r>
              <a:rPr lang="en-IN" sz="1600" dirty="0">
                <a:solidFill>
                  <a:srgbClr val="000000"/>
                </a:solidFill>
                <a:latin typeface="+mn-lt"/>
                <a:cs typeface="Calibri" panose="020F0502020204030204" pitchFamily="34" charset="0"/>
              </a:rPr>
              <a:t> </a:t>
            </a:r>
            <a:r>
              <a:rPr lang="en-IN" sz="1600" dirty="0" smtClean="0">
                <a:solidFill>
                  <a:srgbClr val="000000"/>
                </a:solidFill>
                <a:latin typeface="+mn-lt"/>
                <a:cs typeface="Calibri" panose="020F0502020204030204" pitchFamily="34" charset="0"/>
              </a:rPr>
              <a:t> </a:t>
            </a:r>
            <a:r>
              <a:rPr lang="en-IN" sz="2200" dirty="0" smtClean="0">
                <a:solidFill>
                  <a:srgbClr val="000000"/>
                </a:solidFill>
                <a:latin typeface="+mn-lt"/>
                <a:cs typeface="Calibri" panose="020F0502020204030204" pitchFamily="34" charset="0"/>
              </a:rPr>
              <a:t>Consider string s= “</a:t>
            </a:r>
            <a:r>
              <a:rPr lang="en-IN" sz="2200" dirty="0" err="1" smtClean="0">
                <a:solidFill>
                  <a:schemeClr val="tx1"/>
                </a:solidFill>
                <a:latin typeface="+mn-lt"/>
                <a:cs typeface="Calibri" panose="020F0502020204030204" pitchFamily="34" charset="0"/>
              </a:rPr>
              <a:t>aabcca</a:t>
            </a:r>
            <a:r>
              <a:rPr lang="en-IN" sz="2200" dirty="0" smtClean="0">
                <a:latin typeface="+mn-lt"/>
                <a:cs typeface="Calibri" panose="020F0502020204030204" pitchFamily="34" charset="0"/>
              </a:rPr>
              <a:t>”</a:t>
            </a:r>
            <a:endParaRPr lang="en-IN" sz="2200" dirty="0" smtClean="0">
              <a:solidFill>
                <a:schemeClr val="tx1"/>
              </a:solidFill>
              <a:latin typeface="+mn-lt"/>
              <a:cs typeface="Calibri" panose="020F0502020204030204" pitchFamily="34" charset="0"/>
            </a:endParaRPr>
          </a:p>
          <a:p>
            <a:pPr lvl="1">
              <a:buFont typeface="Wingdings" panose="05000000000000000000" pitchFamily="2" charset="2"/>
              <a:buChar char="Ø"/>
            </a:pPr>
            <a:r>
              <a:rPr lang="en-IN" sz="1900" dirty="0" err="1" smtClean="0">
                <a:solidFill>
                  <a:schemeClr val="tx1"/>
                </a:solidFill>
                <a:cs typeface="Calibri" panose="020F0502020204030204" pitchFamily="34" charset="0"/>
              </a:rPr>
              <a:t>i</a:t>
            </a:r>
            <a:r>
              <a:rPr lang="en-IN" sz="1900" dirty="0" smtClean="0">
                <a:solidFill>
                  <a:schemeClr val="tx1"/>
                </a:solidFill>
                <a:cs typeface="Calibri" panose="020F0502020204030204" pitchFamily="34" charset="0"/>
              </a:rPr>
              <a:t>=0 : “a”,“aa”,“</a:t>
            </a:r>
            <a:r>
              <a:rPr lang="en-IN" sz="1900" dirty="0" err="1" smtClean="0">
                <a:solidFill>
                  <a:schemeClr val="tx1"/>
                </a:solidFill>
                <a:cs typeface="Calibri" panose="020F0502020204030204" pitchFamily="34" charset="0"/>
              </a:rPr>
              <a:t>aab</a:t>
            </a:r>
            <a:r>
              <a:rPr lang="en-IN" sz="1900" dirty="0" smtClean="0">
                <a:solidFill>
                  <a:schemeClr val="tx1"/>
                </a:solidFill>
                <a:cs typeface="Calibri" panose="020F0502020204030204" pitchFamily="34" charset="0"/>
              </a:rPr>
              <a:t>”,“</a:t>
            </a:r>
            <a:r>
              <a:rPr lang="en-IN" sz="1900" dirty="0" err="1" smtClean="0">
                <a:solidFill>
                  <a:schemeClr val="tx1"/>
                </a:solidFill>
                <a:cs typeface="Calibri" panose="020F0502020204030204" pitchFamily="34" charset="0"/>
              </a:rPr>
              <a:t>aabc</a:t>
            </a:r>
            <a:r>
              <a:rPr lang="en-IN" sz="1900" dirty="0" smtClean="0">
                <a:solidFill>
                  <a:schemeClr val="tx1"/>
                </a:solidFill>
                <a:cs typeface="Calibri" panose="020F0502020204030204" pitchFamily="34" charset="0"/>
              </a:rPr>
              <a:t>”,“</a:t>
            </a:r>
            <a:r>
              <a:rPr lang="en-IN" sz="1900" dirty="0" err="1" smtClean="0">
                <a:solidFill>
                  <a:schemeClr val="tx1"/>
                </a:solidFill>
                <a:cs typeface="Calibri" panose="020F0502020204030204" pitchFamily="34" charset="0"/>
              </a:rPr>
              <a:t>aabcc</a:t>
            </a:r>
            <a:r>
              <a:rPr lang="en-IN" sz="1900" dirty="0" smtClean="0">
                <a:solidFill>
                  <a:schemeClr val="tx1"/>
                </a:solidFill>
                <a:cs typeface="Calibri" panose="020F0502020204030204" pitchFamily="34" charset="0"/>
              </a:rPr>
              <a:t>”, “</a:t>
            </a:r>
            <a:r>
              <a:rPr lang="en-IN" sz="1900" dirty="0" err="1" smtClean="0">
                <a:solidFill>
                  <a:schemeClr val="tx1"/>
                </a:solidFill>
                <a:cs typeface="Calibri" panose="020F0502020204030204" pitchFamily="34" charset="0"/>
              </a:rPr>
              <a:t>aabcca</a:t>
            </a:r>
            <a:r>
              <a:rPr lang="en-IN" sz="1900" dirty="0" smtClean="0">
                <a:solidFill>
                  <a:schemeClr val="tx1"/>
                </a:solidFill>
                <a:latin typeface="+mn-lt"/>
                <a:cs typeface="Calibri" panose="020F0502020204030204" pitchFamily="34" charset="0"/>
              </a:rPr>
              <a:t>”</a:t>
            </a:r>
          </a:p>
          <a:p>
            <a:pPr lvl="1">
              <a:buFont typeface="Wingdings" panose="05000000000000000000" pitchFamily="2" charset="2"/>
              <a:buChar char="Ø"/>
            </a:pPr>
            <a:r>
              <a:rPr lang="en-IN" sz="1900" dirty="0" err="1">
                <a:solidFill>
                  <a:schemeClr val="tx1"/>
                </a:solidFill>
                <a:cs typeface="Calibri" panose="020F0502020204030204" pitchFamily="34" charset="0"/>
              </a:rPr>
              <a:t>i</a:t>
            </a:r>
            <a:r>
              <a:rPr lang="en-IN" sz="1900" dirty="0">
                <a:solidFill>
                  <a:schemeClr val="tx1"/>
                </a:solidFill>
                <a:cs typeface="Calibri" panose="020F0502020204030204" pitchFamily="34" charset="0"/>
              </a:rPr>
              <a:t>=1 : “a”,“ab”,“</a:t>
            </a:r>
            <a:r>
              <a:rPr lang="en-IN" sz="1900" dirty="0" err="1">
                <a:solidFill>
                  <a:schemeClr val="tx1"/>
                </a:solidFill>
                <a:cs typeface="Calibri" panose="020F0502020204030204" pitchFamily="34" charset="0"/>
              </a:rPr>
              <a:t>abc</a:t>
            </a:r>
            <a:r>
              <a:rPr lang="en-IN" sz="1900" dirty="0">
                <a:solidFill>
                  <a:schemeClr val="tx1"/>
                </a:solidFill>
                <a:cs typeface="Calibri" panose="020F0502020204030204" pitchFamily="34" charset="0"/>
              </a:rPr>
              <a:t>”,</a:t>
            </a:r>
            <a:r>
              <a:rPr lang="en-IN" sz="1900" dirty="0" err="1">
                <a:solidFill>
                  <a:schemeClr val="tx1"/>
                </a:solidFill>
                <a:cs typeface="Calibri" panose="020F0502020204030204" pitchFamily="34" charset="0"/>
              </a:rPr>
              <a:t>abcc</a:t>
            </a:r>
            <a:r>
              <a:rPr lang="en-IN" sz="1900" dirty="0">
                <a:solidFill>
                  <a:schemeClr val="tx1"/>
                </a:solidFill>
                <a:cs typeface="Calibri" panose="020F0502020204030204" pitchFamily="34" charset="0"/>
              </a:rPr>
              <a:t>”,“</a:t>
            </a:r>
            <a:r>
              <a:rPr lang="en-IN" sz="1900" dirty="0" err="1" smtClean="0">
                <a:solidFill>
                  <a:schemeClr val="tx1"/>
                </a:solidFill>
                <a:cs typeface="Calibri" panose="020F0502020204030204" pitchFamily="34" charset="0"/>
              </a:rPr>
              <a:t>abcca</a:t>
            </a:r>
            <a:endParaRPr lang="en-IN" sz="1900" dirty="0" smtClean="0">
              <a:solidFill>
                <a:schemeClr val="tx1"/>
              </a:solidFill>
              <a:latin typeface="+mn-lt"/>
              <a:cs typeface="Calibri" panose="020F0502020204030204" pitchFamily="34" charset="0"/>
            </a:endParaRPr>
          </a:p>
          <a:p>
            <a:pPr lvl="1">
              <a:buFont typeface="Wingdings" panose="05000000000000000000" pitchFamily="2" charset="2"/>
              <a:buChar char="Ø"/>
            </a:pPr>
            <a:r>
              <a:rPr lang="en-IN" sz="1900" dirty="0" err="1" smtClean="0">
                <a:solidFill>
                  <a:schemeClr val="tx1"/>
                </a:solidFill>
                <a:latin typeface="+mn-lt"/>
                <a:cs typeface="Calibri" panose="020F0502020204030204" pitchFamily="34" charset="0"/>
              </a:rPr>
              <a:t>i</a:t>
            </a:r>
            <a:r>
              <a:rPr lang="en-IN" sz="1900" dirty="0" smtClean="0">
                <a:solidFill>
                  <a:schemeClr val="tx1"/>
                </a:solidFill>
                <a:latin typeface="+mn-lt"/>
                <a:cs typeface="Calibri" panose="020F0502020204030204" pitchFamily="34" charset="0"/>
              </a:rPr>
              <a:t>=2 : “b</a:t>
            </a:r>
            <a:r>
              <a:rPr lang="en-IN" sz="1900" dirty="0">
                <a:solidFill>
                  <a:schemeClr val="tx1"/>
                </a:solidFill>
                <a:latin typeface="+mn-lt"/>
                <a:cs typeface="Calibri" panose="020F0502020204030204" pitchFamily="34" charset="0"/>
              </a:rPr>
              <a:t>”,“</a:t>
            </a:r>
            <a:r>
              <a:rPr lang="en-IN" sz="1900" dirty="0" err="1">
                <a:solidFill>
                  <a:schemeClr val="tx1"/>
                </a:solidFill>
                <a:latin typeface="+mn-lt"/>
                <a:cs typeface="Calibri" panose="020F0502020204030204" pitchFamily="34" charset="0"/>
              </a:rPr>
              <a:t>bc</a:t>
            </a:r>
            <a:r>
              <a:rPr lang="en-IN" sz="1900" dirty="0">
                <a:solidFill>
                  <a:schemeClr val="tx1"/>
                </a:solidFill>
                <a:latin typeface="+mn-lt"/>
                <a:cs typeface="Calibri" panose="020F0502020204030204" pitchFamily="34" charset="0"/>
              </a:rPr>
              <a:t>”,“bcc”,“</a:t>
            </a:r>
            <a:r>
              <a:rPr lang="en-IN" sz="1900" dirty="0" err="1">
                <a:solidFill>
                  <a:schemeClr val="tx1"/>
                </a:solidFill>
                <a:latin typeface="+mn-lt"/>
                <a:cs typeface="Calibri" panose="020F0502020204030204" pitchFamily="34" charset="0"/>
              </a:rPr>
              <a:t>bcca</a:t>
            </a:r>
            <a:r>
              <a:rPr lang="en-IN" sz="1900" dirty="0" smtClean="0">
                <a:solidFill>
                  <a:schemeClr val="tx1"/>
                </a:solidFill>
                <a:latin typeface="+mn-lt"/>
                <a:cs typeface="Calibri" panose="020F0502020204030204" pitchFamily="34" charset="0"/>
              </a:rPr>
              <a:t>”</a:t>
            </a:r>
            <a:endParaRPr lang="en-IN" sz="1900" dirty="0">
              <a:solidFill>
                <a:schemeClr val="tx1"/>
              </a:solidFill>
              <a:latin typeface="+mn-lt"/>
              <a:cs typeface="Calibri" panose="020F0502020204030204" pitchFamily="34" charset="0"/>
            </a:endParaRPr>
          </a:p>
          <a:p>
            <a:pPr lvl="1">
              <a:buFont typeface="Wingdings" panose="05000000000000000000" pitchFamily="2" charset="2"/>
              <a:buChar char="Ø"/>
            </a:pPr>
            <a:r>
              <a:rPr lang="en-IN" sz="1900" dirty="0" err="1" smtClean="0">
                <a:solidFill>
                  <a:schemeClr val="tx1"/>
                </a:solidFill>
                <a:latin typeface="+mn-lt"/>
                <a:cs typeface="Calibri" panose="020F0502020204030204" pitchFamily="34" charset="0"/>
              </a:rPr>
              <a:t>i</a:t>
            </a:r>
            <a:r>
              <a:rPr lang="en-IN" sz="1900" dirty="0" smtClean="0">
                <a:solidFill>
                  <a:schemeClr val="tx1"/>
                </a:solidFill>
                <a:latin typeface="+mn-lt"/>
                <a:cs typeface="Calibri" panose="020F0502020204030204" pitchFamily="34" charset="0"/>
              </a:rPr>
              <a:t>=3 : “c</a:t>
            </a:r>
            <a:r>
              <a:rPr lang="en-IN" sz="1900" dirty="0">
                <a:solidFill>
                  <a:schemeClr val="tx1"/>
                </a:solidFill>
                <a:latin typeface="+mn-lt"/>
                <a:cs typeface="Calibri" panose="020F0502020204030204" pitchFamily="34" charset="0"/>
              </a:rPr>
              <a:t>”,“cc”,”</a:t>
            </a:r>
            <a:r>
              <a:rPr lang="en-IN" sz="1900" dirty="0" err="1">
                <a:solidFill>
                  <a:schemeClr val="tx1"/>
                </a:solidFill>
                <a:latin typeface="+mn-lt"/>
                <a:cs typeface="Calibri" panose="020F0502020204030204" pitchFamily="34" charset="0"/>
              </a:rPr>
              <a:t>cca</a:t>
            </a:r>
            <a:r>
              <a:rPr lang="en-IN" sz="1900" dirty="0" smtClean="0">
                <a:solidFill>
                  <a:schemeClr val="tx1"/>
                </a:solidFill>
                <a:latin typeface="+mn-lt"/>
                <a:cs typeface="Calibri" panose="020F0502020204030204" pitchFamily="34" charset="0"/>
              </a:rPr>
              <a:t>”</a:t>
            </a:r>
            <a:endParaRPr lang="en-IN" sz="1900" dirty="0">
              <a:solidFill>
                <a:schemeClr val="tx1"/>
              </a:solidFill>
              <a:latin typeface="+mn-lt"/>
              <a:cs typeface="Calibri" panose="020F0502020204030204" pitchFamily="34" charset="0"/>
            </a:endParaRPr>
          </a:p>
          <a:p>
            <a:pPr lvl="1">
              <a:buFont typeface="Wingdings" panose="05000000000000000000" pitchFamily="2" charset="2"/>
              <a:buChar char="Ø"/>
            </a:pPr>
            <a:r>
              <a:rPr lang="en-IN" sz="1900" dirty="0" err="1" smtClean="0">
                <a:solidFill>
                  <a:schemeClr val="tx1"/>
                </a:solidFill>
                <a:latin typeface="+mn-lt"/>
                <a:cs typeface="Calibri" panose="020F0502020204030204" pitchFamily="34" charset="0"/>
              </a:rPr>
              <a:t>i</a:t>
            </a:r>
            <a:r>
              <a:rPr lang="en-IN" sz="1900" dirty="0" smtClean="0">
                <a:solidFill>
                  <a:schemeClr val="tx1"/>
                </a:solidFill>
                <a:latin typeface="+mn-lt"/>
                <a:cs typeface="Calibri" panose="020F0502020204030204" pitchFamily="34" charset="0"/>
              </a:rPr>
              <a:t>=4 : “</a:t>
            </a:r>
            <a:r>
              <a:rPr lang="en-IN" sz="1900" dirty="0" err="1" smtClean="0">
                <a:solidFill>
                  <a:schemeClr val="tx1"/>
                </a:solidFill>
                <a:latin typeface="+mn-lt"/>
                <a:cs typeface="Calibri" panose="020F0502020204030204" pitchFamily="34" charset="0"/>
              </a:rPr>
              <a:t>c</a:t>
            </a:r>
            <a:r>
              <a:rPr lang="en-IN" sz="1900" dirty="0" err="1">
                <a:solidFill>
                  <a:schemeClr val="tx1"/>
                </a:solidFill>
                <a:latin typeface="+mn-lt"/>
                <a:cs typeface="Calibri" panose="020F0502020204030204" pitchFamily="34" charset="0"/>
              </a:rPr>
              <a:t>”,“ca</a:t>
            </a:r>
            <a:r>
              <a:rPr lang="en-IN" sz="1900" dirty="0" smtClean="0">
                <a:solidFill>
                  <a:schemeClr val="tx1"/>
                </a:solidFill>
                <a:latin typeface="+mn-lt"/>
                <a:cs typeface="Calibri" panose="020F0502020204030204" pitchFamily="34" charset="0"/>
              </a:rPr>
              <a:t>”</a:t>
            </a:r>
            <a:endParaRPr lang="en-IN" sz="1900" dirty="0">
              <a:solidFill>
                <a:schemeClr val="tx1"/>
              </a:solidFill>
              <a:latin typeface="+mn-lt"/>
              <a:cs typeface="Calibri" panose="020F0502020204030204" pitchFamily="34" charset="0"/>
            </a:endParaRPr>
          </a:p>
          <a:p>
            <a:pPr lvl="1">
              <a:buFont typeface="Wingdings" panose="05000000000000000000" pitchFamily="2" charset="2"/>
              <a:buChar char="Ø"/>
            </a:pPr>
            <a:r>
              <a:rPr lang="en-IN" sz="1900" dirty="0" err="1" smtClean="0">
                <a:solidFill>
                  <a:schemeClr val="tx1"/>
                </a:solidFill>
                <a:latin typeface="+mn-lt"/>
                <a:cs typeface="Calibri" panose="020F0502020204030204" pitchFamily="34" charset="0"/>
              </a:rPr>
              <a:t>i</a:t>
            </a:r>
            <a:r>
              <a:rPr lang="en-IN" sz="1900" dirty="0" smtClean="0">
                <a:solidFill>
                  <a:schemeClr val="tx1"/>
                </a:solidFill>
                <a:latin typeface="+mn-lt"/>
                <a:cs typeface="Calibri" panose="020F0502020204030204" pitchFamily="34" charset="0"/>
              </a:rPr>
              <a:t>=5 : “a”</a:t>
            </a:r>
          </a:p>
          <a:p>
            <a:pPr>
              <a:buFont typeface="Wingdings" panose="05000000000000000000" pitchFamily="2" charset="2"/>
              <a:buChar char="§"/>
            </a:pPr>
            <a:r>
              <a:rPr lang="en-US" sz="1900" dirty="0">
                <a:solidFill>
                  <a:schemeClr val="tx1"/>
                </a:solidFill>
                <a:latin typeface="Calibri" panose="020F0502020204030204" pitchFamily="34" charset="0"/>
                <a:cs typeface="Calibri" panose="020F0502020204030204" pitchFamily="34" charset="0"/>
              </a:rPr>
              <a:t>Here in the above example the strings like </a:t>
            </a:r>
            <a:r>
              <a:rPr lang="en-US" sz="1900" b="1" dirty="0" err="1">
                <a:solidFill>
                  <a:schemeClr val="tx1"/>
                </a:solidFill>
                <a:latin typeface="Calibri" panose="020F0502020204030204" pitchFamily="34" charset="0"/>
                <a:cs typeface="Calibri" panose="020F0502020204030204" pitchFamily="34" charset="0"/>
              </a:rPr>
              <a:t>abcc</a:t>
            </a:r>
            <a:r>
              <a:rPr lang="en-US" sz="1900" dirty="0">
                <a:solidFill>
                  <a:schemeClr val="tx1"/>
                </a:solidFill>
                <a:latin typeface="Calibri" panose="020F0502020204030204" pitchFamily="34" charset="0"/>
                <a:cs typeface="Calibri" panose="020F0502020204030204" pitchFamily="34" charset="0"/>
              </a:rPr>
              <a:t> are not recomputed as the result of the </a:t>
            </a:r>
            <a:r>
              <a:rPr lang="en-US" sz="1900" dirty="0" smtClean="0">
                <a:solidFill>
                  <a:schemeClr val="tx1"/>
                </a:solidFill>
                <a:latin typeface="Calibri" panose="020F0502020204030204" pitchFamily="34" charset="0"/>
                <a:cs typeface="Calibri" panose="020F0502020204030204" pitchFamily="34" charset="0"/>
              </a:rPr>
              <a:t>sub-problem </a:t>
            </a:r>
            <a:r>
              <a:rPr lang="en-US" sz="1900" dirty="0">
                <a:solidFill>
                  <a:schemeClr val="tx1"/>
                </a:solidFill>
                <a:latin typeface="Calibri" panose="020F0502020204030204" pitchFamily="34" charset="0"/>
                <a:cs typeface="Calibri" panose="020F0502020204030204" pitchFamily="34" charset="0"/>
              </a:rPr>
              <a:t>is already computed when calculating the result of</a:t>
            </a:r>
            <a:r>
              <a:rPr lang="en-US" sz="1900" b="1" dirty="0">
                <a:solidFill>
                  <a:schemeClr val="tx1"/>
                </a:solidFill>
                <a:latin typeface="Calibri" panose="020F0502020204030204" pitchFamily="34" charset="0"/>
                <a:cs typeface="Calibri" panose="020F0502020204030204" pitchFamily="34" charset="0"/>
              </a:rPr>
              <a:t> </a:t>
            </a:r>
            <a:r>
              <a:rPr lang="en-US" sz="1900" dirty="0" err="1">
                <a:solidFill>
                  <a:schemeClr val="tx1"/>
                </a:solidFill>
                <a:latin typeface="Calibri" panose="020F0502020204030204" pitchFamily="34" charset="0"/>
                <a:cs typeface="Calibri" panose="020F0502020204030204" pitchFamily="34" charset="0"/>
              </a:rPr>
              <a:t>a</a:t>
            </a:r>
            <a:r>
              <a:rPr lang="en-US" sz="1900" b="1" dirty="0" err="1">
                <a:solidFill>
                  <a:schemeClr val="tx1"/>
                </a:solidFill>
                <a:latin typeface="Calibri" panose="020F0502020204030204" pitchFamily="34" charset="0"/>
                <a:cs typeface="Calibri" panose="020F0502020204030204" pitchFamily="34" charset="0"/>
              </a:rPr>
              <a:t>abcc</a:t>
            </a:r>
            <a:r>
              <a:rPr lang="en-US" sz="1900" dirty="0" err="1">
                <a:solidFill>
                  <a:schemeClr val="tx1"/>
                </a:solidFill>
                <a:latin typeface="Calibri" panose="020F0502020204030204" pitchFamily="34" charset="0"/>
                <a:cs typeface="Calibri" panose="020F0502020204030204" pitchFamily="34" charset="0"/>
              </a:rPr>
              <a:t>a</a:t>
            </a:r>
            <a:r>
              <a:rPr lang="en-US" sz="1900" dirty="0">
                <a:solidFill>
                  <a:schemeClr val="tx1"/>
                </a:solidFill>
                <a:latin typeface="Calibri" panose="020F0502020204030204" pitchFamily="34" charset="0"/>
                <a:cs typeface="Calibri" panose="020F0502020204030204" pitchFamily="34" charset="0"/>
              </a:rPr>
              <a:t>.</a:t>
            </a:r>
            <a:endParaRPr lang="en-US" sz="19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
            </a:pPr>
            <a:r>
              <a:rPr lang="en-US" sz="1900" dirty="0">
                <a:solidFill>
                  <a:schemeClr val="tx1"/>
                </a:solidFill>
                <a:latin typeface="Calibri" panose="020F0502020204030204" pitchFamily="34" charset="0"/>
                <a:cs typeface="Calibri" panose="020F0502020204030204" pitchFamily="34" charset="0"/>
              </a:rPr>
              <a:t>When the algorithm checks strings </a:t>
            </a:r>
            <a:r>
              <a:rPr lang="en-US" sz="1900" dirty="0" smtClean="0">
                <a:solidFill>
                  <a:schemeClr val="tx1"/>
                </a:solidFill>
                <a:latin typeface="Calibri" panose="020F0502020204030204" pitchFamily="34" charset="0"/>
                <a:cs typeface="Calibri" panose="020F0502020204030204" pitchFamily="34" charset="0"/>
              </a:rPr>
              <a:t>aa , cc </a:t>
            </a:r>
            <a:r>
              <a:rPr lang="en-US" sz="1900" dirty="0">
                <a:solidFill>
                  <a:schemeClr val="tx1"/>
                </a:solidFill>
                <a:latin typeface="Calibri" panose="020F0502020204030204" pitchFamily="34" charset="0"/>
                <a:cs typeface="Calibri" panose="020F0502020204030204" pitchFamily="34" charset="0"/>
              </a:rPr>
              <a:t>the value of count is incremented by 1 and finally reaches 8 which is the total number of palindromic substrings of the given string “</a:t>
            </a:r>
            <a:r>
              <a:rPr lang="en-US" sz="1900" dirty="0" err="1">
                <a:solidFill>
                  <a:schemeClr val="tx1"/>
                </a:solidFill>
                <a:latin typeface="Calibri" panose="020F0502020204030204" pitchFamily="34" charset="0"/>
                <a:cs typeface="Calibri" panose="020F0502020204030204" pitchFamily="34" charset="0"/>
              </a:rPr>
              <a:t>aabcca</a:t>
            </a:r>
            <a:r>
              <a:rPr lang="en-US" sz="1900" dirty="0">
                <a:solidFill>
                  <a:schemeClr val="tx1"/>
                </a:solidFill>
                <a:latin typeface="Calibri" panose="020F0502020204030204" pitchFamily="34" charset="0"/>
                <a:cs typeface="Calibri" panose="020F0502020204030204" pitchFamily="34" charset="0"/>
              </a:rPr>
              <a:t>”.</a:t>
            </a:r>
            <a:endParaRPr lang="en-US" sz="19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
            </a:pPr>
            <a:r>
              <a:rPr lang="en-US" sz="1900" b="1" dirty="0" err="1" smtClean="0">
                <a:solidFill>
                  <a:schemeClr val="tx1"/>
                </a:solidFill>
                <a:latin typeface="Calibri" panose="020F0502020204030204" pitchFamily="34" charset="0"/>
                <a:cs typeface="Calibri" panose="020F0502020204030204" pitchFamily="34" charset="0"/>
              </a:rPr>
              <a:t>a,a,b,c,c,c,a,aa,cc</a:t>
            </a:r>
            <a:endParaRPr lang="en-US" sz="1900" dirty="0">
              <a:solidFill>
                <a:schemeClr val="tx1"/>
              </a:solidFill>
              <a:latin typeface="Calibri" panose="020F0502020204030204" pitchFamily="34" charset="0"/>
              <a:cs typeface="Calibri" panose="020F0502020204030204" pitchFamily="34" charset="0"/>
            </a:endParaRPr>
          </a:p>
          <a:p>
            <a:pPr marL="114300" indent="0">
              <a:buNone/>
            </a:pPr>
            <a:r>
              <a:rPr lang="en-IN" sz="1900" dirty="0">
                <a:latin typeface="Calibri" panose="020F0502020204030204" pitchFamily="34" charset="0"/>
                <a:cs typeface="Calibri" panose="020F0502020204030204" pitchFamily="34" charset="0"/>
              </a:rPr>
              <a:t/>
            </a:r>
            <a:br>
              <a:rPr lang="en-IN" sz="1900" dirty="0">
                <a:latin typeface="Calibri" panose="020F0502020204030204" pitchFamily="34" charset="0"/>
                <a:cs typeface="Calibri" panose="020F0502020204030204" pitchFamily="34" charset="0"/>
              </a:rPr>
            </a:br>
            <a:endParaRPr sz="1900" dirty="0">
              <a:solidFill>
                <a:srgbClr val="000000"/>
              </a:solidFill>
              <a:latin typeface="Calibri" panose="020F0502020204030204" pitchFamily="34" charset="0"/>
              <a:cs typeface="Calibri" panose="020F0502020204030204" pitchFamily="34" charset="0"/>
            </a:endParaRPr>
          </a:p>
          <a:p>
            <a:pPr marL="0" lvl="0" indent="0" algn="l" rtl="0">
              <a:spcBef>
                <a:spcPts val="1200"/>
              </a:spcBef>
              <a:spcAft>
                <a:spcPts val="1200"/>
              </a:spcAft>
              <a:buNone/>
            </a:pPr>
            <a:endParaRPr sz="22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308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Pseudo Code :</a:t>
            </a:r>
            <a:endParaRPr sz="3600"/>
          </a:p>
        </p:txBody>
      </p:sp>
      <p:sp>
        <p:nvSpPr>
          <p:cNvPr id="107" name="Google Shape;107;p21"/>
          <p:cNvSpPr txBox="1">
            <a:spLocks noGrp="1"/>
          </p:cNvSpPr>
          <p:nvPr>
            <p:ph type="body" idx="1"/>
          </p:nvPr>
        </p:nvSpPr>
        <p:spPr>
          <a:xfrm>
            <a:off x="4699175" y="1115300"/>
            <a:ext cx="3999900" cy="3577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139700" indent="0">
              <a:buNone/>
            </a:pPr>
            <a:r>
              <a:rPr lang="en-IN" sz="1500" b="1" dirty="0">
                <a:solidFill>
                  <a:schemeClr val="tx1"/>
                </a:solidFill>
              </a:rPr>
              <a:t>Function</a:t>
            </a:r>
            <a:r>
              <a:rPr lang="en-IN" sz="1500" dirty="0">
                <a:solidFill>
                  <a:schemeClr val="tx1"/>
                </a:solidFill>
              </a:rPr>
              <a:t> </a:t>
            </a:r>
            <a:r>
              <a:rPr lang="en-IN" sz="1500" b="1" dirty="0" err="1">
                <a:solidFill>
                  <a:schemeClr val="tx1"/>
                </a:solidFill>
              </a:rPr>
              <a:t>countSubstrings</a:t>
            </a:r>
            <a:r>
              <a:rPr lang="en-IN" sz="1500" b="1" dirty="0">
                <a:solidFill>
                  <a:schemeClr val="tx1"/>
                </a:solidFill>
              </a:rPr>
              <a:t>(string s</a:t>
            </a:r>
            <a:r>
              <a:rPr lang="en-IN" sz="1500" b="1" dirty="0" smtClean="0">
                <a:solidFill>
                  <a:schemeClr val="tx1"/>
                </a:solidFill>
              </a:rPr>
              <a:t>):</a:t>
            </a:r>
          </a:p>
          <a:p>
            <a:pPr marL="139700" indent="0">
              <a:buNone/>
            </a:pPr>
            <a:endParaRPr lang="en-IN" sz="1500" b="1" dirty="0" smtClean="0">
              <a:solidFill>
                <a:schemeClr val="tx1"/>
              </a:solidFill>
            </a:endParaRPr>
          </a:p>
          <a:p>
            <a:pPr marL="139700" indent="0">
              <a:buNone/>
            </a:pPr>
            <a:r>
              <a:rPr lang="en-US" sz="1200" dirty="0" smtClean="0">
                <a:solidFill>
                  <a:schemeClr val="tx1"/>
                </a:solidFill>
              </a:rPr>
              <a:t>	</a:t>
            </a:r>
            <a:r>
              <a:rPr lang="en-US" sz="1200" dirty="0" err="1" smtClean="0">
                <a:solidFill>
                  <a:schemeClr val="tx1"/>
                </a:solidFill>
              </a:rPr>
              <a:t>int</a:t>
            </a:r>
            <a:r>
              <a:rPr lang="en-US" sz="1200" dirty="0" smtClean="0">
                <a:solidFill>
                  <a:schemeClr val="tx1"/>
                </a:solidFill>
              </a:rPr>
              <a:t> </a:t>
            </a:r>
            <a:r>
              <a:rPr lang="en-US" sz="1200" dirty="0">
                <a:solidFill>
                  <a:schemeClr val="tx1"/>
                </a:solidFill>
              </a:rPr>
              <a:t>n ← </a:t>
            </a:r>
            <a:r>
              <a:rPr lang="en-US" sz="1200" dirty="0" err="1">
                <a:solidFill>
                  <a:schemeClr val="tx1"/>
                </a:solidFill>
              </a:rPr>
              <a:t>s.length</a:t>
            </a:r>
            <a:r>
              <a:rPr lang="en-US" sz="1200" dirty="0">
                <a:solidFill>
                  <a:schemeClr val="tx1"/>
                </a:solidFill>
              </a:rPr>
              <a:t>();</a:t>
            </a:r>
            <a:endParaRPr lang="en-US" sz="1200" dirty="0">
              <a:solidFill>
                <a:schemeClr val="tx1"/>
              </a:solidFill>
            </a:endParaRPr>
          </a:p>
          <a:p>
            <a:pPr marL="139700" indent="0">
              <a:buNone/>
            </a:pPr>
            <a:r>
              <a:rPr lang="en-US" sz="1200" dirty="0" smtClean="0">
                <a:solidFill>
                  <a:schemeClr val="tx1"/>
                </a:solidFill>
              </a:rPr>
              <a:t>	</a:t>
            </a:r>
            <a:r>
              <a:rPr lang="en-US" sz="1200" dirty="0" err="1" smtClean="0">
                <a:solidFill>
                  <a:schemeClr val="tx1"/>
                </a:solidFill>
              </a:rPr>
              <a:t>int</a:t>
            </a:r>
            <a:r>
              <a:rPr lang="en-US" sz="1200" dirty="0" smtClean="0">
                <a:solidFill>
                  <a:schemeClr val="tx1"/>
                </a:solidFill>
              </a:rPr>
              <a:t> </a:t>
            </a:r>
            <a:r>
              <a:rPr lang="en-US" sz="1200" dirty="0">
                <a:solidFill>
                  <a:schemeClr val="tx1"/>
                </a:solidFill>
              </a:rPr>
              <a:t>count ← 0</a:t>
            </a:r>
            <a:r>
              <a:rPr lang="en-US" sz="1200" dirty="0" smtClean="0">
                <a:solidFill>
                  <a:schemeClr val="tx1"/>
                </a:solidFill>
              </a:rPr>
              <a:t>;</a:t>
            </a:r>
          </a:p>
          <a:p>
            <a:pPr marL="139700" indent="0">
              <a:buNone/>
            </a:pPr>
            <a:endParaRPr lang="en-US" sz="1200" dirty="0">
              <a:solidFill>
                <a:schemeClr val="tx1"/>
              </a:solidFill>
            </a:endParaRPr>
          </a:p>
          <a:p>
            <a:pPr marL="139700" indent="0">
              <a:buNone/>
            </a:pPr>
            <a:r>
              <a:rPr lang="en-US" sz="1200" b="1" dirty="0" smtClean="0">
                <a:solidFill>
                  <a:schemeClr val="tx1"/>
                </a:solidFill>
              </a:rPr>
              <a:t>	for </a:t>
            </a:r>
            <a:r>
              <a:rPr lang="en-US" sz="1200" dirty="0">
                <a:solidFill>
                  <a:schemeClr val="tx1"/>
                </a:solidFill>
              </a:rPr>
              <a:t> </a:t>
            </a:r>
            <a:r>
              <a:rPr lang="en-US" sz="1200" dirty="0" err="1">
                <a:solidFill>
                  <a:schemeClr val="tx1"/>
                </a:solidFill>
              </a:rPr>
              <a:t>i</a:t>
            </a:r>
            <a:r>
              <a:rPr lang="en-US" sz="1200" dirty="0">
                <a:solidFill>
                  <a:schemeClr val="tx1"/>
                </a:solidFill>
              </a:rPr>
              <a:t> ←  0 to n-1 </a:t>
            </a:r>
            <a:r>
              <a:rPr lang="en-US" sz="1200" b="1" dirty="0">
                <a:solidFill>
                  <a:schemeClr val="tx1"/>
                </a:solidFill>
              </a:rPr>
              <a:t>do</a:t>
            </a:r>
            <a:endParaRPr lang="en-US" sz="1200" dirty="0">
              <a:solidFill>
                <a:schemeClr val="tx1"/>
              </a:solidFill>
            </a:endParaRPr>
          </a:p>
          <a:p>
            <a:pPr marL="139700" indent="0">
              <a:buNone/>
            </a:pPr>
            <a:r>
              <a:rPr lang="en-US" sz="1200" dirty="0">
                <a:solidFill>
                  <a:schemeClr val="tx1"/>
                </a:solidFill>
              </a:rPr>
              <a:t>    </a:t>
            </a:r>
            <a:r>
              <a:rPr lang="en-US" sz="1200" dirty="0" smtClean="0">
                <a:solidFill>
                  <a:schemeClr val="tx1"/>
                </a:solidFill>
              </a:rPr>
              <a:t>	     </a:t>
            </a:r>
            <a:r>
              <a:rPr lang="en-US" sz="1200" b="1" dirty="0" smtClean="0">
                <a:solidFill>
                  <a:schemeClr val="tx1"/>
                </a:solidFill>
              </a:rPr>
              <a:t>for </a:t>
            </a:r>
            <a:r>
              <a:rPr lang="en-US" sz="1200" dirty="0">
                <a:solidFill>
                  <a:schemeClr val="tx1"/>
                </a:solidFill>
              </a:rPr>
              <a:t>j ←  </a:t>
            </a:r>
            <a:r>
              <a:rPr lang="en-US" sz="1200" dirty="0" err="1">
                <a:solidFill>
                  <a:schemeClr val="tx1"/>
                </a:solidFill>
              </a:rPr>
              <a:t>i</a:t>
            </a:r>
            <a:r>
              <a:rPr lang="en-US" sz="1200" dirty="0">
                <a:solidFill>
                  <a:schemeClr val="tx1"/>
                </a:solidFill>
              </a:rPr>
              <a:t>  to n-1 </a:t>
            </a:r>
            <a:r>
              <a:rPr lang="en-US" sz="1200" b="1" dirty="0">
                <a:solidFill>
                  <a:schemeClr val="tx1"/>
                </a:solidFill>
              </a:rPr>
              <a:t>do</a:t>
            </a:r>
            <a:endParaRPr lang="en-US" sz="1200" dirty="0">
              <a:solidFill>
                <a:schemeClr val="tx1"/>
              </a:solidFill>
            </a:endParaRPr>
          </a:p>
          <a:p>
            <a:pPr marL="139700" indent="0">
              <a:buNone/>
            </a:pPr>
            <a:r>
              <a:rPr lang="en-US" sz="1200" b="1" dirty="0" smtClean="0">
                <a:solidFill>
                  <a:schemeClr val="tx1"/>
                </a:solidFill>
              </a:rPr>
              <a:t>	          if </a:t>
            </a:r>
            <a:r>
              <a:rPr lang="en-US" sz="1200" dirty="0" err="1">
                <a:solidFill>
                  <a:schemeClr val="tx1"/>
                </a:solidFill>
              </a:rPr>
              <a:t>isPal</a:t>
            </a:r>
            <a:r>
              <a:rPr lang="en-US" sz="1200" dirty="0">
                <a:solidFill>
                  <a:schemeClr val="tx1"/>
                </a:solidFill>
              </a:rPr>
              <a:t>(s, </a:t>
            </a:r>
            <a:r>
              <a:rPr lang="en-US" sz="1200" dirty="0" err="1">
                <a:solidFill>
                  <a:schemeClr val="tx1"/>
                </a:solidFill>
              </a:rPr>
              <a:t>i</a:t>
            </a:r>
            <a:r>
              <a:rPr lang="en-US" sz="1200" dirty="0">
                <a:solidFill>
                  <a:schemeClr val="tx1"/>
                </a:solidFill>
              </a:rPr>
              <a:t>, j</a:t>
            </a:r>
            <a:r>
              <a:rPr lang="en-US" sz="1200" dirty="0" smtClean="0">
                <a:solidFill>
                  <a:schemeClr val="tx1"/>
                </a:solidFill>
              </a:rPr>
              <a:t>) </a:t>
            </a:r>
            <a:r>
              <a:rPr lang="en-US" sz="1200" b="1" dirty="0" smtClean="0">
                <a:solidFill>
                  <a:schemeClr val="tx1"/>
                </a:solidFill>
              </a:rPr>
              <a:t>then</a:t>
            </a:r>
            <a:endParaRPr lang="en-US" sz="1200" b="1" dirty="0">
              <a:solidFill>
                <a:schemeClr val="tx1"/>
              </a:solidFill>
            </a:endParaRPr>
          </a:p>
          <a:p>
            <a:pPr marL="139700" indent="0">
              <a:buNone/>
            </a:pPr>
            <a:r>
              <a:rPr lang="en-US" sz="1200" b="1" dirty="0" smtClean="0">
                <a:solidFill>
                  <a:schemeClr val="tx1"/>
                </a:solidFill>
              </a:rPr>
              <a:t>	         </a:t>
            </a:r>
            <a:r>
              <a:rPr lang="en-US" sz="1200" b="1" dirty="0">
                <a:solidFill>
                  <a:schemeClr val="tx1"/>
                </a:solidFill>
              </a:rPr>
              <a:t> </a:t>
            </a:r>
            <a:r>
              <a:rPr lang="en-US" sz="1200" b="1" dirty="0" smtClean="0">
                <a:solidFill>
                  <a:schemeClr val="tx1"/>
                </a:solidFill>
              </a:rPr>
              <a:t>     </a:t>
            </a:r>
            <a:r>
              <a:rPr lang="en-US" sz="1200" dirty="0" smtClean="0">
                <a:solidFill>
                  <a:schemeClr val="tx1"/>
                </a:solidFill>
              </a:rPr>
              <a:t>count++;</a:t>
            </a:r>
          </a:p>
          <a:p>
            <a:pPr marL="139700" indent="0">
              <a:buNone/>
            </a:pPr>
            <a:r>
              <a:rPr lang="en-US" sz="1200" dirty="0" smtClean="0">
                <a:solidFill>
                  <a:schemeClr val="tx1"/>
                </a:solidFill>
              </a:rPr>
              <a:t>	           </a:t>
            </a:r>
            <a:r>
              <a:rPr lang="en-US" sz="1200" b="1" dirty="0" smtClean="0">
                <a:solidFill>
                  <a:schemeClr val="tx1"/>
                </a:solidFill>
              </a:rPr>
              <a:t>end if</a:t>
            </a:r>
          </a:p>
          <a:p>
            <a:pPr marL="139700" indent="0">
              <a:buNone/>
            </a:pPr>
            <a:endParaRPr lang="en-US" sz="1200" b="1" dirty="0">
              <a:solidFill>
                <a:schemeClr val="tx1"/>
              </a:solidFill>
            </a:endParaRPr>
          </a:p>
          <a:p>
            <a:pPr marL="139700" indent="0">
              <a:buNone/>
            </a:pPr>
            <a:r>
              <a:rPr lang="en-US" sz="1200" b="1" dirty="0" smtClean="0">
                <a:solidFill>
                  <a:schemeClr val="tx1"/>
                </a:solidFill>
              </a:rPr>
              <a:t>	 return </a:t>
            </a:r>
            <a:r>
              <a:rPr lang="en-US" sz="1200" dirty="0">
                <a:solidFill>
                  <a:schemeClr val="tx1"/>
                </a:solidFill>
              </a:rPr>
              <a:t>count;</a:t>
            </a:r>
            <a:endParaRPr lang="en-US" sz="1200" dirty="0">
              <a:solidFill>
                <a:schemeClr val="tx1"/>
              </a:solidFill>
            </a:endParaRPr>
          </a:p>
          <a:p>
            <a:pPr marL="139700" indent="0">
              <a:buNone/>
            </a:pPr>
            <a:r>
              <a:rPr lang="en-US" dirty="0"/>
              <a:t/>
            </a:r>
            <a:br>
              <a:rPr lang="en-US" dirty="0"/>
            </a:br>
            <a:endParaRPr dirty="0">
              <a:solidFill>
                <a:schemeClr val="tx1"/>
              </a:solidFill>
            </a:endParaRPr>
          </a:p>
        </p:txBody>
      </p:sp>
      <p:sp>
        <p:nvSpPr>
          <p:cNvPr id="108" name="Google Shape;108;p21"/>
          <p:cNvSpPr txBox="1">
            <a:spLocks noGrp="1"/>
          </p:cNvSpPr>
          <p:nvPr>
            <p:ph type="body" idx="2"/>
          </p:nvPr>
        </p:nvSpPr>
        <p:spPr>
          <a:xfrm>
            <a:off x="457300" y="1115450"/>
            <a:ext cx="3999900" cy="3570062"/>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139700" indent="0">
              <a:buNone/>
            </a:pPr>
            <a:r>
              <a:rPr lang="en-US" b="1" dirty="0" smtClean="0">
                <a:solidFill>
                  <a:schemeClr val="tx1"/>
                </a:solidFill>
              </a:rPr>
              <a:t>Function </a:t>
            </a:r>
            <a:r>
              <a:rPr lang="en-US" b="1" dirty="0" err="1">
                <a:solidFill>
                  <a:schemeClr val="tx1"/>
                </a:solidFill>
              </a:rPr>
              <a:t>isPal</a:t>
            </a:r>
            <a:r>
              <a:rPr lang="en-US" b="1" dirty="0">
                <a:solidFill>
                  <a:schemeClr val="tx1"/>
                </a:solidFill>
              </a:rPr>
              <a:t>(string s, </a:t>
            </a:r>
            <a:r>
              <a:rPr lang="en-US" b="1" dirty="0" err="1">
                <a:solidFill>
                  <a:schemeClr val="tx1"/>
                </a:solidFill>
              </a:rPr>
              <a:t>int</a:t>
            </a:r>
            <a:r>
              <a:rPr lang="en-US" b="1" dirty="0">
                <a:solidFill>
                  <a:schemeClr val="tx1"/>
                </a:solidFill>
              </a:rPr>
              <a:t> </a:t>
            </a:r>
            <a:r>
              <a:rPr lang="en-US" b="1" dirty="0" err="1">
                <a:solidFill>
                  <a:schemeClr val="tx1"/>
                </a:solidFill>
              </a:rPr>
              <a:t>i</a:t>
            </a:r>
            <a:r>
              <a:rPr lang="en-US" b="1" dirty="0">
                <a:solidFill>
                  <a:schemeClr val="tx1"/>
                </a:solidFill>
              </a:rPr>
              <a:t>, </a:t>
            </a:r>
            <a:r>
              <a:rPr lang="en-US" b="1" dirty="0" err="1">
                <a:solidFill>
                  <a:schemeClr val="tx1"/>
                </a:solidFill>
              </a:rPr>
              <a:t>int</a:t>
            </a:r>
            <a:r>
              <a:rPr lang="en-US" b="1" dirty="0">
                <a:solidFill>
                  <a:schemeClr val="tx1"/>
                </a:solidFill>
              </a:rPr>
              <a:t> j):</a:t>
            </a:r>
            <a:endParaRPr lang="en-US" b="1" dirty="0">
              <a:solidFill>
                <a:schemeClr val="tx1"/>
              </a:solidFill>
            </a:endParaRPr>
          </a:p>
          <a:p>
            <a:pPr marL="139700" indent="0">
              <a:buNone/>
            </a:pPr>
            <a:r>
              <a:rPr lang="en-US" sz="1100" dirty="0">
                <a:solidFill>
                  <a:schemeClr val="tx1"/>
                </a:solidFill>
              </a:rPr>
              <a:t/>
            </a:r>
            <a:br>
              <a:rPr lang="en-US" sz="1100" dirty="0">
                <a:solidFill>
                  <a:schemeClr val="tx1"/>
                </a:solidFill>
              </a:rPr>
            </a:br>
            <a:r>
              <a:rPr lang="en-US" sz="1100" dirty="0" smtClean="0">
                <a:solidFill>
                  <a:schemeClr val="tx1"/>
                </a:solidFill>
              </a:rPr>
              <a:t>	</a:t>
            </a:r>
            <a:r>
              <a:rPr lang="en-US" sz="1200" b="1" dirty="0" smtClean="0">
                <a:solidFill>
                  <a:schemeClr val="tx1"/>
                </a:solidFill>
              </a:rPr>
              <a:t>if </a:t>
            </a:r>
            <a:r>
              <a:rPr lang="en-US" sz="1200" dirty="0" err="1">
                <a:solidFill>
                  <a:schemeClr val="tx1"/>
                </a:solidFill>
              </a:rPr>
              <a:t>i</a:t>
            </a:r>
            <a:r>
              <a:rPr lang="en-US" sz="1200" dirty="0">
                <a:solidFill>
                  <a:schemeClr val="tx1"/>
                </a:solidFill>
              </a:rPr>
              <a:t> &gt; j </a:t>
            </a:r>
            <a:r>
              <a:rPr lang="en-US" sz="1200" b="1" dirty="0">
                <a:solidFill>
                  <a:schemeClr val="tx1"/>
                </a:solidFill>
              </a:rPr>
              <a:t>then</a:t>
            </a:r>
            <a:endParaRPr lang="en-US" sz="1200" dirty="0">
              <a:solidFill>
                <a:schemeClr val="tx1"/>
              </a:solidFill>
            </a:endParaRPr>
          </a:p>
          <a:p>
            <a:pPr marL="139700" indent="0">
              <a:buNone/>
            </a:pPr>
            <a:r>
              <a:rPr lang="en-US" sz="1200" b="1" dirty="0">
                <a:solidFill>
                  <a:schemeClr val="tx1"/>
                </a:solidFill>
              </a:rPr>
              <a:t> </a:t>
            </a:r>
            <a:r>
              <a:rPr lang="en-US" sz="1200" b="1" dirty="0" smtClean="0">
                <a:solidFill>
                  <a:schemeClr val="tx1"/>
                </a:solidFill>
              </a:rPr>
              <a:t>	    return </a:t>
            </a:r>
            <a:r>
              <a:rPr lang="en-US" sz="1200" dirty="0">
                <a:solidFill>
                  <a:schemeClr val="tx1"/>
                </a:solidFill>
              </a:rPr>
              <a:t>1;</a:t>
            </a:r>
            <a:endParaRPr lang="en-US" sz="1200" dirty="0">
              <a:solidFill>
                <a:schemeClr val="tx1"/>
              </a:solidFill>
            </a:endParaRPr>
          </a:p>
          <a:p>
            <a:pPr marL="139700" indent="0">
              <a:buNone/>
            </a:pPr>
            <a:r>
              <a:rPr lang="en-US" sz="1200" b="1" dirty="0" smtClean="0">
                <a:solidFill>
                  <a:schemeClr val="tx1"/>
                </a:solidFill>
              </a:rPr>
              <a:t>	end if</a:t>
            </a:r>
          </a:p>
          <a:p>
            <a:pPr marL="139700" indent="0">
              <a:buNone/>
            </a:pPr>
            <a:endParaRPr lang="en-US" sz="1200" dirty="0" smtClean="0">
              <a:solidFill>
                <a:schemeClr val="tx1"/>
              </a:solidFill>
            </a:endParaRPr>
          </a:p>
          <a:p>
            <a:pPr marL="139700" indent="0">
              <a:buNone/>
            </a:pPr>
            <a:r>
              <a:rPr lang="en-US" sz="1200" b="1" dirty="0" smtClean="0">
                <a:solidFill>
                  <a:schemeClr val="tx1"/>
                </a:solidFill>
              </a:rPr>
              <a:t>	if </a:t>
            </a:r>
            <a:r>
              <a:rPr lang="en-US" sz="1200" dirty="0" err="1">
                <a:solidFill>
                  <a:schemeClr val="tx1"/>
                </a:solidFill>
              </a:rPr>
              <a:t>dp</a:t>
            </a:r>
            <a:r>
              <a:rPr lang="en-US" sz="1200" dirty="0">
                <a:solidFill>
                  <a:schemeClr val="tx1"/>
                </a:solidFill>
              </a:rPr>
              <a:t>[</a:t>
            </a:r>
            <a:r>
              <a:rPr lang="en-US" sz="1200" dirty="0" err="1">
                <a:solidFill>
                  <a:schemeClr val="tx1"/>
                </a:solidFill>
              </a:rPr>
              <a:t>i</a:t>
            </a:r>
            <a:r>
              <a:rPr lang="en-US" sz="1200" dirty="0">
                <a:solidFill>
                  <a:schemeClr val="tx1"/>
                </a:solidFill>
              </a:rPr>
              <a:t>][j] != -1 </a:t>
            </a:r>
            <a:r>
              <a:rPr lang="en-US" sz="1200" b="1" dirty="0">
                <a:solidFill>
                  <a:schemeClr val="tx1"/>
                </a:solidFill>
              </a:rPr>
              <a:t>then </a:t>
            </a:r>
            <a:endParaRPr lang="en-US" sz="1200" dirty="0">
              <a:solidFill>
                <a:schemeClr val="tx1"/>
              </a:solidFill>
            </a:endParaRPr>
          </a:p>
          <a:p>
            <a:pPr marL="139700" indent="0">
              <a:buNone/>
            </a:pPr>
            <a:r>
              <a:rPr lang="en-US" sz="1200" b="1" dirty="0" smtClean="0">
                <a:solidFill>
                  <a:schemeClr val="tx1"/>
                </a:solidFill>
              </a:rPr>
              <a:t>	    return </a:t>
            </a:r>
            <a:r>
              <a:rPr lang="en-US" sz="1200" dirty="0" err="1">
                <a:solidFill>
                  <a:schemeClr val="tx1"/>
                </a:solidFill>
              </a:rPr>
              <a:t>dp</a:t>
            </a:r>
            <a:r>
              <a:rPr lang="en-US" sz="1200" dirty="0">
                <a:solidFill>
                  <a:schemeClr val="tx1"/>
                </a:solidFill>
              </a:rPr>
              <a:t>[</a:t>
            </a:r>
            <a:r>
              <a:rPr lang="en-US" sz="1200" dirty="0" err="1">
                <a:solidFill>
                  <a:schemeClr val="tx1"/>
                </a:solidFill>
              </a:rPr>
              <a:t>i</a:t>
            </a:r>
            <a:r>
              <a:rPr lang="en-US" sz="1200" dirty="0">
                <a:solidFill>
                  <a:schemeClr val="tx1"/>
                </a:solidFill>
              </a:rPr>
              <a:t>][j</a:t>
            </a:r>
            <a:r>
              <a:rPr lang="en-US" sz="1200" dirty="0" smtClean="0">
                <a:solidFill>
                  <a:schemeClr val="tx1"/>
                </a:solidFill>
              </a:rPr>
              <a:t>];</a:t>
            </a:r>
          </a:p>
          <a:p>
            <a:pPr marL="139700" indent="0">
              <a:buNone/>
            </a:pPr>
            <a:r>
              <a:rPr lang="en-US" sz="1200" b="1" dirty="0" smtClean="0">
                <a:solidFill>
                  <a:schemeClr val="tx1"/>
                </a:solidFill>
              </a:rPr>
              <a:t>	end if</a:t>
            </a:r>
          </a:p>
          <a:p>
            <a:pPr marL="139700" indent="0">
              <a:buNone/>
            </a:pPr>
            <a:endParaRPr lang="en-US" sz="1200" dirty="0">
              <a:solidFill>
                <a:schemeClr val="tx1"/>
              </a:solidFill>
            </a:endParaRPr>
          </a:p>
          <a:p>
            <a:pPr marL="139700" indent="0">
              <a:buNone/>
            </a:pPr>
            <a:r>
              <a:rPr lang="en-US" sz="1200" b="1" dirty="0" smtClean="0">
                <a:solidFill>
                  <a:schemeClr val="tx1"/>
                </a:solidFill>
              </a:rPr>
              <a:t>	if </a:t>
            </a:r>
            <a:r>
              <a:rPr lang="en-US" sz="1200" dirty="0">
                <a:solidFill>
                  <a:schemeClr val="tx1"/>
                </a:solidFill>
              </a:rPr>
              <a:t>s[</a:t>
            </a:r>
            <a:r>
              <a:rPr lang="en-US" sz="1200" dirty="0" err="1">
                <a:solidFill>
                  <a:schemeClr val="tx1"/>
                </a:solidFill>
              </a:rPr>
              <a:t>i</a:t>
            </a:r>
            <a:r>
              <a:rPr lang="en-US" sz="1200" dirty="0">
                <a:solidFill>
                  <a:schemeClr val="tx1"/>
                </a:solidFill>
              </a:rPr>
              <a:t>] != s[j]  </a:t>
            </a:r>
            <a:r>
              <a:rPr lang="en-US" sz="1200" b="1" dirty="0" smtClean="0">
                <a:solidFill>
                  <a:schemeClr val="tx1"/>
                </a:solidFill>
              </a:rPr>
              <a:t>then</a:t>
            </a:r>
            <a:endParaRPr lang="en-US" sz="1200" dirty="0">
              <a:solidFill>
                <a:schemeClr val="tx1"/>
              </a:solidFill>
            </a:endParaRPr>
          </a:p>
          <a:p>
            <a:pPr marL="139700" indent="0">
              <a:buNone/>
            </a:pPr>
            <a:r>
              <a:rPr lang="en-US" sz="1200" b="1" dirty="0">
                <a:solidFill>
                  <a:schemeClr val="tx1"/>
                </a:solidFill>
              </a:rPr>
              <a:t> </a:t>
            </a:r>
            <a:r>
              <a:rPr lang="en-US" sz="1200" b="1" dirty="0" smtClean="0">
                <a:solidFill>
                  <a:schemeClr val="tx1"/>
                </a:solidFill>
              </a:rPr>
              <a:t>  	    return </a:t>
            </a:r>
            <a:r>
              <a:rPr lang="en-US" sz="1200" dirty="0" err="1">
                <a:solidFill>
                  <a:schemeClr val="tx1"/>
                </a:solidFill>
              </a:rPr>
              <a:t>dp</a:t>
            </a:r>
            <a:r>
              <a:rPr lang="en-US" sz="1200" dirty="0">
                <a:solidFill>
                  <a:schemeClr val="tx1"/>
                </a:solidFill>
              </a:rPr>
              <a:t>[</a:t>
            </a:r>
            <a:r>
              <a:rPr lang="en-US" sz="1200" dirty="0" err="1">
                <a:solidFill>
                  <a:schemeClr val="tx1"/>
                </a:solidFill>
              </a:rPr>
              <a:t>i</a:t>
            </a:r>
            <a:r>
              <a:rPr lang="en-US" sz="1200" dirty="0">
                <a:solidFill>
                  <a:schemeClr val="tx1"/>
                </a:solidFill>
              </a:rPr>
              <a:t>][j] = 0;</a:t>
            </a:r>
            <a:endParaRPr lang="en-US" sz="1200" dirty="0">
              <a:solidFill>
                <a:schemeClr val="tx1"/>
              </a:solidFill>
            </a:endParaRPr>
          </a:p>
          <a:p>
            <a:pPr marL="139700" indent="0">
              <a:buNone/>
            </a:pPr>
            <a:r>
              <a:rPr lang="en-US" sz="1200" b="1" dirty="0" smtClean="0">
                <a:solidFill>
                  <a:schemeClr val="tx1"/>
                </a:solidFill>
              </a:rPr>
              <a:t>	end if</a:t>
            </a:r>
          </a:p>
          <a:p>
            <a:pPr marL="139700" indent="0">
              <a:buNone/>
            </a:pPr>
            <a:r>
              <a:rPr lang="en-US" sz="1200" dirty="0" smtClean="0">
                <a:solidFill>
                  <a:schemeClr val="tx1"/>
                </a:solidFill>
              </a:rPr>
              <a:t>	</a:t>
            </a:r>
          </a:p>
          <a:p>
            <a:pPr marL="139700" indent="0">
              <a:buNone/>
            </a:pPr>
            <a:r>
              <a:rPr lang="en-US" sz="1200" b="1" dirty="0">
                <a:solidFill>
                  <a:schemeClr val="tx1"/>
                </a:solidFill>
              </a:rPr>
              <a:t>	</a:t>
            </a:r>
            <a:r>
              <a:rPr lang="en-US" sz="1200" b="1" dirty="0" smtClean="0">
                <a:solidFill>
                  <a:schemeClr val="tx1"/>
                </a:solidFill>
              </a:rPr>
              <a:t>return </a:t>
            </a:r>
            <a:r>
              <a:rPr lang="en-US" sz="1200" dirty="0" err="1">
                <a:solidFill>
                  <a:schemeClr val="tx1"/>
                </a:solidFill>
              </a:rPr>
              <a:t>dp</a:t>
            </a:r>
            <a:r>
              <a:rPr lang="en-US" sz="1200" dirty="0">
                <a:solidFill>
                  <a:schemeClr val="tx1"/>
                </a:solidFill>
              </a:rPr>
              <a:t>[</a:t>
            </a:r>
            <a:r>
              <a:rPr lang="en-US" sz="1200" dirty="0" err="1">
                <a:solidFill>
                  <a:schemeClr val="tx1"/>
                </a:solidFill>
              </a:rPr>
              <a:t>i</a:t>
            </a:r>
            <a:r>
              <a:rPr lang="en-US" sz="1200" dirty="0">
                <a:solidFill>
                  <a:schemeClr val="tx1"/>
                </a:solidFill>
              </a:rPr>
              <a:t>][j] = </a:t>
            </a:r>
            <a:r>
              <a:rPr lang="en-US" sz="1200" dirty="0" err="1" smtClean="0">
                <a:solidFill>
                  <a:schemeClr val="tx1"/>
                </a:solidFill>
              </a:rPr>
              <a:t>isPal</a:t>
            </a:r>
            <a:r>
              <a:rPr lang="en-US" sz="1200" dirty="0" smtClean="0">
                <a:solidFill>
                  <a:schemeClr val="tx1"/>
                </a:solidFill>
              </a:rPr>
              <a:t>(s,i+1,j-1</a:t>
            </a:r>
            <a:r>
              <a:rPr lang="en-US" sz="1200" dirty="0">
                <a:solidFill>
                  <a:schemeClr val="tx1"/>
                </a:solidFill>
              </a:rPr>
              <a:t>);</a:t>
            </a:r>
            <a:endParaRPr lang="en-US" sz="1200" dirty="0">
              <a:solidFill>
                <a:schemeClr val="tx1"/>
              </a:solidFill>
            </a:endParaRPr>
          </a:p>
          <a:p>
            <a:pPr marL="139700" indent="0">
              <a:buNone/>
            </a:pPr>
            <a:r>
              <a:rPr lang="en-US" sz="1200" dirty="0">
                <a:solidFill>
                  <a:schemeClr val="tx1"/>
                </a:solidFill>
              </a:rPr>
              <a:t/>
            </a:r>
            <a:br>
              <a:rPr lang="en-US" sz="1200" dirty="0">
                <a:solidFill>
                  <a:schemeClr val="tx1"/>
                </a:solidFill>
              </a:rPr>
            </a:br>
            <a:endParaRPr sz="12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717</Words>
  <Application>Microsoft Office PowerPoint</Application>
  <PresentationFormat>On-screen Show (16:9)</PresentationFormat>
  <Paragraphs>101</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Design and Analysis of Algorithms</vt:lpstr>
      <vt:lpstr>Content Listings   </vt:lpstr>
      <vt:lpstr>Problem Statement</vt:lpstr>
      <vt:lpstr>Introduction </vt:lpstr>
      <vt:lpstr>Algorithm Design</vt:lpstr>
      <vt:lpstr>Code Explanation</vt:lpstr>
      <vt:lpstr>Code Explanation (Contd.)</vt:lpstr>
      <vt:lpstr>Example</vt:lpstr>
      <vt:lpstr>Pseudo Code :</vt:lpstr>
      <vt:lpstr>Time Complexity</vt:lpstr>
      <vt:lpstr>Space Complexity </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cp:lastModifiedBy>user</cp:lastModifiedBy>
  <cp:revision>8</cp:revision>
  <dcterms:modified xsi:type="dcterms:W3CDTF">2021-03-28T12:30:19Z</dcterms:modified>
</cp:coreProperties>
</file>