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79" r:id="rId4"/>
    <p:sldId id="291" r:id="rId5"/>
    <p:sldId id="258" r:id="rId6"/>
    <p:sldId id="287" r:id="rId7"/>
    <p:sldId id="292" r:id="rId8"/>
    <p:sldId id="293" r:id="rId9"/>
    <p:sldId id="294" r:id="rId10"/>
    <p:sldId id="296" r:id="rId11"/>
    <p:sldId id="301" r:id="rId12"/>
    <p:sldId id="302" r:id="rId13"/>
    <p:sldId id="295" r:id="rId14"/>
    <p:sldId id="297" r:id="rId15"/>
    <p:sldId id="298" r:id="rId16"/>
    <p:sldId id="299" r:id="rId17"/>
    <p:sldId id="300" r:id="rId18"/>
    <p:sldId id="304" r:id="rId19"/>
    <p:sldId id="30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79769"/>
          </a:xfrm>
        </p:spPr>
        <p:txBody>
          <a:bodyPr>
            <a:normAutofit fontScale="90000"/>
          </a:bodyPr>
          <a:lstStyle/>
          <a:p>
            <a:r>
              <a:rPr lang="en-CA" dirty="0"/>
              <a:t> United states HOSPITALS PATIENT SATISFACTION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101547"/>
            <a:ext cx="11257005" cy="3274540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r"/>
            <a:r>
              <a:rPr lang="en-CA" sz="2000" u="sng" dirty="0">
                <a:solidFill>
                  <a:schemeClr val="bg1"/>
                </a:solidFill>
              </a:rPr>
              <a:t>Group # 12</a:t>
            </a:r>
            <a:r>
              <a:rPr lang="en-CA" sz="2000" dirty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HEMANT CHOWDARY - 0788804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NISHI SHRIVASTAVA -  0770047 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PRAYAS BALIYAN - 0790447 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Mohammad Mazhar Noor- 0788801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Muhammad Haleem Burney - 0785982 </a:t>
            </a:r>
            <a:endParaRPr lang="en-CA" sz="2000" dirty="0">
              <a:solidFill>
                <a:schemeClr val="bg1"/>
              </a:solidFill>
            </a:endParaRP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6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03626" cy="532756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Dashboard1</a:t>
            </a:r>
            <a:r>
              <a:rPr lang="en-CA" sz="3200" b="1" dirty="0">
                <a:solidFill>
                  <a:schemeClr val="accent1"/>
                </a:solidFill>
              </a:rPr>
              <a:t>: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16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[US Hospital Ratings from 2016 to 2020 for different states]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EA5B2E-18C9-5BEC-1E3C-51367CFCF9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856647"/>
            <a:ext cx="7151571" cy="542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2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723898"/>
            <a:ext cx="3403626" cy="56769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Dashboard2</a:t>
            </a:r>
            <a:r>
              <a:rPr lang="en-CA" sz="3200" b="1" dirty="0">
                <a:solidFill>
                  <a:schemeClr val="accent1"/>
                </a:solidFill>
              </a:rPr>
              <a:t>: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16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[Rates of readmission and mortality by state and time to care]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A206F91-5AAF-6F14-AB53-E0C3961A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68" y="832105"/>
            <a:ext cx="7351776" cy="546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8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723898"/>
            <a:ext cx="3403626" cy="56769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Dashboard3</a:t>
            </a:r>
            <a:r>
              <a:rPr lang="en-CA" sz="3200" b="1" dirty="0">
                <a:solidFill>
                  <a:schemeClr val="accent1"/>
                </a:solidFill>
              </a:rPr>
              <a:t>: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16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[Rates of readmission and mortality by hospitals and time to care]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B3837-DFC1-C918-A481-50017BBF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24" y="804672"/>
            <a:ext cx="7351776" cy="55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3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03626" cy="532756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Dashboard4</a:t>
            </a:r>
            <a:r>
              <a:rPr lang="en-CA" sz="3200" b="1" dirty="0">
                <a:solidFill>
                  <a:schemeClr val="accent1"/>
                </a:solidFill>
              </a:rPr>
              <a:t>: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16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[Choosing hospitals based on emergency services in the U.S]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66E821-4748-B6ED-C6B8-26386CE3C2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88" y="795338"/>
            <a:ext cx="7223759" cy="551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40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03626" cy="532756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Dashboard5</a:t>
            </a:r>
            <a:r>
              <a:rPr lang="en-CA" sz="3200" b="1" dirty="0">
                <a:solidFill>
                  <a:schemeClr val="accent1"/>
                </a:solidFill>
              </a:rPr>
              <a:t>: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16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[Rates of patient mortality in different hospitals]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001FC8-1542-2BDE-7798-E208B90A84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56" y="795528"/>
            <a:ext cx="7315200" cy="545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3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03626" cy="532756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Dashboard6</a:t>
            </a:r>
            <a:r>
              <a:rPr lang="en-CA" sz="3200" b="1" dirty="0">
                <a:solidFill>
                  <a:schemeClr val="accent1"/>
                </a:solidFill>
              </a:rPr>
              <a:t>: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16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[Rates of patient Readmission in different hospitals]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2CDD64-9C81-314E-E210-07B77C6B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56" y="828403"/>
            <a:ext cx="7342632" cy="546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1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03626" cy="532756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Dashboard7</a:t>
            </a:r>
            <a:r>
              <a:rPr lang="en-CA" sz="3200" b="1" dirty="0">
                <a:solidFill>
                  <a:schemeClr val="accent1"/>
                </a:solidFill>
              </a:rPr>
              <a:t>: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16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[Efficient use of EHR &amp; Medical imaging in Hospitals]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051EF6E-FD10-20E8-8759-48068AFF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12" y="799957"/>
            <a:ext cx="7306056" cy="554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1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723898"/>
            <a:ext cx="3403626" cy="567690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Dashboard8</a:t>
            </a:r>
            <a:r>
              <a:rPr lang="en-CA" sz="3200" b="1" dirty="0">
                <a:solidFill>
                  <a:schemeClr val="accent1"/>
                </a:solidFill>
              </a:rPr>
              <a:t>: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1600" b="1" dirty="0">
                <a:solidFill>
                  <a:schemeClr val="accent1"/>
                </a:solidFill>
              </a:rPr>
            </a:br>
            <a:r>
              <a:rPr lang="en-US" sz="1800" b="1" dirty="0">
                <a:solidFill>
                  <a:schemeClr val="accent2"/>
                </a:solidFill>
              </a:rPr>
              <a:t>[Patient Survey Response Rates by Hospital]</a:t>
            </a: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B6D3C8-FC51-DEBF-40C8-2E132F5E3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68" y="804672"/>
            <a:ext cx="7360919" cy="551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4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455A-749E-948D-537E-FC2FCED2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0"/>
            <a:ext cx="11029616" cy="531217"/>
          </a:xfrm>
        </p:spPr>
        <p:txBody>
          <a:bodyPr/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Phase:5 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240D-D33D-098B-DF85-251E7C0C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1915428"/>
            <a:ext cx="11290434" cy="46682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</a:t>
            </a:r>
            <a:r>
              <a:rPr lang="en-US" sz="2400" b="0" i="0" u="none" strike="noStrike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nderstand the survey related terminology, questions, answers, and measure id.</a:t>
            </a:r>
            <a:endParaRPr lang="en-CA" sz="2400" b="0" i="0" u="none" strike="noStrike" baseline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Our</a:t>
            </a:r>
            <a:r>
              <a:rPr lang="en-US" sz="2400" b="0" i="0" u="none" strike="noStrike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 challenge was narrowing down lengthy survey questions and answers into small, readable text.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 Tableau, identifying the common values and grouping them.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The biggest challenge we faced was removing the large number of "Not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available"s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from our dataset.</a:t>
            </a:r>
          </a:p>
        </p:txBody>
      </p:sp>
    </p:spTree>
    <p:extLst>
      <p:ext uri="{BB962C8B-B14F-4D97-AF65-F5344CB8AC3E}">
        <p14:creationId xmlns:p14="http://schemas.microsoft.com/office/powerpoint/2010/main" val="585004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455A-749E-948D-537E-FC2FCED2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9200"/>
            <a:ext cx="11029616" cy="531217"/>
          </a:xfrm>
        </p:spPr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240D-D33D-098B-DF85-251E7C0C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1915428"/>
            <a:ext cx="11290434" cy="4668252"/>
          </a:xfrm>
        </p:spPr>
        <p:txBody>
          <a:bodyPr>
            <a:normAutofit/>
          </a:bodyPr>
          <a:lstStyle/>
          <a:p>
            <a:r>
              <a:rPr lang="en-US" sz="2000" dirty="0"/>
              <a:t>Most hospitals receive three-star ratings.</a:t>
            </a:r>
          </a:p>
          <a:p>
            <a:r>
              <a:rPr lang="en-US" sz="2000" dirty="0"/>
              <a:t>In the US, Texas &amp; California had the highest mortality &amp; readmission rates</a:t>
            </a:r>
          </a:p>
          <a:p>
            <a:r>
              <a:rPr lang="en-US" sz="2000" dirty="0"/>
              <a:t>Hospitals owned by private companies have the highest mortality and readmission rates</a:t>
            </a:r>
          </a:p>
          <a:p>
            <a:r>
              <a:rPr lang="en-US" sz="2000" dirty="0"/>
              <a:t>Hospitals were found in California to be the most numerous</a:t>
            </a:r>
          </a:p>
          <a:p>
            <a:r>
              <a:rPr lang="en-US" sz="2000" dirty="0"/>
              <a:t>The majority of patients preferred to be treated in private hospitals</a:t>
            </a:r>
          </a:p>
          <a:p>
            <a:r>
              <a:rPr lang="en-US" sz="2000" dirty="0"/>
              <a:t>The maximum number of emergency services were available in acute care hospitals.</a:t>
            </a:r>
          </a:p>
          <a:p>
            <a:r>
              <a:rPr lang="en-US" sz="2000" dirty="0"/>
              <a:t>In the past few years, EHRs and medical interoperability have improved</a:t>
            </a:r>
          </a:p>
          <a:p>
            <a:r>
              <a:rPr lang="en-US" sz="2000" dirty="0"/>
              <a:t>Doctors and nurses communicated well during their treatment, which resulted in a higher response rate to the survey</a:t>
            </a:r>
          </a:p>
          <a:p>
            <a:r>
              <a:rPr lang="en-US" sz="2000" dirty="0"/>
              <a:t>In comparison to other hospitals, the private owned hospitals had a higher patient response rate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4578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65569"/>
          </a:xfrm>
        </p:spPr>
        <p:txBody>
          <a:bodyPr>
            <a:normAutofit/>
          </a:bodyPr>
          <a:lstStyle/>
          <a:p>
            <a:r>
              <a:rPr lang="en-CA" sz="6000" b="1" dirty="0">
                <a:solidFill>
                  <a:schemeClr val="accent2">
                    <a:lumMod val="75000"/>
                  </a:schemeClr>
                </a:solidFill>
              </a:rPr>
              <a:t>Phase:1 INITIATION</a:t>
            </a:r>
            <a:endParaRPr lang="en-CA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429000"/>
            <a:ext cx="11257005" cy="2221992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sz="3600" dirty="0">
                <a:solidFill>
                  <a:schemeClr val="bg1"/>
                </a:solidFill>
              </a:rPr>
              <a:t>IDENTIFY THE BUSINESS PROBLEM and its root cause</a:t>
            </a:r>
          </a:p>
          <a:p>
            <a:pPr algn="ctr"/>
            <a:endParaRPr lang="en-CA" sz="3600" dirty="0">
              <a:solidFill>
                <a:schemeClr val="bg1"/>
              </a:solidFill>
            </a:endParaRPr>
          </a:p>
          <a:p>
            <a:pPr algn="ctr"/>
            <a:endParaRPr lang="en-CA" sz="3600" dirty="0">
              <a:solidFill>
                <a:schemeClr val="bg1"/>
              </a:solidFill>
            </a:endParaRP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7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4625C-BBAF-6DFD-FC94-B5B95B70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2" y="1552397"/>
            <a:ext cx="6460105" cy="365408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97AE9-735D-2A06-D9A3-416D89F79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208" y="1552397"/>
            <a:ext cx="5504238" cy="365408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THE SUPPORT &amp; Guidance by PROF. Mahmoud Artima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7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13524" cy="4711539"/>
          </a:xfrm>
        </p:spPr>
        <p:txBody>
          <a:bodyPr anchor="ctr">
            <a:normAutofit/>
          </a:bodyPr>
          <a:lstStyle/>
          <a:p>
            <a:r>
              <a:rPr lang="en-CA" sz="3200" b="1" dirty="0">
                <a:solidFill>
                  <a:schemeClr val="accent1"/>
                </a:solidFill>
              </a:rPr>
              <a:t>Phase 1 INITIATION: </a:t>
            </a: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552" y="795528"/>
            <a:ext cx="6885659" cy="5338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008000"/>
              </a:highlight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008000"/>
                </a:highlight>
                <a:ea typeface="+mn-lt"/>
                <a:cs typeface="+mn-lt"/>
              </a:rPr>
              <a:t>BUSINESS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Healthcare providers are under more pressure to provide better service quality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Healthcare providers facing issue in building trust and establishing a good reputation.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Challenge in providing the service quality dimensions, trust, and reputation are related to patient satisfaction.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Above factors have a significant impact on the service quality of healthcare organizations, as well as the level of satisfaction.</a:t>
            </a:r>
          </a:p>
          <a:p>
            <a:pPr marL="0" indent="0" algn="ctr">
              <a:buNone/>
            </a:pPr>
            <a:r>
              <a:rPr lang="en-US" sz="2000" b="1" dirty="0">
                <a:highlight>
                  <a:srgbClr val="008000"/>
                </a:highlight>
                <a:ea typeface="+mn-lt"/>
                <a:cs typeface="+mn-lt"/>
              </a:rPr>
              <a:t>OBJECTIVE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The analysis will be useful and can help healthcare organizations improve their overall performance and achieve a high level of patient satisfaction.</a:t>
            </a:r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4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03626" cy="5327568"/>
          </a:xfrm>
        </p:spPr>
        <p:txBody>
          <a:bodyPr anchor="ctr">
            <a:normAutofit/>
          </a:bodyPr>
          <a:lstStyle/>
          <a:p>
            <a:r>
              <a:rPr lang="en-CA" sz="3200" b="1" dirty="0">
                <a:solidFill>
                  <a:schemeClr val="accent1"/>
                </a:solidFill>
              </a:rPr>
              <a:t>Data set information:</a:t>
            </a:r>
            <a:br>
              <a:rPr lang="en-CA" sz="16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2"/>
                </a:solidFill>
              </a:rPr>
              <a:t>[U.S. Hospital Customer Satisfaction 2016-2020</a:t>
            </a:r>
            <a:r>
              <a:rPr lang="en-CA" sz="1600" b="1" dirty="0">
                <a:solidFill>
                  <a:schemeClr val="accent2"/>
                </a:solidFill>
              </a:rPr>
              <a:t>]</a:t>
            </a: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552" y="795528"/>
            <a:ext cx="6885659" cy="5338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008000"/>
              </a:highlight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The HCAHPS (Hospital Consumer Assessment of Healthcare Providers and Systems) survey is the first national, standardized, publicly reported survey of patients' perspectives of hospital care.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 Measuring patients' perceptions of their hospital experience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Three Goals for Survey: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ea typeface="+mn-lt"/>
                <a:cs typeface="+mn-lt"/>
              </a:rPr>
              <a:t>Assess patients' perspectives on care by collecting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ea typeface="+mn-lt"/>
                <a:cs typeface="+mn-lt"/>
              </a:rPr>
              <a:t>Hospitals to improve quality of care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ea typeface="+mn-lt"/>
                <a:cs typeface="+mn-lt"/>
              </a:rPr>
              <a:t> Enhance accountability in health care by increasing transparency of the quality of hospital care 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00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0CEF9-12C8-AD1D-A61D-58D990162C67}"/>
              </a:ext>
            </a:extLst>
          </p:cNvPr>
          <p:cNvSpPr/>
          <p:nvPr/>
        </p:nvSpPr>
        <p:spPr>
          <a:xfrm>
            <a:off x="1078992" y="670560"/>
            <a:ext cx="102229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ROOT CAUSE</a:t>
            </a:r>
            <a:endParaRPr lang="en-C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B55BB-7CDE-4413-B880-1D33EE53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40" y="1251204"/>
            <a:ext cx="7355840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65569"/>
          </a:xfrm>
        </p:spPr>
        <p:txBody>
          <a:bodyPr>
            <a:normAutofit/>
          </a:bodyPr>
          <a:lstStyle/>
          <a:p>
            <a:r>
              <a:rPr lang="en-CA" sz="6000" b="1" dirty="0">
                <a:solidFill>
                  <a:schemeClr val="accent2">
                    <a:lumMod val="75000"/>
                  </a:schemeClr>
                </a:solidFill>
              </a:rPr>
              <a:t>Phase:2 planning</a:t>
            </a:r>
            <a:endParaRPr lang="en-CA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044951"/>
            <a:ext cx="11257005" cy="3008377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CA" sz="2800" dirty="0">
                <a:solidFill>
                  <a:schemeClr val="bg1"/>
                </a:solidFill>
              </a:rPr>
              <a:t>Exploratory Data Analysis</a:t>
            </a:r>
          </a:p>
          <a:p>
            <a:pPr algn="ctr"/>
            <a:endParaRPr lang="en-CA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IDENTIFY the business questions to  visualize using Tableau</a:t>
            </a:r>
            <a:endParaRPr lang="en-CA" sz="2800" dirty="0">
              <a:solidFill>
                <a:schemeClr val="bg1"/>
              </a:solidFill>
            </a:endParaRP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7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03626" cy="5327568"/>
          </a:xfrm>
        </p:spPr>
        <p:txBody>
          <a:bodyPr anchor="ctr">
            <a:normAutofit/>
          </a:bodyPr>
          <a:lstStyle/>
          <a:p>
            <a:r>
              <a:rPr lang="en-CA" sz="3200" b="1" dirty="0">
                <a:solidFill>
                  <a:schemeClr val="accent1"/>
                </a:solidFill>
              </a:rPr>
              <a:t>Exploratory Data Analysis:</a:t>
            </a:r>
            <a:br>
              <a:rPr lang="en-CA" sz="16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br>
              <a:rPr lang="en-CA" sz="3200" b="1" dirty="0">
                <a:solidFill>
                  <a:schemeClr val="accent1"/>
                </a:solidFill>
              </a:rPr>
            </a:br>
            <a:r>
              <a:rPr lang="en-CA" sz="3200" b="1" dirty="0">
                <a:solidFill>
                  <a:schemeClr val="accent1"/>
                </a:solidFill>
              </a:rPr>
              <a:t> 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552" y="795528"/>
            <a:ext cx="6885659" cy="5338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008000"/>
              </a:highlight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Merged the 5 years data using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 Dropped 21 Columns which were not relevant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Fixed the Structural Errors (Naming Convention, Improper Capitalization, incorrect word use)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87 Survey Questions trimmed down text of long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Grouped the 87 Survey questions and answers into 12 values using 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Removed the “Not Available” and “NA” Data using SQL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964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403626" cy="532756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IDENTIFY the business questions to  visualize using Tableau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552" y="795528"/>
            <a:ext cx="6885659" cy="533857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008000"/>
              </a:highlight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Which hospital needs improvement based on the patient feedback? (Based on the rank, city, top 10, or top 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What are the parameters that the hospital must consider to improve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Which Hospital Ownership has the most satisfaction rate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 What is the number of critical access hospitals needed in a city based on its mortality rate?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 In which hospital did the patients receive the best emergency care?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What has been the overall performance of hospitals between 2016 and 2020? Are certain locations getting better or worse overall?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How has the readmission rate in hospitals changed over time in a particular area?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+mn-lt"/>
                <a:cs typeface="+mn-lt"/>
              </a:rPr>
              <a:t>According to the cities, which hospital type (government, private, defense) is the most famous?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72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65569"/>
          </a:xfrm>
        </p:spPr>
        <p:txBody>
          <a:bodyPr>
            <a:normAutofit/>
          </a:bodyPr>
          <a:lstStyle/>
          <a:p>
            <a:r>
              <a:rPr lang="en-CA" sz="6000" b="1" dirty="0">
                <a:solidFill>
                  <a:schemeClr val="accent2">
                    <a:lumMod val="75000"/>
                  </a:schemeClr>
                </a:solidFill>
              </a:rPr>
              <a:t>Phase:3 Execution</a:t>
            </a:r>
            <a:endParaRPr lang="en-CA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129" y="3044951"/>
            <a:ext cx="11257005" cy="3008377"/>
          </a:xfrm>
        </p:spPr>
        <p:txBody>
          <a:bodyPr>
            <a:normAutofit/>
          </a:bodyPr>
          <a:lstStyle/>
          <a:p>
            <a:pPr algn="r"/>
            <a:endParaRPr lang="en-CA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Data Visualization &amp; Dashboards</a:t>
            </a:r>
            <a:endParaRPr lang="en-CA" sz="2800" dirty="0">
              <a:solidFill>
                <a:schemeClr val="bg1"/>
              </a:solidFill>
            </a:endParaRPr>
          </a:p>
          <a:p>
            <a:pPr algn="r"/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30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1755</TotalTime>
  <Words>816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Gill Sans MT</vt:lpstr>
      <vt:lpstr>Times New Roman</vt:lpstr>
      <vt:lpstr>Wingdings</vt:lpstr>
      <vt:lpstr>Wingdings 2</vt:lpstr>
      <vt:lpstr>Dividend</vt:lpstr>
      <vt:lpstr> United states HOSPITALS PATIENT SATISFACTION</vt:lpstr>
      <vt:lpstr>Phase:1 INITIATION</vt:lpstr>
      <vt:lpstr>Phase 1 INITIATION:   </vt:lpstr>
      <vt:lpstr>Data set information:  [U.S. Hospital Customer Satisfaction 2016-2020]  </vt:lpstr>
      <vt:lpstr>PowerPoint Presentation</vt:lpstr>
      <vt:lpstr>Phase:2 planning</vt:lpstr>
      <vt:lpstr>Exploratory Data Analysis:    </vt:lpstr>
      <vt:lpstr>IDENTIFY the business questions to  visualize using Tableau</vt:lpstr>
      <vt:lpstr>Phase:3 Execution</vt:lpstr>
      <vt:lpstr>Dashboard1:   [US Hospital Ratings from 2016 to 2020 for different states]   </vt:lpstr>
      <vt:lpstr>Dashboard2:   [Rates of readmission and mortality by state and time to care]   </vt:lpstr>
      <vt:lpstr>Dashboard3:   [Rates of readmission and mortality by hospitals and time to care]   </vt:lpstr>
      <vt:lpstr>Dashboard4:   [Choosing hospitals based on emergency services in the U.S]   </vt:lpstr>
      <vt:lpstr>Dashboard5:   [Rates of patient mortality in different hospitals]   </vt:lpstr>
      <vt:lpstr>Dashboard6:   [Rates of patient Readmission in different hospitals]   </vt:lpstr>
      <vt:lpstr>Dashboard7:   [Efficient use of EHR &amp; Medical imaging in Hospitals]   </vt:lpstr>
      <vt:lpstr>Dashboard8:   [Patient Survey Response Rates by Hospital]   </vt:lpstr>
      <vt:lpstr>Phase:5 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Outsourcing Customer Contact Centre for an IT company</dc:title>
  <dc:creator>Iman Fatima</dc:creator>
  <cp:lastModifiedBy>Hemant Gorantla Chowdary</cp:lastModifiedBy>
  <cp:revision>72</cp:revision>
  <dcterms:created xsi:type="dcterms:W3CDTF">2022-04-15T00:16:03Z</dcterms:created>
  <dcterms:modified xsi:type="dcterms:W3CDTF">2022-12-08T16:35:14Z</dcterms:modified>
</cp:coreProperties>
</file>