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76" r:id="rId7"/>
    <p:sldId id="277" r:id="rId8"/>
    <p:sldId id="281" r:id="rId9"/>
    <p:sldId id="282" r:id="rId10"/>
    <p:sldId id="283" r:id="rId11"/>
    <p:sldId id="266" r:id="rId12"/>
    <p:sldId id="285" r:id="rId13"/>
    <p:sldId id="286" r:id="rId14"/>
    <p:sldId id="28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40D5-6688-4BC2-9EC2-7396A1DB54A7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9F8C7-2598-4CB0-AEAF-1CA35EFCB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6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2422-EDDC-3C8B-D821-78516303D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88CB5A-D547-35DD-B32A-B36A55EB5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FFA269-51C3-202A-2D4A-81DF7BEE3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7482A-F16D-A88D-2490-9A5F0AC1D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4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C549-6ED9-4596-9E1E-B2E277DF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252D87-0A7A-7BBF-820D-90AA6E55A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4E611A-BBFD-5140-594A-22D2B479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1C9FA-BE83-128D-C51D-F3153EF65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D87E-72B4-DCD8-9666-06418F154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0EC300-A843-012A-E4BE-B7A7B61AE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83C6E0-BF0B-626A-7520-62A290B7D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733A6-7E07-22F9-386F-B12FCD30D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1177-A9DE-EB2C-44DC-AC3191029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617029-60D5-18C1-2118-0232A8D29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E30235-EDEE-2E7D-7F8F-8B52C99A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0251E-28D2-C251-8135-8C1794402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9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9D79-370A-219E-6E8C-62C95359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8547BD-49B5-A7FF-50FA-F4B81659E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9B5623-FE81-7123-4693-FCA7C35D5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65E1D-9C7A-B34C-A310-6C7465ED4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0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85E7-12E2-89EB-10A8-CBB1FCED3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973BFC-089A-68D9-60D4-4C04B54F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5354DF-239C-9113-9CC8-7E84F3E68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F6DD3-7429-15D4-1B89-E99D91983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7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978609" y="-2766698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296914" y="3184569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3127997" y="-119083"/>
            <a:ext cx="5624472" cy="562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6005298" y="2353933"/>
            <a:ext cx="4340487" cy="1865648"/>
          </a:xfrm>
          <a:prstGeom prst="rect">
            <a:avLst/>
          </a:prstGeom>
          <a:effectLst>
            <a:outerShdw blurRad="190500" dist="95250" dir="27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1010811" y="4165646"/>
            <a:ext cx="2021622" cy="202162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33944" y="2062831"/>
            <a:ext cx="3739719" cy="6858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4502" b="1" kern="10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项目汇报</a:t>
            </a:r>
            <a:endParaRPr sz="4502" b="1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44" y="1937770"/>
            <a:ext cx="2389029" cy="1046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5208" y="2769288"/>
            <a:ext cx="4397541" cy="28695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600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大数据分析技术 </a:t>
            </a:r>
            <a:r>
              <a:rPr lang="en-US" altLang="zh-CN" sz="1600" b="1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PJ1</a:t>
            </a:r>
            <a:endParaRPr lang="en-US" sz="1600" b="1" kern="100" spc="0">
              <a:solidFill>
                <a:srgbClr val="1A386F">
                  <a:alpha val="100000"/>
                </a:srgbClr>
              </a:solidFill>
              <a:latin typeface="Microsoft YaHei Light" panose="020B0502040204020203" pitchFamily="34" charset="-122"/>
              <a:ea typeface="Noto Sans S Chinese Bold Bold" panose="02010800040101010101" pitchFamily="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063" y="3210530"/>
            <a:ext cx="2987359" cy="41385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79168" y="3302132"/>
            <a:ext cx="2804653" cy="2286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第四小组  </a:t>
            </a:r>
            <a:r>
              <a:rPr lang="en-US" altLang="zh-CN" sz="1500" kern="10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   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202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.12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.2</a:t>
            </a:r>
            <a:endParaRPr sz="1500" kern="100" spc="0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C5EE5-DB4A-75CA-1892-6289B1007CE2}"/>
              </a:ext>
            </a:extLst>
          </p:cNvPr>
          <p:cNvSpPr/>
          <p:nvPr/>
        </p:nvSpPr>
        <p:spPr>
          <a:xfrm>
            <a:off x="921472" y="1516501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>
                <a:ln w="0">
                  <a:solidFill>
                    <a:schemeClr val="accent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rPr>
              <a:t>FDU</a:t>
            </a:r>
            <a:endParaRPr lang="zh-CN" altLang="en-US" sz="3200" b="0" cap="none" spc="0">
              <a:ln w="0">
                <a:solidFill>
                  <a:schemeClr val="accent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CECEA-1620-5B3E-44D2-F80B9F6C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24D9A0-B5F7-5FE7-D85F-BBE18FECAC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698B48-BFA9-DD8F-0FEF-23DB84BA7F37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D74711-A856-F4DE-7B16-180A935F5F3B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B57F34-75E6-1FC3-7413-CAC3FE6D8410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41B8C8-117B-F962-3176-89E73314AB87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4BFE1-FFDE-28AA-1FA4-C7268236D2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3B40BB5-DB81-6414-1059-B32A3AE2A577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K-Means++</a:t>
            </a: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参数选择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5DD612-BFE1-BB52-3E12-67F32BFB13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BC97B6-B729-84D4-17DF-3BB88C73FBAD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88B954-DBCB-FF9B-EAC7-257D3C9FE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452" y="894232"/>
            <a:ext cx="4466499" cy="35677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D6310-8B06-981B-4936-F085518E85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446" r="8691" b="27127"/>
          <a:stretch/>
        </p:blipFill>
        <p:spPr>
          <a:xfrm>
            <a:off x="5018502" y="894232"/>
            <a:ext cx="2453681" cy="3254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715293-9040-80F2-E727-DA59DB6686E2}"/>
              </a:ext>
            </a:extLst>
          </p:cNvPr>
          <p:cNvSpPr txBox="1"/>
          <p:nvPr/>
        </p:nvSpPr>
        <p:spPr>
          <a:xfrm>
            <a:off x="5090493" y="1324213"/>
            <a:ext cx="3351505" cy="349614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900"/>
              <a:t>SSE</a:t>
            </a:r>
            <a:r>
              <a:rPr lang="zh-CN" altLang="en-US" sz="900"/>
              <a:t>（</a:t>
            </a:r>
            <a:r>
              <a:rPr lang="en-US" altLang="zh-CN" sz="900"/>
              <a:t>Sum of Squared Errors</a:t>
            </a:r>
            <a:r>
              <a:rPr lang="zh-CN" altLang="en-US" sz="900"/>
              <a:t>）是聚类分析中常用的评估指标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用于表示每个样本到其最近聚类中心的距离平方和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SSE </a:t>
            </a:r>
            <a:r>
              <a:rPr lang="zh-CN" altLang="en-US" sz="900"/>
              <a:t>越小，说明样本对聚类中心的紧密程度越高，聚类效果越好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当</a:t>
            </a:r>
            <a:r>
              <a:rPr lang="en-US" altLang="zh-CN" sz="900"/>
              <a:t>K</a:t>
            </a:r>
            <a:r>
              <a:rPr lang="zh-CN" altLang="en-US" sz="900"/>
              <a:t>值小于适宜聚类数时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K</a:t>
            </a:r>
            <a:r>
              <a:rPr lang="zh-CN" altLang="en-US" sz="900"/>
              <a:t>的增加会对聚类效果产生很大影响，故</a:t>
            </a:r>
            <a:r>
              <a:rPr lang="en-US" altLang="zh-CN" sz="900"/>
              <a:t>SSE</a:t>
            </a:r>
            <a:r>
              <a:rPr lang="zh-CN" altLang="en-US" sz="900"/>
              <a:t>下降幅度很大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当</a:t>
            </a:r>
            <a:r>
              <a:rPr lang="en-US" altLang="zh-CN" sz="900"/>
              <a:t>K</a:t>
            </a:r>
            <a:r>
              <a:rPr lang="zh-CN" altLang="en-US" sz="900"/>
              <a:t>值大于适宜聚类数时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K</a:t>
            </a:r>
            <a:r>
              <a:rPr lang="zh-CN" altLang="en-US" sz="900"/>
              <a:t>的增加不会对聚类效果产生很大影响，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故</a:t>
            </a:r>
            <a:r>
              <a:rPr lang="en-US" altLang="zh-CN" sz="900"/>
              <a:t>SSE</a:t>
            </a:r>
            <a:r>
              <a:rPr lang="zh-CN" altLang="en-US" sz="900"/>
              <a:t>下降幅度将会趋于平缓，使得整个</a:t>
            </a:r>
            <a:r>
              <a:rPr lang="en-US" altLang="zh-CN" sz="900"/>
              <a:t>SSE-K</a:t>
            </a:r>
            <a:r>
              <a:rPr lang="zh-CN" altLang="en-US" sz="900"/>
              <a:t>图呈肘型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如左图所示，曲线大致在区间 </a:t>
            </a:r>
            <a:r>
              <a:rPr lang="en-US" altLang="zh-CN" sz="900"/>
              <a:t>[10</a:t>
            </a:r>
            <a:r>
              <a:rPr lang="zh-CN" altLang="en-US" sz="900"/>
              <a:t>，</a:t>
            </a:r>
            <a:r>
              <a:rPr lang="en-US" altLang="zh-CN" sz="900"/>
              <a:t>20] </a:t>
            </a:r>
            <a:r>
              <a:rPr lang="zh-CN" altLang="en-US" sz="900"/>
              <a:t>开始趋于平缓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所以我们选取二次幂 </a:t>
            </a:r>
            <a:r>
              <a:rPr lang="en-US" altLang="zh-CN" sz="900"/>
              <a:t>k=16 </a:t>
            </a:r>
            <a:r>
              <a:rPr lang="zh-CN" altLang="en-US" sz="900"/>
              <a:t>作为期望的聚类数目</a:t>
            </a:r>
          </a:p>
          <a:p>
            <a:pPr>
              <a:lnSpc>
                <a:spcPct val="150000"/>
              </a:lnSpc>
            </a:pP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11454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6600" kern="10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  <a:endParaRPr lang="zh-CN" altLang="en-US" sz="6600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2345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Working Results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6ADB-AE48-1141-53BC-0D0C6B2E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0C3006-B386-8DD9-B5BF-CA4C1BC2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681511-E628-020D-0F06-8FF1818907F7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4E8217-D192-A73A-97B4-EA5E42D76BBC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ACF9F8-B8B2-E769-EC4D-576E6D3C0E03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CE6597-BC8A-80A2-D514-071EAAB6570F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7BEBF-AACA-4254-8F98-28D0311D13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D339BBC-6845-47CA-B7E5-915DBBBF880D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聚类效果可视化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578C65-BB4D-74E7-FA3A-105699F1D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08" y="683984"/>
            <a:ext cx="5091331" cy="403818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4503099-94EA-9EAB-B86D-9908420A6286}"/>
              </a:ext>
            </a:extLst>
          </p:cNvPr>
          <p:cNvSpPr txBox="1"/>
          <p:nvPr/>
        </p:nvSpPr>
        <p:spPr>
          <a:xfrm>
            <a:off x="5460995" y="1219635"/>
            <a:ext cx="3463197" cy="1180665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首先使用</a:t>
            </a:r>
            <a:r>
              <a:rPr lang="en-US" altLang="zh-CN" sz="900"/>
              <a:t>all-MiniLM-L6-v2</a:t>
            </a:r>
            <a:r>
              <a:rPr lang="zh-CN" altLang="en-US" sz="900"/>
              <a:t>将文本转换成了</a:t>
            </a:r>
            <a:r>
              <a:rPr lang="en-US" altLang="zh-CN" sz="900"/>
              <a:t>(187181, 384)</a:t>
            </a:r>
            <a:r>
              <a:rPr lang="zh-CN" altLang="en-US" sz="900"/>
              <a:t>维度的向量</a:t>
            </a:r>
            <a:endParaRPr lang="en-US" altLang="zh-CN" sz="9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然后使用</a:t>
            </a:r>
            <a:r>
              <a:rPr lang="en-US" altLang="zh-CN" sz="900"/>
              <a:t>UMAP</a:t>
            </a:r>
            <a:r>
              <a:rPr lang="zh-CN" altLang="en-US" sz="900"/>
              <a:t>将向量的维度压缩降至</a:t>
            </a:r>
            <a:r>
              <a:rPr lang="en-US" altLang="zh-CN" sz="900"/>
              <a:t>2</a:t>
            </a:r>
            <a:r>
              <a:rPr lang="zh-CN" altLang="en-US" sz="900"/>
              <a:t>维，得到 </a:t>
            </a:r>
            <a:r>
              <a:rPr lang="en-US" altLang="zh-CN" sz="900"/>
              <a:t>(187181, 2)</a:t>
            </a:r>
            <a:r>
              <a:rPr lang="zh-CN" altLang="en-US" sz="900"/>
              <a:t>维度</a:t>
            </a:r>
            <a:endParaRPr lang="en-US" altLang="zh-CN" sz="9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最后使用</a:t>
            </a:r>
            <a:r>
              <a:rPr lang="en-US" altLang="zh-CN" sz="900"/>
              <a:t>Hadoop-KMeans++</a:t>
            </a:r>
            <a:r>
              <a:rPr lang="zh-CN" altLang="en-US" sz="900"/>
              <a:t>迭代多次收敛得到最终聚类结果</a:t>
            </a:r>
            <a:endParaRPr lang="en-US" altLang="zh-CN" sz="900"/>
          </a:p>
          <a:p>
            <a:pPr>
              <a:lnSpc>
                <a:spcPct val="200000"/>
              </a:lnSpc>
            </a:pPr>
            <a:endParaRPr lang="zh-CN" altLang="en-US" sz="9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2E938-B3E6-E8F2-08B3-AA82D314D1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20" t="8859" r="5270"/>
          <a:stretch/>
        </p:blipFill>
        <p:spPr>
          <a:xfrm>
            <a:off x="5368096" y="2571750"/>
            <a:ext cx="3648994" cy="16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A165-5147-62B8-4CF5-4DA062BB9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9DE568-162D-5A28-6DA5-33C5B664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09E6997-2D24-21C3-43FB-FF50AC29181C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35E8B1-02BF-44A2-3879-0866EFB266BD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E7B85C-5BB0-C9CB-611C-0FAE09BFB1D7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E6AB4-B61F-FCEE-1D86-D35A00DA450C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95FA3-0CDE-2693-72C3-F9B0AB0F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0853DC0-8E7D-6EF1-8A79-60AB66B82BED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向量数据库查询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1FB082-2700-CDF5-5981-19F533938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r="24882"/>
          <a:stretch/>
        </p:blipFill>
        <p:spPr>
          <a:xfrm>
            <a:off x="389154" y="649754"/>
            <a:ext cx="4458248" cy="449374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F2E4CF-14D0-F483-B313-C0C9B14DA1EC}"/>
              </a:ext>
            </a:extLst>
          </p:cNvPr>
          <p:cNvSpPr txBox="1"/>
          <p:nvPr/>
        </p:nvSpPr>
        <p:spPr>
          <a:xfrm>
            <a:off x="5111376" y="851514"/>
            <a:ext cx="3546486" cy="3968845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文本相似性搜素应用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MiniLM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用于将输入文本转向量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Faiss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用于向量数据库的索引与查询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Flask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用于快速搭建网页的前后端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       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Faiss</a:t>
            </a:r>
            <a:r>
              <a:rPr lang="zh-CN" altLang="en-US" sz="1000" b="1">
                <a:ea typeface="黑体" panose="02010609060101010101" pitchFamily="49" charset="-122"/>
                <a:cs typeface="Segoe UI" panose="020B0502040204020203" pitchFamily="34" charset="0"/>
              </a:rPr>
              <a:t>（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Facebook AI Similarity Search</a:t>
            </a:r>
            <a:r>
              <a:rPr lang="zh-CN" altLang="en-US" sz="1000" b="1">
                <a:ea typeface="黑体" panose="02010609060101010101" pitchFamily="49" charset="-122"/>
                <a:cs typeface="Segoe UI" panose="020B0502040204020203" pitchFamily="34" charset="0"/>
              </a:rPr>
              <a:t>）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是一个由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Facebook AI Research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开发的开源库，专用于高效相似性搜索和聚类。它能够处理大规模的高维数据，支持各种索引结构，包括精确搜索和近似搜索，以满足不同需求。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       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IndexFlatL2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是 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Faiss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中的一种简单而高效的索引结构，专门用于进行 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L2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距离（欧几里得距离）计算的相似性搜索。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        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IndexFlatL2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直接在数据集中执行精确的线性搜索，不进行任何近似处理，因此可以确保找到最准确的邻近点。该算法的实现简单，易于使用，适合需要高精度结果的应用场景，如少量高维数据的处理或对结果精度要求极高的任务。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>
              <a:ea typeface="黑体" panose="02010609060101010101" pitchFamily="49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1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201B4-D4E7-9F9B-3828-E88206CCE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AAEA91-1612-488B-7A51-103DCA42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978609" y="-2766698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C2ED15-CC17-157B-C678-310F710205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296914" y="3184569"/>
            <a:ext cx="4749689" cy="47496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9AE9EE-F05E-70AD-62A4-BEB7277AD1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3127997" y="-119083"/>
            <a:ext cx="5624472" cy="5624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C44CEE-D3B3-E2FB-D6E6-567E406C5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6005298" y="2353933"/>
            <a:ext cx="4340487" cy="1865648"/>
          </a:xfrm>
          <a:prstGeom prst="rect">
            <a:avLst/>
          </a:prstGeom>
          <a:effectLst>
            <a:outerShdw blurRad="190500" dist="95250" dir="27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3277A8-082F-4638-0805-155EB8D6716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1010811" y="4165646"/>
            <a:ext cx="2021622" cy="20216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F6A0DEB-613D-3796-5BC8-94F8873ED573}"/>
              </a:ext>
            </a:extLst>
          </p:cNvPr>
          <p:cNvSpPr txBox="1"/>
          <p:nvPr/>
        </p:nvSpPr>
        <p:spPr>
          <a:xfrm>
            <a:off x="933944" y="2062831"/>
            <a:ext cx="3739719" cy="6858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4400" b="1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感谢观看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5143E2-0E23-15EE-8F4C-55A5182A419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44" y="1937770"/>
            <a:ext cx="2389029" cy="1046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05F95C8-AAA6-8C41-0BBE-922ED4278E8C}"/>
              </a:ext>
            </a:extLst>
          </p:cNvPr>
          <p:cNvSpPr txBox="1"/>
          <p:nvPr/>
        </p:nvSpPr>
        <p:spPr>
          <a:xfrm>
            <a:off x="955208" y="2769288"/>
            <a:ext cx="4397541" cy="28695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600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大数据分析技术 </a:t>
            </a:r>
            <a:r>
              <a:rPr lang="en-US" altLang="zh-CN" sz="1600" b="1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PJ1</a:t>
            </a:r>
            <a:endParaRPr lang="en-US" sz="1600" b="1" kern="100" spc="0">
              <a:solidFill>
                <a:srgbClr val="1A386F">
                  <a:alpha val="100000"/>
                </a:srgbClr>
              </a:solidFill>
              <a:latin typeface="Microsoft YaHei Light" panose="020B0502040204020203" pitchFamily="34" charset="-122"/>
              <a:ea typeface="Noto Sans S Chinese Bold Bold" panose="02010800040101010101" pitchFamily="1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4B7DA5-725F-E8C7-CC5C-D5AA5EF81F9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063" y="3210530"/>
            <a:ext cx="2987359" cy="41385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40D901E-B5CF-46DE-D75E-7F986B849CA8}"/>
              </a:ext>
            </a:extLst>
          </p:cNvPr>
          <p:cNvSpPr txBox="1"/>
          <p:nvPr/>
        </p:nvSpPr>
        <p:spPr>
          <a:xfrm>
            <a:off x="1079168" y="3302132"/>
            <a:ext cx="2804653" cy="2286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第四小组  </a:t>
            </a:r>
            <a:r>
              <a:rPr lang="en-US" altLang="zh-CN" sz="1500" kern="10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   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202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.12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.2</a:t>
            </a:r>
            <a:endParaRPr sz="1500" kern="100" spc="0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44DA74-EDB1-E6EE-4978-8D6E25555F12}"/>
              </a:ext>
            </a:extLst>
          </p:cNvPr>
          <p:cNvSpPr/>
          <p:nvPr/>
        </p:nvSpPr>
        <p:spPr>
          <a:xfrm>
            <a:off x="921472" y="1516501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>
                <a:ln w="0">
                  <a:solidFill>
                    <a:schemeClr val="accent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rPr>
              <a:t>FDU</a:t>
            </a:r>
            <a:endParaRPr lang="zh-CN" altLang="en-US" sz="3200" b="0" cap="none" spc="0">
              <a:ln w="0">
                <a:solidFill>
                  <a:schemeClr val="accent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20000">
            <a:off x="3025676" y="1837198"/>
            <a:ext cx="7611761" cy="5521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-1554446" y="1394577"/>
            <a:ext cx="3300065" cy="3300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2374844" y="-2374844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5995" y="2253284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95995" y="2586777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Process</a:t>
            </a:r>
            <a:endParaRPr sz="978" kern="100" spc="0">
              <a:solidFill>
                <a:srgbClr val="ADADAD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95995" y="1489602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95995" y="1823094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Realization</a:t>
            </a:r>
            <a:endParaRPr sz="978" kern="100" spc="0">
              <a:solidFill>
                <a:srgbClr val="ADADAD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5995" y="3016967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5995" y="3350460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1000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Working Results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95995" y="3780650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5995" y="4114143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Labor Division</a:t>
            </a:r>
            <a:endParaRPr sz="978" kern="100" spc="0">
              <a:solidFill>
                <a:srgbClr val="ADADAD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8072" y="1383047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18072" y="3679335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18072" y="2148476"/>
            <a:ext cx="2138926" cy="62683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18072" y="2913905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  <a:endParaRPr lang="zh-CN" altLang="en-US"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  <a:endParaRPr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  <a:endParaRPr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476472" y="3524409"/>
            <a:ext cx="1297231" cy="16156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42492" y="2780537"/>
            <a:ext cx="1962351" cy="105045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896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目录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42492" y="3897563"/>
            <a:ext cx="2003545" cy="38516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52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3096593" y="4344306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6600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400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Realization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10706" y="2144902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收集、分析产业政策、经济环境等，并提出分析报告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项目实现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  <a:endParaRPr lang="zh-CN" altLang="en-US"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项目具体实现</a:t>
            </a:r>
            <a:endParaRPr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445956" y="4556418"/>
            <a:ext cx="1100519" cy="1100519"/>
          </a:xfrm>
          <a:prstGeom prst="rect">
            <a:avLst/>
          </a:prstGeom>
          <a:effectLst>
            <a:outerShdw blurRad="355600" dist="171450" dir="132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1458" y="832075"/>
            <a:ext cx="2216461" cy="22164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1142" y="832075"/>
            <a:ext cx="2216461" cy="2216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9029" y="2543651"/>
            <a:ext cx="2216461" cy="2216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1300" y="2554199"/>
            <a:ext cx="2216461" cy="22164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3735490" y="1057482"/>
            <a:ext cx="528396" cy="5283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235995" y="1998586"/>
            <a:ext cx="159827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生成句子嵌入的高效模型</a:t>
            </a:r>
            <a:endParaRPr lang="en-US" altLang="zh-CN" sz="938" kern="20000" spc="187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all-MiniLM-L6-v2</a:t>
            </a:r>
          </a:p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并使用</a:t>
            </a:r>
            <a:r>
              <a:rPr lang="en-US" altLang="zh-CN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UMAP</a:t>
            </a: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降维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15679" y="1975726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分布式存储和处理大数据的平台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6515174" y="1057482"/>
            <a:ext cx="528396" cy="52839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846979" y="3687301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优化初始质心选择的聚类算法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25837" y="3687301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用于存储和检索向量数据的数据库</a:t>
            </a:r>
            <a:endParaRPr lang="en-US" altLang="zh-CN" sz="938" kern="20000" spc="187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Faiss</a:t>
            </a:r>
            <a:endParaRPr lang="zh-CN" altLang="en-US" sz="938" kern="20000" spc="187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334448" y="2738796"/>
            <a:ext cx="552450" cy="552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5113306" y="2738796"/>
            <a:ext cx="552450" cy="5524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48241" y="1820727"/>
            <a:ext cx="1318687" cy="138057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10861" y="1648531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Sent-Embedding</a:t>
            </a:r>
            <a:endParaRPr lang="zh-CN" altLang="en-US" sz="1688" b="1" kern="100" spc="0">
              <a:solidFill>
                <a:srgbClr val="FFFFF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03136" y="1807233"/>
            <a:ext cx="1318687" cy="138057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665756" y="1635037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Hadoop</a:t>
            </a:r>
            <a:r>
              <a:rPr lang="zh-CN" altLang="en-US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部署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46831" y="3531080"/>
            <a:ext cx="1318687" cy="13805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509451" y="3358884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K-Means++</a:t>
            </a:r>
            <a:r>
              <a:rPr lang="zh-CN" altLang="en-US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算法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25689" y="3531080"/>
            <a:ext cx="1318687" cy="13805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288308" y="3358884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Vector Database</a:t>
            </a:r>
            <a:endParaRPr lang="zh-CN" altLang="en-US" sz="1688" b="1" kern="100" spc="0">
              <a:solidFill>
                <a:srgbClr val="FFFFF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65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400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Process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E491-DA27-4499-4BF7-BAF1A7AE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55642F-ED00-0E8B-00DC-B2C7679B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F6C2F3-024B-EC93-4A28-590D2C47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0F7C4E-2786-6928-C5B5-CE3619D8362C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35E412-D5E2-20FE-A1E8-1D5E39B78DB7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756B13-937A-16E0-DCCC-873950F229B6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EB9329-7B03-1390-0782-A133A446799A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13AE3-4A4F-176C-5B84-E0807C010F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82D82C0-A273-B300-BCF2-EDC3D083F432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文本向量嵌入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F5C835-0F24-D3FE-09AE-AC64560EE8E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199408" y="4091398"/>
            <a:ext cx="4749689" cy="474968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8C33C6-3230-B38B-3981-004CE945B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2042" r="2212" b="2447"/>
          <a:stretch/>
        </p:blipFill>
        <p:spPr bwMode="auto">
          <a:xfrm>
            <a:off x="5399766" y="712732"/>
            <a:ext cx="2962426" cy="29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BE0CB3E-7B0E-1C47-C671-3AFB4106C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87" y="636530"/>
            <a:ext cx="4968542" cy="298385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0F2E328-DAE1-5C08-A755-DC3C2DDE7CA8}"/>
              </a:ext>
            </a:extLst>
          </p:cNvPr>
          <p:cNvSpPr txBox="1"/>
          <p:nvPr/>
        </p:nvSpPr>
        <p:spPr>
          <a:xfrm>
            <a:off x="367284" y="4739465"/>
            <a:ext cx="439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Wang et al. (2020)</a:t>
            </a:r>
          </a:p>
          <a:p>
            <a:r>
              <a:rPr lang="en-US" altLang="zh-CN" sz="800"/>
              <a:t>MiniLM: Deep Self-Attention Distillation for Task-Agnostic Compression of Pre-Trained Transformers</a:t>
            </a:r>
            <a:endParaRPr lang="zh-CN" altLang="en-US" sz="8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0AB5D4-519F-4CB9-257C-319E058A4D66}"/>
              </a:ext>
            </a:extLst>
          </p:cNvPr>
          <p:cNvSpPr txBox="1"/>
          <p:nvPr/>
        </p:nvSpPr>
        <p:spPr>
          <a:xfrm>
            <a:off x="479717" y="3676817"/>
            <a:ext cx="4920049" cy="123192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在本次项目中，我们使用了</a:t>
            </a:r>
            <a:r>
              <a:rPr lang="en-US" altLang="zh-CN" sz="900"/>
              <a:t>Hugging Face</a:t>
            </a:r>
            <a:r>
              <a:rPr lang="zh-CN" altLang="en-US" sz="900"/>
              <a:t>上的热门模型</a:t>
            </a:r>
            <a:r>
              <a:rPr lang="en-US" altLang="zh-CN" sz="900"/>
              <a:t>all-MiniLM-L6-v2</a:t>
            </a:r>
            <a:r>
              <a:rPr lang="zh-CN" altLang="en-US" sz="900"/>
              <a:t>来进行文本到向量的转换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MiniLM </a:t>
            </a:r>
            <a:r>
              <a:rPr lang="zh-CN" altLang="en-US" sz="9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使用知识蒸馏来迁移大模型的自注意力知识</a:t>
            </a:r>
            <a:endParaRPr lang="en-US" altLang="zh-CN" sz="9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9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KL</a:t>
            </a:r>
            <a:r>
              <a:rPr lang="zh-CN" altLang="en-US" sz="9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散度</a:t>
            </a:r>
            <a:r>
              <a:rPr lang="zh-CN" altLang="en-US" sz="9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作为最后一层的自注意力矩阵差异的损失函数</a:t>
            </a:r>
            <a:endParaRPr lang="en-US" altLang="zh-CN" sz="9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/>
              <a:t>只迁移最后一层知识既简单又有效，训练速度更快，无需手动设计大小模型的层对应关系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zh-CN" alt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29C8F8-9FE5-146C-F8E9-B1ED93B2B69F}"/>
              </a:ext>
            </a:extLst>
          </p:cNvPr>
          <p:cNvSpPr txBox="1"/>
          <p:nvPr/>
        </p:nvSpPr>
        <p:spPr>
          <a:xfrm>
            <a:off x="5495787" y="3738761"/>
            <a:ext cx="3280929" cy="1036310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在传统的</a:t>
            </a:r>
            <a:r>
              <a:rPr lang="en-US" altLang="zh-CN" sz="900"/>
              <a:t>Transformer</a:t>
            </a:r>
            <a:r>
              <a:rPr lang="zh-CN" altLang="en-US" sz="900"/>
              <a:t>架构中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前一层的输出向量被送入三个不同的线性网络，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转换得到三组向量 （</a:t>
            </a:r>
            <a:r>
              <a:rPr lang="en-US" altLang="zh-CN" sz="900"/>
              <a:t>Query</a:t>
            </a:r>
            <a:r>
              <a:rPr lang="zh-CN" altLang="en-US" sz="900"/>
              <a:t>，</a:t>
            </a:r>
            <a:r>
              <a:rPr lang="en-US" altLang="zh-CN" sz="900"/>
              <a:t>Key</a:t>
            </a:r>
            <a:r>
              <a:rPr lang="zh-CN" altLang="en-US" sz="900"/>
              <a:t>，</a:t>
            </a:r>
            <a:r>
              <a:rPr lang="en-US" altLang="zh-CN" sz="900"/>
              <a:t>Value</a:t>
            </a:r>
            <a:r>
              <a:rPr lang="zh-CN" altLang="en-US" sz="900"/>
              <a:t>）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然后</a:t>
            </a:r>
            <a:r>
              <a:rPr lang="en-US" altLang="zh-CN" sz="900"/>
              <a:t>Query</a:t>
            </a:r>
            <a:r>
              <a:rPr lang="zh-CN" altLang="en-US" sz="900"/>
              <a:t>和</a:t>
            </a:r>
            <a:r>
              <a:rPr lang="en-US" altLang="zh-CN" sz="900"/>
              <a:t>Key</a:t>
            </a:r>
            <a:r>
              <a:rPr lang="zh-CN" altLang="en-US" sz="900"/>
              <a:t>通过点积得到自注意力分数矩阵，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每项得分可以近似表示词间的某种关联程度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最后把分数矩阵指定到</a:t>
            </a:r>
            <a:r>
              <a:rPr lang="en-US" altLang="zh-CN" sz="900"/>
              <a:t>Value</a:t>
            </a:r>
            <a:r>
              <a:rPr lang="zh-CN" altLang="en-US" sz="900"/>
              <a:t>向量进行加权求和得到当前层输出</a:t>
            </a:r>
          </a:p>
        </p:txBody>
      </p:sp>
    </p:spTree>
    <p:extLst>
      <p:ext uri="{BB962C8B-B14F-4D97-AF65-F5344CB8AC3E}">
        <p14:creationId xmlns:p14="http://schemas.microsoft.com/office/powerpoint/2010/main" val="31307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7E204-3CAB-DD05-A5CE-068A9988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78591E-0DB7-FA11-AC51-A96C5865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9685F6-E4C7-55D6-050F-66854CE73C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E3583B-6FDA-0007-11D6-7EE285857B31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F9E4F9-8ACD-DCFD-01DA-479D99722308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F56FE2-3EC1-1125-E65F-713D4A08FF31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268DB9-DD51-43C5-D43F-FD777F71C337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34C68-D6BE-41A2-154C-F814D4D7B2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341278D-C365-5899-6F38-43520350DDFA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文本向量降维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12C1D8-1590-5540-58A7-07B6C006FC6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62A6BE1-7E53-64DE-3895-A2FF025E2A25}"/>
              </a:ext>
            </a:extLst>
          </p:cNvPr>
          <p:cNvSpPr txBox="1"/>
          <p:nvPr/>
        </p:nvSpPr>
        <p:spPr>
          <a:xfrm>
            <a:off x="367284" y="4754705"/>
            <a:ext cx="359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McInnes et al. (2018)</a:t>
            </a:r>
          </a:p>
          <a:p>
            <a:r>
              <a:rPr lang="en-US" altLang="zh-CN" sz="800"/>
              <a:t>UMAP: Uniform Manifold Approximation and Projection for Dimension Reduction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2A1088-1CB6-7978-7EF1-76707ED3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20" y="702791"/>
            <a:ext cx="5043906" cy="40005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841E44-C190-BFC6-2CE6-07F4C77493C1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391101-EC24-43F9-F207-9167E16A0795}"/>
              </a:ext>
            </a:extLst>
          </p:cNvPr>
          <p:cNvSpPr txBox="1"/>
          <p:nvPr/>
        </p:nvSpPr>
        <p:spPr>
          <a:xfrm>
            <a:off x="5460995" y="1019147"/>
            <a:ext cx="3463197" cy="349614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上阶段我们使用</a:t>
            </a:r>
            <a:r>
              <a:rPr lang="en-US" altLang="zh-CN" sz="900"/>
              <a:t>all-MiniLM-L6-v2</a:t>
            </a:r>
            <a:r>
              <a:rPr lang="zh-CN" altLang="en-US" sz="900"/>
              <a:t>生成了</a:t>
            </a:r>
            <a:r>
              <a:rPr lang="en-US" altLang="zh-CN" sz="900"/>
              <a:t>(187181, 384)</a:t>
            </a:r>
            <a:r>
              <a:rPr lang="zh-CN" altLang="en-US" sz="900"/>
              <a:t>维度的向量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但是这样的高维数据不便于可视化和观察聚类效果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因此我们选择采用</a:t>
            </a:r>
            <a:r>
              <a:rPr lang="en-US" altLang="zh-CN" sz="900"/>
              <a:t>UMAP</a:t>
            </a:r>
            <a:r>
              <a:rPr lang="zh-CN" altLang="en-US" sz="900"/>
              <a:t>将数据降维至</a:t>
            </a:r>
            <a:r>
              <a:rPr lang="en-US" altLang="zh-CN" sz="900"/>
              <a:t>2</a:t>
            </a:r>
            <a:r>
              <a:rPr lang="zh-CN" altLang="en-US" sz="900"/>
              <a:t>维向量</a:t>
            </a:r>
          </a:p>
          <a:p>
            <a:pPr>
              <a:lnSpc>
                <a:spcPct val="150000"/>
              </a:lnSpc>
            </a:pPr>
            <a:endParaRPr lang="zh-CN" altLang="en-US" sz="900"/>
          </a:p>
          <a:p>
            <a:pPr>
              <a:lnSpc>
                <a:spcPct val="150000"/>
              </a:lnSpc>
            </a:pPr>
            <a:r>
              <a:rPr lang="zh-CN" altLang="en-US" sz="900"/>
              <a:t>左图展示了降维后进行随机取点的效果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可以观察到数据点在二维空间中的分布情况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通过</a:t>
            </a:r>
            <a:r>
              <a:rPr lang="en-US" altLang="zh-CN" sz="900"/>
              <a:t>UMAP</a:t>
            </a:r>
            <a:r>
              <a:rPr lang="zh-CN" altLang="en-US" sz="900"/>
              <a:t>，我们能够比较清晰地识别出不同类别间存在的聚类结构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UMAP </a:t>
            </a:r>
            <a:r>
              <a:rPr lang="zh-CN" altLang="en-US" sz="900"/>
              <a:t>是一种基于流形学习的降维技术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它通过保持数据在高维空间的局部邻域结构来获得低维表示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保留全局结构：</a:t>
            </a:r>
            <a:r>
              <a:rPr lang="en-US" altLang="zh-CN" sz="900"/>
              <a:t>UMAP </a:t>
            </a:r>
            <a:r>
              <a:rPr lang="zh-CN" altLang="en-US" sz="900"/>
              <a:t>可以更好地保留数据的全局结构，使得在降维过程中不同簇之间的距离关系得以保持。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快速高效：</a:t>
            </a:r>
            <a:r>
              <a:rPr lang="en-US" altLang="zh-CN" sz="900"/>
              <a:t>UMAP </a:t>
            </a:r>
            <a:r>
              <a:rPr lang="zh-CN" altLang="en-US" sz="900"/>
              <a:t>在处理大规模数据集时表现出色，能够快速计算降维结果，显著缩短了分析时间。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适用性广泛：</a:t>
            </a:r>
            <a:r>
              <a:rPr lang="en-US" altLang="zh-CN" sz="900"/>
              <a:t>UMAP </a:t>
            </a:r>
            <a:r>
              <a:rPr lang="zh-CN" altLang="en-US" sz="900"/>
              <a:t>可以用于各种类型的数据，包括图像、文本和其他高维特征，适用于多种应用场景。</a:t>
            </a:r>
          </a:p>
        </p:txBody>
      </p:sp>
    </p:spTree>
    <p:extLst>
      <p:ext uri="{BB962C8B-B14F-4D97-AF65-F5344CB8AC3E}">
        <p14:creationId xmlns:p14="http://schemas.microsoft.com/office/powerpoint/2010/main" val="8120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6A56-DEF6-0F34-BAD0-5885D6A13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ED3911-C458-E030-2D81-082DADAEFD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A247C5-E0A1-C668-3DC0-E1A000EEB7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CB05A7-9740-2117-5EE7-C143FFBBD1F3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DA5980-5DB6-5034-4DCE-90E0F11F0A63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1EBB06-84FF-1231-52A3-BC178600D321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B10E50-EF9D-E054-A85D-A820611A7EB5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6DBF5-5D13-B0AB-E13E-093EAE0E07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999DB46-5EDC-56F0-BC49-D137595B862B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Hadoop</a:t>
            </a: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部署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90DBB8-8CAA-6A8E-7D80-A98C4B60D2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112C03-97ED-5259-755A-FA017DF20663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57DA5E-5502-ADD3-E651-280C918C7A1F}"/>
              </a:ext>
            </a:extLst>
          </p:cNvPr>
          <p:cNvSpPr txBox="1"/>
          <p:nvPr/>
        </p:nvSpPr>
        <p:spPr>
          <a:xfrm>
            <a:off x="5622122" y="971961"/>
            <a:ext cx="2819877" cy="349614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由于集群位于校园内网环境，无互联网连接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所以我们使用了</a:t>
            </a:r>
            <a:r>
              <a:rPr lang="en-US" altLang="zh-CN" sz="900"/>
              <a:t>SSH</a:t>
            </a:r>
            <a:r>
              <a:rPr lang="zh-CN" altLang="en-US" sz="900"/>
              <a:t>的远程端口转发，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通过</a:t>
            </a:r>
            <a:r>
              <a:rPr lang="en-US" altLang="zh-CN" sz="900"/>
              <a:t>HTTP</a:t>
            </a:r>
            <a:r>
              <a:rPr lang="zh-CN" altLang="en-US" sz="900"/>
              <a:t>端口代理实现了集群与外网的通信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zh-CN" altLang="en-US" sz="900"/>
          </a:p>
          <a:p>
            <a:pPr>
              <a:lnSpc>
                <a:spcPct val="150000"/>
              </a:lnSpc>
            </a:pPr>
            <a:r>
              <a:rPr lang="zh-CN" altLang="en-US" sz="900"/>
              <a:t>由于</a:t>
            </a:r>
            <a:r>
              <a:rPr lang="en-US" altLang="zh-CN" sz="900"/>
              <a:t>CentOS 7</a:t>
            </a:r>
            <a:r>
              <a:rPr lang="zh-CN" altLang="en-US" sz="900"/>
              <a:t>的官方</a:t>
            </a:r>
            <a:r>
              <a:rPr lang="en-US" altLang="zh-CN" sz="900"/>
              <a:t>yum</a:t>
            </a:r>
            <a:r>
              <a:rPr lang="zh-CN" altLang="en-US" sz="900"/>
              <a:t>源从今年</a:t>
            </a:r>
            <a:r>
              <a:rPr lang="en-US" altLang="zh-CN" sz="900"/>
              <a:t>6</a:t>
            </a:r>
            <a:r>
              <a:rPr lang="zh-CN" altLang="en-US" sz="900"/>
              <a:t>月</a:t>
            </a:r>
            <a:r>
              <a:rPr lang="en-US" altLang="zh-CN" sz="900"/>
              <a:t>30</a:t>
            </a:r>
            <a:r>
              <a:rPr lang="zh-CN" altLang="en-US" sz="900"/>
              <a:t>日起全面停服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所以我们切换成了腾讯云的归档源进行软件安装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依照</a:t>
            </a:r>
            <a:r>
              <a:rPr lang="en-US" altLang="zh-CN" sz="900"/>
              <a:t>Hadoop</a:t>
            </a:r>
            <a:r>
              <a:rPr lang="zh-CN" altLang="en-US" sz="900"/>
              <a:t>的部署习惯，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在每台设备创建了</a:t>
            </a:r>
            <a:r>
              <a:rPr lang="en-US" altLang="zh-CN" sz="900"/>
              <a:t>hadoop</a:t>
            </a:r>
            <a:r>
              <a:rPr lang="zh-CN" altLang="en-US" sz="900"/>
              <a:t>用户，添加</a:t>
            </a:r>
            <a:r>
              <a:rPr lang="en-US" altLang="zh-CN" sz="900"/>
              <a:t>sudo</a:t>
            </a:r>
            <a:r>
              <a:rPr lang="zh-CN" altLang="en-US" sz="900"/>
              <a:t>和文件权限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并使用</a:t>
            </a:r>
            <a:r>
              <a:rPr lang="en-US" altLang="zh-CN" sz="900"/>
              <a:t>Hosts-Sync.sh</a:t>
            </a:r>
            <a:r>
              <a:rPr lang="zh-CN" altLang="en-US" sz="900"/>
              <a:t>在多设备快速同步集群配置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系统环境变量配置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Hadoop</a:t>
            </a:r>
            <a:r>
              <a:rPr lang="zh-CN" altLang="en-US" sz="900"/>
              <a:t>安装与配置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Java</a:t>
            </a:r>
            <a:r>
              <a:rPr lang="zh-CN" altLang="en-US" sz="900"/>
              <a:t>安装与路径配置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miniconda</a:t>
            </a:r>
            <a:r>
              <a:rPr lang="zh-CN" altLang="en-US" sz="900"/>
              <a:t>安装与包管理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ACF4562-38EC-1164-27D2-A793278FF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48" y="722023"/>
            <a:ext cx="2602383" cy="41867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28091-B5A8-B43B-FC22-B97E9D6AA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464" y="722023"/>
            <a:ext cx="2003841" cy="41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19BC2-04BB-4C24-59CB-264E4C6B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C716F-8BFF-687B-4394-1440B01EBA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F18AB6-40D2-A80C-493B-E84932779C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E4FBD9-9655-CF82-FB1E-0FED94DA64B1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F0BBF2-94E0-B310-48DA-7084DA6885ED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2D1C93-8F9D-DF5B-55DB-7F0985C8439F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A4F0A-1E0D-CD58-31D3-72A7E9708EBE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34EB8-0BCD-B8B5-183E-84ADEF4141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469A732-D9B5-1070-BA57-CB8EBAF60783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K-Means++</a:t>
            </a: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算法原理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ACA9F4-E840-5003-5710-D20CFB8BAD6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447022-5060-01CA-2849-D3A626A7F1FD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6111C4-1BA1-76E6-14FB-27F15F0F5EAA}"/>
              </a:ext>
            </a:extLst>
          </p:cNvPr>
          <p:cNvSpPr txBox="1"/>
          <p:nvPr/>
        </p:nvSpPr>
        <p:spPr>
          <a:xfrm>
            <a:off x="3878273" y="889372"/>
            <a:ext cx="4967880" cy="3945163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      K-Means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是一种无监督学习聚类算法，旨在将数据集划分为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个簇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最小化同一簇内数据点到质心的距离总和，提高簇内一致性和簇间差异性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初始化中心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随机选择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个数据点作为初始聚类中心，不同的初始化可能导致不同的聚类结果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使用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KMeans++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算法可以使得初始质心更加分散，提高聚类效率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分配阶段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遍历所有数据点，计算与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个质心的距离，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将每个数据点分配给距离最近的质心对应的簇，确保每个数据点属于最合适的簇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更新阶段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重新计算每个簇的质心，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新的质心为簇内所有数据点的均值，使得质心能更好地代表其对应的簇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迭代过程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重复分配和更新阶段，直到质心位置不再显著变化或达到最大迭代次数，聚类过程结束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结果输出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输出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个簇及其质心，用户可通过可视化工具展示各个簇的分布情况，帮助识别数据结构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优点：简单易实现、计算速度快，适合大规模数据集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缺点：对初始质心敏感，可能陷入局部最优；对噪声和异常值敏感；需预先指定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</a:p>
        </p:txBody>
      </p:sp>
      <p:pic>
        <p:nvPicPr>
          <p:cNvPr id="1026" name="Picture 2" descr="K-Means Clustering: Use Cases, Advantages and Working Principle">
            <a:extLst>
              <a:ext uri="{FF2B5EF4-FFF2-40B4-BE49-F238E27FC236}">
                <a16:creationId xmlns:a16="http://schemas.microsoft.com/office/drawing/2014/main" id="{7A69E1EF-6F38-4F93-DBD8-759DB296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0" y="2607291"/>
            <a:ext cx="3264852" cy="21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 Means Clustering Algorithm - KeyToDataScience">
            <a:extLst>
              <a:ext uri="{FF2B5EF4-FFF2-40B4-BE49-F238E27FC236}">
                <a16:creationId xmlns:a16="http://schemas.microsoft.com/office/drawing/2014/main" id="{CB0B622E-5C34-6953-1D46-DA2870EC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5" y="938725"/>
            <a:ext cx="2868673" cy="14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3917"/>
      </p:ext>
    </p:extLst>
  </p:cSld>
  <p:clrMapOvr>
    <a:masterClrMapping/>
  </p:clrMapOvr>
</p:sld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1309</Words>
  <Application>Microsoft Office PowerPoint</Application>
  <DocSecurity>0</DocSecurity>
  <PresentationFormat>全屏显示(16:9)</PresentationFormat>
  <Paragraphs>181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Microsoft YaHei Light</vt:lpstr>
      <vt:lpstr>Noto Sans S Chinese Black</vt:lpstr>
      <vt:lpstr>Noto Sans S Chinese Bold Bold</vt:lpstr>
      <vt:lpstr>Noto Sans S Chinese Regular</vt:lpstr>
      <vt:lpstr>等线</vt:lpstr>
      <vt:lpstr>黑体</vt:lpstr>
      <vt:lpstr>Microsoft YaHei</vt:lpstr>
      <vt:lpstr>Arial</vt:lpstr>
      <vt:lpstr>Arial Black</vt:lpstr>
      <vt:lpstr>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Cao</cp:lastModifiedBy>
  <cp:revision>14</cp:revision>
  <dcterms:modified xsi:type="dcterms:W3CDTF">2024-12-03T13:22:52Z</dcterms:modified>
</cp:coreProperties>
</file>