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3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3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10.png"/><Relationship Id="rId10" Type="http://schemas.openxmlformats.org/officeDocument/2006/relationships/image" Target="../media/image61.png"/><Relationship Id="rId4" Type="http://schemas.openxmlformats.org/officeDocument/2006/relationships/image" Target="../media/image12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13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3.png"/><Relationship Id="rId5" Type="http://schemas.openxmlformats.org/officeDocument/2006/relationships/image" Target="../media/image10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12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3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75.png"/><Relationship Id="rId4" Type="http://schemas.openxmlformats.org/officeDocument/2006/relationships/image" Target="../media/image12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1.png"/><Relationship Id="rId10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6.png"/><Relationship Id="rId5" Type="http://schemas.openxmlformats.org/officeDocument/2006/relationships/image" Target="../media/image1.pn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978609" y="-2766698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296914" y="3184569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3127997" y="-119083"/>
            <a:ext cx="5624472" cy="562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6005298" y="2353933"/>
            <a:ext cx="4340487" cy="1865648"/>
          </a:xfrm>
          <a:prstGeom prst="rect">
            <a:avLst/>
          </a:prstGeom>
          <a:effectLst>
            <a:outerShdw blurRad="190500" dist="95250" dir="27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1010811" y="4165646"/>
            <a:ext cx="2021622" cy="202162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33944" y="2062831"/>
            <a:ext cx="3739719" cy="6858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4502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年终述职报告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944" y="1937770"/>
            <a:ext cx="2389029" cy="1046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33944" y="2748024"/>
            <a:ext cx="4397541" cy="28695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884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2021 Year end report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3944" y="3224706"/>
            <a:ext cx="2987359" cy="41385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25296" y="3293980"/>
            <a:ext cx="2804653" cy="2286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汇报人：创客贴   时间：2021.12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56139E-1CD3-7313-288B-CF5D71C1B05A}"/>
              </a:ext>
            </a:extLst>
          </p:cNvPr>
          <p:cNvSpPr/>
          <p:nvPr/>
        </p:nvSpPr>
        <p:spPr>
          <a:xfrm>
            <a:off x="921472" y="1516501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>
                <a:ln w="0">
                  <a:solidFill>
                    <a:schemeClr val="accent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rPr>
              <a:t>FDU</a:t>
            </a:r>
            <a:endParaRPr lang="zh-CN" altLang="en-US" sz="3200" b="0" cap="none" spc="0">
              <a:ln w="0">
                <a:solidFill>
                  <a:schemeClr val="accent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9345886" y="1025907"/>
            <a:ext cx="4749689" cy="474968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自我评价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我的信条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-1057372" y="2467373"/>
            <a:ext cx="4702253" cy="1865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8503" y="1565818"/>
            <a:ext cx="1783117" cy="23156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8834" y="1540085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00000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实事求是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19428" y="1801310"/>
            <a:ext cx="3073033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实事求是原指根据实证，求索真知；现多用以按照实际情况办事，不夸大不缩小。含褒义；在句中一般作定语、宾语、状语。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9428" y="1698463"/>
            <a:ext cx="262623" cy="10317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619428" y="1516993"/>
            <a:ext cx="50082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98834" y="2509599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00000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以人为本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19428" y="2780119"/>
            <a:ext cx="3073033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以人为本的科学内涵需要从两个方面来把握。首先是“人”这个概念。“人”在哲学上，常常和两个东西相对，一个是神，一个是物，人是相对于神和物而言的。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9428" y="2667978"/>
            <a:ext cx="262623" cy="10317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19428" y="2486508"/>
            <a:ext cx="50978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02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98834" y="3650448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00000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勤奋务实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19428" y="3920969"/>
            <a:ext cx="3073033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事业的成功纵然有运气的成分存在，但主要还是靠勤奋与努力，特别是一个人在尚未成功之前，事业成功百分百靠勤奋得来。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9428" y="3808827"/>
            <a:ext cx="262623" cy="10317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619428" y="3627357"/>
            <a:ext cx="41117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5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45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Working experience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工作体会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工作心得体会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6125" y="1549656"/>
            <a:ext cx="2571750" cy="257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0499" y="1962213"/>
            <a:ext cx="1343001" cy="17478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8038" y="1504818"/>
            <a:ext cx="1004327" cy="1380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45569" y="1326704"/>
            <a:ext cx="136679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团队精神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2578" y="1663328"/>
            <a:ext cx="2339788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团队精神是大局意识、协作精神和服务精神的集中体现，核心协同合作反映的是个体利益和整体利益统一，保证组织的高效率运转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8038" y="3512912"/>
            <a:ext cx="1004327" cy="13803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45569" y="3334798"/>
            <a:ext cx="136679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责任感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2578" y="3671422"/>
            <a:ext cx="2339788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责任感是一种自觉主动地做好分内分外一切有益事情的精神状态。它属于社会道德心理的范畴，是思想道德素质的重要内容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1633" y="1504818"/>
            <a:ext cx="1004327" cy="1380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31633" y="1326704"/>
            <a:ext cx="136679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新的定位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31633" y="1663328"/>
            <a:ext cx="2339788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意思是指确定方位，确定或指出的地方，确定场所或界限（如通过勘察）给这个地产的界限定位。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1633" y="3512912"/>
            <a:ext cx="1004327" cy="1380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231633" y="3334798"/>
            <a:ext cx="136679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使命感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231633" y="3671422"/>
            <a:ext cx="2339788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使命感，即一个人对自我天生属性的寻找与实现。使命感最浅层部分的表现，亦即人类为了生存而从事的初级使命感行为。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445956" y="4556418"/>
            <a:ext cx="1100519" cy="1100519"/>
          </a:xfrm>
          <a:prstGeom prst="rect">
            <a:avLst/>
          </a:prstGeom>
          <a:effectLst>
            <a:outerShdw blurRad="355600" dist="38100" dir="13200000" algn="ctr" rotWithShape="0">
              <a:srgbClr val="ADADAD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工作体会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我对责任的理解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-357827" y="1995511"/>
            <a:ext cx="4749689" cy="3436148"/>
          </a:xfrm>
          <a:prstGeom prst="rect">
            <a:avLst/>
          </a:prstGeom>
          <a:effectLst>
            <a:outerShdw blurRad="355600" dist="254000" dir="1662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791120" y="2222426"/>
            <a:ext cx="2660489" cy="206080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596955" y="2031750"/>
            <a:ext cx="3952975" cy="3333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一个对自己负责的人是永远不也不会去找借口的人，他永远要去找答案而不是想问题；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6955" y="1854547"/>
            <a:ext cx="1004327" cy="1380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55" y="1697638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个人责任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96955" y="2998605"/>
            <a:ext cx="3952975" cy="3333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不管努力的目标是什么,不管他干什么,他单枪匹马总是没有力量的.合群永远是一切的最高需要.”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6955" y="2821401"/>
            <a:ext cx="1004327" cy="1380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96955" y="2664493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团队责任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96955" y="4069681"/>
            <a:ext cx="3952975" cy="3333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社会责任是指一个组织对社会应负的责任。一个组织应以一种有利于社会的方式进行经营和管理。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6955" y="3892477"/>
            <a:ext cx="1004327" cy="13803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596955" y="3735569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社会责任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工作体会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对部门的建议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54" y="1129986"/>
            <a:ext cx="3834958" cy="1665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904" y="1129986"/>
            <a:ext cx="3834958" cy="1665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54" y="3021539"/>
            <a:ext cx="3834958" cy="16653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904" y="3021539"/>
            <a:ext cx="3834958" cy="166530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9089" y="1682127"/>
            <a:ext cx="2167547" cy="74676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1、明确工作安排:希望得到什么结果，可以调用哪些资源。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2、直接负贵制：一个领导负责，或者针对具体事项对一个人负责。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89" y="1478029"/>
            <a:ext cx="2194427" cy="10472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29089" y="1298029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提升工作效率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81562" y="1682127"/>
            <a:ext cx="2167547" cy="74676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1、目标既是本人的任务，也是本人对于团队的贡献。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2、每一个人按照周计划灵活安排自己的工作，公司不加干涉。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1562" y="1478029"/>
            <a:ext cx="2194427" cy="10472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081562" y="1298029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优化管理方法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9089" y="3545159"/>
            <a:ext cx="2167547" cy="74676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1、入职培训:目的是协助新人尽快熟悉公司，进入工作状态。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2、岗前培训:主要目的是协助新近员工尽快适应工作。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89" y="3341061"/>
            <a:ext cx="2194427" cy="10472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29089" y="3161061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员工培养体系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81562" y="3545159"/>
            <a:ext cx="2167547" cy="74676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1、会前准备：会前把会议主要议题、时间及相关安排通知参会人。</a:t>
            </a: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2、会议中：减少会议时间，突出重点，不讨论会议题无关的事情。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1562" y="3341061"/>
            <a:ext cx="2194427" cy="10472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081562" y="3161061"/>
            <a:ext cx="242926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会议执行方法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3041572" y="1486773"/>
            <a:ext cx="995222" cy="9952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7496599" y="1496993"/>
            <a:ext cx="901059" cy="9721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3035839" y="3305067"/>
            <a:ext cx="1006688" cy="10066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7448616" y="3309898"/>
            <a:ext cx="997025" cy="997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5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45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Planning outlook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26" name="文本框 25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市场部2021年计划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9425692" y="492218"/>
            <a:ext cx="4749689" cy="4749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0826" y="1788659"/>
            <a:ext cx="6248558" cy="237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2898" y="1670415"/>
            <a:ext cx="236487" cy="2364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4850" y="1670415"/>
            <a:ext cx="236487" cy="2364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8874" y="1670415"/>
            <a:ext cx="236487" cy="2364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0826" y="1670415"/>
            <a:ext cx="236487" cy="23648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14634" y="1678920"/>
            <a:ext cx="1048870" cy="18288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2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018658" y="1678920"/>
            <a:ext cx="1048870" cy="18288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2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22682" y="1678920"/>
            <a:ext cx="1048870" cy="18288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2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26706" y="1678920"/>
            <a:ext cx="1048870" cy="18288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2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63112" y="2060799"/>
            <a:ext cx="751914" cy="7519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75184" y="2060799"/>
            <a:ext cx="751914" cy="7519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7136" y="2060799"/>
            <a:ext cx="751914" cy="7519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1160" y="2060799"/>
            <a:ext cx="751914" cy="75191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91905" y="3374950"/>
            <a:ext cx="1694329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举办商场汇演等形式，增加品牌的曝光度，通过汇演结合商场活动销售。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6345" y="3164361"/>
            <a:ext cx="1147762" cy="13754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892356" y="2990104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商业汇演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703976" y="3374950"/>
            <a:ext cx="1694329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与热点进行绑定，增加热词带来的引流，提升线上的曝光度及热度。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8416" y="3164361"/>
            <a:ext cx="1147762" cy="137541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904427" y="2990104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线上热点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695929" y="3374950"/>
            <a:ext cx="1694329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通过线上线下的联合促销</a:t>
            </a:r>
          </a:p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与节日进行契合，增加单品销量的曝光。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90369" y="3164361"/>
            <a:ext cx="1147762" cy="13754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896380" y="2990104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节日促销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699953" y="3374950"/>
            <a:ext cx="1694329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加大线下卖场的展示，与卖场活动进行联动，提升大客户的销量占比。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94393" y="3164361"/>
            <a:ext cx="1147762" cy="13754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900403" y="2990104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活动展示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1300818" y="2233990"/>
            <a:ext cx="476502" cy="4057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alphaModFix amt="70000"/>
          </a:blip>
          <a:stretch>
            <a:fillRect/>
          </a:stretch>
        </p:blipFill>
        <p:spPr>
          <a:xfrm>
            <a:off x="3299366" y="2193029"/>
            <a:ext cx="487455" cy="487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>
            <a:alphaModFix amt="70000"/>
          </a:blip>
          <a:stretch>
            <a:fillRect/>
          </a:stretch>
        </p:blipFill>
        <p:spPr>
          <a:xfrm>
            <a:off x="5310113" y="2199752"/>
            <a:ext cx="474008" cy="4740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>
            <a:alphaModFix amt="70000"/>
          </a:blip>
          <a:stretch>
            <a:fillRect/>
          </a:stretch>
        </p:blipFill>
        <p:spPr>
          <a:xfrm>
            <a:off x="7311601" y="2245900"/>
            <a:ext cx="479081" cy="38421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23" name="文本框 2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市场部未来规划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54" y="2113051"/>
            <a:ext cx="1392195" cy="1392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3679999">
            <a:off x="670984" y="2125552"/>
            <a:ext cx="1367192" cy="1367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763" y="2208845"/>
            <a:ext cx="1183886" cy="11838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01773" y="2113051"/>
            <a:ext cx="1392195" cy="139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3679999">
            <a:off x="2783603" y="2125552"/>
            <a:ext cx="1367192" cy="13671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6382" y="2208845"/>
            <a:ext cx="1183886" cy="11838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4392" y="2113051"/>
            <a:ext cx="1392195" cy="13921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3679999">
            <a:off x="4896222" y="2125552"/>
            <a:ext cx="1367192" cy="13671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9001" y="2208845"/>
            <a:ext cx="1183886" cy="11838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7011" y="2113051"/>
            <a:ext cx="1392195" cy="13921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3679999">
            <a:off x="7008841" y="2125552"/>
            <a:ext cx="1367192" cy="136719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1620" y="2208845"/>
            <a:ext cx="1183886" cy="118388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93785" y="2620267"/>
            <a:ext cx="1763842" cy="30083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97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2021年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306404" y="2620267"/>
            <a:ext cx="1763842" cy="30083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97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2022年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419024" y="2620267"/>
            <a:ext cx="1763842" cy="30083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97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2023年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31643" y="2620267"/>
            <a:ext cx="1763842" cy="30083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97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2024年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3763" y="4034000"/>
            <a:ext cx="1963270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在2020年的规划中，我明确提出将客户APP迁移到微信小程序，基于微信开发获客程序。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3763" y="3855229"/>
            <a:ext cx="1004327" cy="13803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3763" y="3680926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营销在线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596382" y="1353553"/>
            <a:ext cx="195430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2022年我提出将客户APP迁移到微信小程序，结合微信消息体系触达客户。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6382" y="1174782"/>
            <a:ext cx="1004327" cy="13803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596382" y="1000479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客户在线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709001" y="4034000"/>
            <a:ext cx="195430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2023年，CRM系统的数据准确性已经达到99.5%，核心指标能够在企业微信实时查看。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9001" y="3855229"/>
            <a:ext cx="1004327" cy="13803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709001" y="3677124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管理在线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821620" y="1353553"/>
            <a:ext cx="1954305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用企业微信进行了替代，取消了微信内部群，都迁移到了企业微信。</a:t>
            </a:r>
          </a:p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​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21620" y="1174782"/>
            <a:ext cx="1004327" cy="13803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821620" y="996677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员工在线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个人成长规划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1942" y="2668389"/>
            <a:ext cx="7300263" cy="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9284" y="2540748"/>
            <a:ext cx="255280" cy="255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3680" y="2540748"/>
            <a:ext cx="255280" cy="255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8075" y="2540748"/>
            <a:ext cx="255280" cy="2552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81297" y="2018274"/>
            <a:ext cx="1891254" cy="27416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800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2021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75692" y="2018274"/>
            <a:ext cx="1891254" cy="27416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800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2022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70088" y="2018274"/>
            <a:ext cx="1891254" cy="274168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800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2023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03475" y="1570480"/>
            <a:ext cx="1217998" cy="9715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378" kern="100" spc="0">
                <a:solidFill>
                  <a:srgbClr val="D9D9D9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11369" y="1570480"/>
            <a:ext cx="1128350" cy="9715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378" kern="100" spc="0">
                <a:solidFill>
                  <a:srgbClr val="D9D9D9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02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19263" y="1570480"/>
            <a:ext cx="1038703" cy="9715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378" kern="100" spc="0">
                <a:solidFill>
                  <a:srgbClr val="D9D9D9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0622" y="3015006"/>
            <a:ext cx="1572603" cy="5463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8900000">
            <a:off x="2308617" y="2934778"/>
            <a:ext cx="236614" cy="236614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481297" y="3133737"/>
            <a:ext cx="189125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转型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5018" y="3015006"/>
            <a:ext cx="1572603" cy="5463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8900000">
            <a:off x="4703013" y="2934778"/>
            <a:ext cx="236614" cy="23661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875692" y="3133737"/>
            <a:ext cx="189125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复合管理人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9414" y="3015006"/>
            <a:ext cx="1572603" cy="5463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8900000">
            <a:off x="7097408" y="2934778"/>
            <a:ext cx="236614" cy="23661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008841" y="2099819"/>
            <a:ext cx="189125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企业高管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22961" y="3664395"/>
            <a:ext cx="200792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所谓转型，是指事物的结构形态运转模型和人们观念的根本性转变过程。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17357" y="3664395"/>
            <a:ext cx="200792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没有法律上或合同上的义务，为避免他人利益受损失而自愿为他人管理事务。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211753" y="3664395"/>
            <a:ext cx="2007925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公司管理层中担任重要职务、负责公司经营管理、掌握公司重要信息的人员。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34105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团队成长计划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54" y="1219633"/>
            <a:ext cx="2634477" cy="33335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7565" y="1474057"/>
            <a:ext cx="1557654" cy="1557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27525" y="2005972"/>
            <a:ext cx="1557734" cy="41148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2701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10</a:t>
            </a:r>
            <a:r>
              <a:rPr sz="165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W+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5716" y="3229154"/>
            <a:ext cx="2161353" cy="66019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因为这个公众号2013年就注册，从2016年开始发文，保持着断断续续毫无规律的更新节奏，突然来了个10W+，多少有一点点惊喜。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69" y="1219633"/>
            <a:ext cx="2634477" cy="33335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4681" y="1474057"/>
            <a:ext cx="1557654" cy="155765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44641" y="2003112"/>
            <a:ext cx="1557734" cy="44005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2889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亿万</a:t>
            </a:r>
            <a:r>
              <a:rPr sz="165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用户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42831" y="3229154"/>
            <a:ext cx="2161353" cy="66019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终端用户既指软件的最终操作者，也是软件工程内的一个概念，指终端用户的抽象集合，用户和进行软件开发的开发者，代表共同特性。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3385" y="1219633"/>
            <a:ext cx="2634477" cy="33335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1797" y="1474057"/>
            <a:ext cx="1557654" cy="155765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561757" y="2005972"/>
            <a:ext cx="1557734" cy="41148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2701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200</a:t>
            </a:r>
            <a:r>
              <a:rPr sz="165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篇热文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59947" y="3229154"/>
            <a:ext cx="2161353" cy="66019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数以万计的公众号产生了不胜枚举的文章，而朋友圈不同好友基于各自兴趣分享出来的文章类型也大相径庭，感兴趣的内容十分困难。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20000">
            <a:off x="3025676" y="1837198"/>
            <a:ext cx="7611761" cy="5521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-1554446" y="1394577"/>
            <a:ext cx="3300065" cy="3300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2374844" y="-2374844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95995" y="2253284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95995" y="2586777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Self evaluation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95995" y="1489602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95995" y="1823094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 review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95995" y="3016967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95995" y="3350460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Working experience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95995" y="3780650"/>
            <a:ext cx="3169559" cy="31671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079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95995" y="4114143"/>
            <a:ext cx="1210969" cy="14904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978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Planning outlook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18072" y="1383047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18072" y="3679335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18072" y="2148476"/>
            <a:ext cx="2138926" cy="62683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18072" y="2913905"/>
            <a:ext cx="2138926" cy="626831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4115" kern="100" spc="0">
                <a:solidFill>
                  <a:srgbClr val="6BA7F0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00000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476472" y="3524409"/>
            <a:ext cx="1297231" cy="16156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42492" y="2780537"/>
            <a:ext cx="1962351" cy="105045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896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目录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42492" y="3897563"/>
            <a:ext cx="2003545" cy="38516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52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3096593" y="4344306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840068" y="-2905240"/>
            <a:ext cx="5026772" cy="50267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978609" y="-2766698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99">
            <a:off x="2296914" y="3184569"/>
            <a:ext cx="4749689" cy="4749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-3127997" y="-119083"/>
            <a:ext cx="5624472" cy="56244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00">
            <a:off x="6005298" y="2353933"/>
            <a:ext cx="4340487" cy="18656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-1010811" y="4165646"/>
            <a:ext cx="2021622" cy="20216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3944" y="1937770"/>
            <a:ext cx="2389029" cy="1046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33944" y="2118531"/>
            <a:ext cx="7192700" cy="82296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5403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感谢您的观看！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3944" y="3224706"/>
            <a:ext cx="2987359" cy="41385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25296" y="3293980"/>
            <a:ext cx="2804653" cy="2286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500" kern="100" spc="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汇报人：创客贴   时间：2021.12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94A4F6-7317-F3AF-E4D9-55458A2B9EBC}"/>
              </a:ext>
            </a:extLst>
          </p:cNvPr>
          <p:cNvSpPr/>
          <p:nvPr/>
        </p:nvSpPr>
        <p:spPr>
          <a:xfrm>
            <a:off x="921472" y="1516501"/>
            <a:ext cx="1119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>
                <a:ln w="0">
                  <a:solidFill>
                    <a:schemeClr val="accent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rPr>
              <a:t>FDU</a:t>
            </a:r>
            <a:endParaRPr lang="zh-CN" altLang="en-US" sz="3200" b="0" cap="none" spc="0">
              <a:ln w="0">
                <a:solidFill>
                  <a:schemeClr val="accent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5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45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Work review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854" y="1001251"/>
            <a:ext cx="2216461" cy="22164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538" y="1001251"/>
            <a:ext cx="2216461" cy="2216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25" y="2712827"/>
            <a:ext cx="2216461" cy="2216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696" y="2723375"/>
            <a:ext cx="2216461" cy="2216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69" y="1001251"/>
            <a:ext cx="2216461" cy="2216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4289886" y="1226658"/>
            <a:ext cx="528396" cy="5283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790391" y="2144902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定期进行销售数据汇总形成报告；收集竞品相关数据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70075" y="2144902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定期分析销售数据及销售网络定期对竞品数据进行分析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7069570" y="1226658"/>
            <a:ext cx="528396" cy="52839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10706" y="2144902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收集、分析产业政策、经济环境等，并提出分析报告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509451" y="1226658"/>
            <a:ext cx="529899" cy="52989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401375" y="3856477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进行公司形象识别系统的创意设计；公司影视广告的制作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80233" y="3856477"/>
            <a:ext cx="1527387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根据营销方案，并研究及掌握公司发展形式的传播需求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00000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工作回顾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工作岗位及职责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445956" y="4556418"/>
            <a:ext cx="1100519" cy="1100519"/>
          </a:xfrm>
          <a:prstGeom prst="rect">
            <a:avLst/>
          </a:prstGeom>
          <a:effectLst>
            <a:outerShdw blurRad="355600" dist="171450" dir="132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2888844" y="2907972"/>
            <a:ext cx="552450" cy="552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alphaModFix amt="40000"/>
          </a:blip>
          <a:stretch>
            <a:fillRect/>
          </a:stretch>
        </p:blipFill>
        <p:spPr>
          <a:xfrm>
            <a:off x="5667702" y="2907972"/>
            <a:ext cx="552450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0558" y="1989903"/>
            <a:ext cx="1318687" cy="13805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73178" y="1817707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市场信息收集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02637" y="1989903"/>
            <a:ext cx="1318687" cy="138057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465257" y="1817707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市场信息汇总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57532" y="1976409"/>
            <a:ext cx="1318687" cy="138057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220152" y="1804213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市场信息分析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01227" y="3700256"/>
            <a:ext cx="1318687" cy="13805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063847" y="3528060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形象设计制作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80085" y="3700256"/>
            <a:ext cx="1318687" cy="13805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842704" y="3528060"/>
            <a:ext cx="220244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品牌管理传播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工作回顾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主要产品市占情况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2426" y="1395318"/>
            <a:ext cx="1796682" cy="19582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1669" y="1401981"/>
            <a:ext cx="1767298" cy="19430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2245" y="1088588"/>
            <a:ext cx="2359518" cy="2568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88277" y="4108218"/>
            <a:ext cx="1824981" cy="3333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B类目产品目前市占率在家店行业占比57%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8604" y="3897318"/>
            <a:ext cx="1004327" cy="1380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35635" y="3704220"/>
            <a:ext cx="153026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B类目产品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01890" y="4108218"/>
            <a:ext cx="1824981" cy="3333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A类目产品继续是主要核心产品，家店行业占75%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2217" y="3897318"/>
            <a:ext cx="1004327" cy="13803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849249" y="3704220"/>
            <a:ext cx="153026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A类目产品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75204" y="4108218"/>
            <a:ext cx="1824981" cy="3333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C类目产品目前市占率在家店行业占比27%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85531" y="3897318"/>
            <a:ext cx="1004327" cy="1380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222562" y="3704220"/>
            <a:ext cx="1530264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C类目产品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445956" y="4556418"/>
            <a:ext cx="1100519" cy="1100519"/>
          </a:xfrm>
          <a:prstGeom prst="rect">
            <a:avLst/>
          </a:prstGeom>
          <a:effectLst>
            <a:outerShdw blurRad="355600" dist="171450" dir="132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26" name="文本框 25"/>
          <p:cNvSpPr txBox="1"/>
          <p:nvPr/>
        </p:nvSpPr>
        <p:spPr>
          <a:xfrm>
            <a:off x="3292787" y="1774639"/>
            <a:ext cx="2643187" cy="82296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5403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75</a:t>
            </a:r>
            <a:r>
              <a:rPr sz="164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%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79174" y="1925531"/>
            <a:ext cx="2643187" cy="571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3752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57</a:t>
            </a:r>
            <a:r>
              <a:rPr sz="164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%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66101" y="1925531"/>
            <a:ext cx="2643187" cy="571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3752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27</a:t>
            </a:r>
            <a:r>
              <a:rPr sz="1645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31400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02621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34278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工作回顾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各项材料整理情况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399999">
            <a:off x="8780908" y="2636992"/>
            <a:ext cx="263562" cy="230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200000">
            <a:off x="5279" y="2636992"/>
            <a:ext cx="263562" cy="2306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893" y="999381"/>
            <a:ext cx="2624945" cy="3756715"/>
          </a:xfrm>
          <a:prstGeom prst="rect">
            <a:avLst/>
          </a:prstGeom>
          <a:effectLst>
            <a:outerShdw blurRad="190500" dist="95250" dir="474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5038" y="1463010"/>
            <a:ext cx="1390656" cy="1376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137401" y="3619196"/>
            <a:ext cx="1245929" cy="107948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9689" y="1778975"/>
            <a:ext cx="2161353" cy="115031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1、文书档案，包括集团大事记对外宣传工作市场信息周报等。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2、声像档案，包括照片、底片、光盘、磁盘、幻灯片等。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3、实物归档，包括各类报纸、杂志、宣传册、宣传彩页、证书。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28453" y="1291680"/>
            <a:ext cx="1463825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历史材料归档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2917" y="1001622"/>
            <a:ext cx="2624945" cy="3756715"/>
          </a:xfrm>
          <a:prstGeom prst="rect">
            <a:avLst/>
          </a:prstGeom>
          <a:effectLst>
            <a:outerShdw blurRad="190500" dist="95250" dir="474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54645" y="1505738"/>
            <a:ext cx="1781489" cy="13776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264713" y="1776734"/>
            <a:ext cx="2161353" cy="115031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1、基本上每个月有20天是需要外出巡店的，采用一天四次。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2、人事部原想把各个部门人员的考勤交由各个部门进行统计核算。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​</a:t>
            </a:r>
          </a:p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3、写《外出申请单》，自己漏打卡、迟到等现象。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7371" y="1291680"/>
            <a:ext cx="219782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考勤的汇总与通报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6702684" y="3613248"/>
            <a:ext cx="1247196" cy="10853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40405" y="1001622"/>
            <a:ext cx="2624945" cy="3756715"/>
          </a:xfrm>
          <a:prstGeom prst="rect">
            <a:avLst/>
          </a:prstGeom>
          <a:effectLst>
            <a:outerShdw blurRad="190500" dist="95250" dir="474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63548" y="1505738"/>
            <a:ext cx="1778660" cy="13791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472201" y="1781216"/>
            <a:ext cx="2161353" cy="115031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1、中层要能够把高层的战略构想演变成具体可执行的方案。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2、在执行的过程中还要对下属进行辅导，并能够对方案运行分析。</a:t>
            </a:r>
          </a:p>
          <a:p>
            <a:pPr algn="l">
              <a:lnSpc>
                <a:spcPct val="120000"/>
              </a:lnSpc>
            </a:pPr>
            <a:r>
              <a:rPr sz="450" kern="20000" spc="90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​</a:t>
            </a:r>
          </a:p>
          <a:p>
            <a:pPr algn="l">
              <a:lnSpc>
                <a:spcPct val="120000"/>
              </a:lnSpc>
            </a:pPr>
            <a:r>
              <a:rPr sz="928" kern="20000" spc="185">
                <a:solidFill>
                  <a:srgbClr val="FFFFFF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3、将老板的要求详细地传达给下属，使下属有能力做分析和判断。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3548" y="1291680"/>
            <a:ext cx="1778687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FFFFF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重要文件上传下达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alphaModFix amt="40000"/>
          </a:blip>
          <a:stretch>
            <a:fillRect/>
          </a:stretch>
        </p:blipFill>
        <p:spPr>
          <a:xfrm>
            <a:off x="3929293" y="3618222"/>
            <a:ext cx="1247196" cy="1085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4068006" y="-3040230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9">
            <a:off x="2554741" y="3759262"/>
            <a:ext cx="4749689" cy="4749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069179" y="983692"/>
            <a:ext cx="4749689" cy="4749689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319720" y="1782408"/>
            <a:ext cx="3954410" cy="1003489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65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自我评价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19720" y="2850567"/>
            <a:ext cx="3836871" cy="357187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45" kern="100" spc="0">
                <a:solidFill>
                  <a:srgbClr val="ADADAD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Self evaluation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05" y="2712168"/>
            <a:ext cx="1611966" cy="679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7282" y="1472484"/>
            <a:ext cx="1800703" cy="171450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1256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02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939448" y="4607107"/>
            <a:ext cx="1100519" cy="1100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自我评价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具备的优势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100000">
            <a:off x="1722765" y="277791"/>
            <a:ext cx="4749689" cy="10008614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4680000">
            <a:off x="2197155" y="647685"/>
            <a:ext cx="4749689" cy="10008614"/>
          </a:xfrm>
          <a:prstGeom prst="rect">
            <a:avLst/>
          </a:prstGeom>
          <a:effectLst>
            <a:outerShdw blurRad="355600" dist="273050" dir="27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7247" y="1780235"/>
            <a:ext cx="2109682" cy="2657343"/>
          </a:xfrm>
          <a:prstGeom prst="rect">
            <a:avLst/>
          </a:prstGeom>
          <a:effectLst>
            <a:outerShdw blurRad="190500" dist="95250" dir="474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01716" y="1360220"/>
            <a:ext cx="2109682" cy="2657343"/>
          </a:xfrm>
          <a:prstGeom prst="rect">
            <a:avLst/>
          </a:prstGeom>
          <a:effectLst>
            <a:outerShdw blurRad="190500" dist="95250" dir="474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7069" y="1780235"/>
            <a:ext cx="2109682" cy="2657343"/>
          </a:xfrm>
          <a:prstGeom prst="rect">
            <a:avLst/>
          </a:prstGeom>
          <a:effectLst>
            <a:outerShdw blurRad="190500" dist="95250" dir="474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6435019" y="2926715"/>
            <a:ext cx="1694329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由一件事物出发，找出与之联系的各个事物。我们所说的发散思维不是漫无目的，胡思乱想。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7050003" y="1972213"/>
            <a:ext cx="506674" cy="50667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83767" y="2926715"/>
            <a:ext cx="1694329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做人不能骄傲，仍然要虚心向别人学习，不断使之进步。进取指努力上进，力图作为。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1542526" y="1945225"/>
            <a:ext cx="619124" cy="61912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09393" y="2566930"/>
            <a:ext cx="1694329" cy="666750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创新是在当今世界，在我们国家出现频率非常高的一个词，同时，创新又是一个非常古老的词。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4326820" y="1592022"/>
            <a:ext cx="501788" cy="5017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8207" y="2716126"/>
            <a:ext cx="1147762" cy="13754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84218" y="2541868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谦虚上进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29459" y="2716126"/>
            <a:ext cx="1147762" cy="1375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635470" y="2541868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沟通协调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3833" y="2341187"/>
            <a:ext cx="1147762" cy="13754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909844" y="2166930"/>
            <a:ext cx="1335741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创新思维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699999">
            <a:off x="3410617" y="875778"/>
            <a:ext cx="4749689" cy="4749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1823404" y="755278"/>
            <a:ext cx="3646809" cy="364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955061" y="-102710"/>
            <a:ext cx="1095466" cy="1095466"/>
          </a:xfrm>
          <a:prstGeom prst="rect">
            <a:avLst/>
          </a:prstGeom>
          <a:effectLst>
            <a:outerShdw blurRad="355600" dist="209550" dir="13500000" algn="ctr" rotWithShape="0">
              <a:srgbClr val="ADADAD">
                <a:alpha val="3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934566" y="3954237"/>
            <a:ext cx="4749689" cy="474968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272460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工作回顾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18938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000000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自我评价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65416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工作体会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11893" y="323141"/>
            <a:ext cx="1650299" cy="203113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ctr">
              <a:lnSpc>
                <a:spcPct val="99999"/>
              </a:lnSpc>
            </a:pPr>
            <a:r>
              <a:rPr sz="1333" kern="100" spc="0">
                <a:solidFill>
                  <a:srgbClr val="ADADAD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规划展望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1999" y="342240"/>
            <a:ext cx="215863" cy="206477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89154" y="234758"/>
            <a:ext cx="3255726" cy="350404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2300" kern="100" spc="0">
                <a:solidFill>
                  <a:srgbClr val="1A386F">
                    <a:alpha val="100000"/>
                  </a:srgbClr>
                </a:solidFill>
                <a:latin typeface="Noto Sans S Chinese Black" panose="02010800040101010101" pitchFamily="1" charset="-122"/>
                <a:ea typeface="Noto Sans S Chinese Black" panose="02010800040101010101" pitchFamily="1" charset="-122"/>
              </a:rPr>
              <a:t>未来提升方向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>
            <a:off x="341058" y="4607107"/>
            <a:ext cx="1100519" cy="11005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154" y="2018611"/>
            <a:ext cx="1804606" cy="14903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5392" y="2018611"/>
            <a:ext cx="1804606" cy="14903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0093" y="2018611"/>
            <a:ext cx="1804606" cy="14903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4794" y="2018611"/>
            <a:ext cx="1804606" cy="149034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89154" y="1439039"/>
            <a:ext cx="1896699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顺着一条线，一直走，才叫进步。业绩提升了，年终考核达标了，也是进步。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154" y="1273683"/>
            <a:ext cx="1004327" cy="13803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89154" y="1123162"/>
            <a:ext cx="605720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进步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55392" y="3877439"/>
            <a:ext cx="1824981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不断的扩张地图探索。管理人员需要懂得心理学，更高了解大众需求。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5392" y="3712083"/>
            <a:ext cx="1004327" cy="13803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555392" y="3561562"/>
            <a:ext cx="224117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探索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710093" y="1439039"/>
            <a:ext cx="1824981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从个人贡献者到人员管理，从单点成功，到全面开花。你会俯视原来的平面。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0093" y="1273683"/>
            <a:ext cx="1004327" cy="13803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710093" y="1123162"/>
            <a:ext cx="224117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跃进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64794" y="3877439"/>
            <a:ext cx="1780158" cy="500062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120000"/>
              </a:lnSpc>
            </a:pPr>
            <a:r>
              <a:rPr sz="938" kern="20000" spc="187">
                <a:solidFill>
                  <a:srgbClr val="666666">
                    <a:alpha val="100000"/>
                  </a:srgbClr>
                </a:solidFill>
                <a:latin typeface="Noto Sans S Chinese Regular" panose="02010800040101010101" pitchFamily="1" charset="-122"/>
                <a:ea typeface="Noto Sans S Chinese Regular" panose="02010800040101010101" pitchFamily="1" charset="-122"/>
              </a:rPr>
              <a:t>增加时间维度，终可全局。所为先进，只是时间概念。没有绝对正确的方法。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794" y="3712083"/>
            <a:ext cx="1004327" cy="13803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6864794" y="3561562"/>
            <a:ext cx="2241176" cy="257175"/>
          </a:xfrm>
          <a:prstGeom prst="rect">
            <a:avLst/>
          </a:prstGeom>
        </p:spPr>
        <p:txBody>
          <a:bodyPr wrap="square" lIns="0" tIns="0" rIns="0" bIns="0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lstStyle/>
          <a:p>
            <a:pPr algn="l">
              <a:lnSpc>
                <a:spcPct val="99999"/>
              </a:lnSpc>
            </a:pPr>
            <a:r>
              <a:rPr sz="1688" kern="100" spc="0">
                <a:solidFill>
                  <a:srgbClr val="1A386F">
                    <a:alpha val="100000"/>
                  </a:srgbClr>
                </a:solidFill>
                <a:latin typeface="Noto Sans S Chinese Bold Bold" panose="02010800040101010101" pitchFamily="1" charset="-122"/>
                <a:ea typeface="Noto Sans S Chinese Bold Bold" panose="02010800040101010101" pitchFamily="1" charset="-122"/>
              </a:rPr>
              <a:t>全局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1572" y="2332656"/>
            <a:ext cx="859491" cy="8594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5402" y="2544514"/>
            <a:ext cx="391831" cy="4343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00229" y="2332656"/>
            <a:ext cx="859491" cy="8594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48429" y="2610800"/>
            <a:ext cx="563090" cy="3028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4930" y="2332656"/>
            <a:ext cx="859491" cy="8594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49170" y="2590865"/>
            <a:ext cx="671010" cy="3474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09630" y="2332656"/>
            <a:ext cx="859491" cy="85949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95565" y="2587162"/>
            <a:ext cx="487621" cy="350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DocSecurity>0</DocSecurity>
  <PresentationFormat>全屏显示(16:9)</PresentationFormat>
  <Paragraphs>235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Noto Sans S Chinese Black</vt:lpstr>
      <vt:lpstr>Noto Sans S Chinese Bold Bold</vt:lpstr>
      <vt:lpstr>Noto Sans S Chinese Regular</vt:lpstr>
      <vt:lpstr>Arial</vt:lpstr>
      <vt:lpstr>Arial Black</vt:lpstr>
      <vt:lpstr>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Cao</cp:lastModifiedBy>
  <cp:revision>4</cp:revision>
  <dcterms:modified xsi:type="dcterms:W3CDTF">2024-12-02T13:58:58Z</dcterms:modified>
</cp:coreProperties>
</file>