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9144000" cy="6858000"/>
  <p:notesSz cx="6858000" cy="9144000"/>
  <p:defaultTextStyle>
    <a:lvl1pPr defTabSz="457200">
      <a:defRPr>
        <a:uFill>
          <a:solidFill/>
        </a:uFill>
        <a:latin typeface="Calibri"/>
        <a:ea typeface="Calibri"/>
        <a:cs typeface="Calibri"/>
        <a:sym typeface="Calibri"/>
      </a:defRPr>
    </a:lvl1pPr>
    <a:lvl2pPr indent="457200" defTabSz="457200">
      <a:defRPr>
        <a:uFill>
          <a:solidFill/>
        </a:uFill>
        <a:latin typeface="Calibri"/>
        <a:ea typeface="Calibri"/>
        <a:cs typeface="Calibri"/>
        <a:sym typeface="Calibri"/>
      </a:defRPr>
    </a:lvl2pPr>
    <a:lvl3pPr indent="914400" defTabSz="457200">
      <a:defRPr>
        <a:uFill>
          <a:solidFill/>
        </a:uFill>
        <a:latin typeface="Calibri"/>
        <a:ea typeface="Calibri"/>
        <a:cs typeface="Calibri"/>
        <a:sym typeface="Calibri"/>
      </a:defRPr>
    </a:lvl3pPr>
    <a:lvl4pPr indent="1371600" defTabSz="457200">
      <a:defRPr>
        <a:uFill>
          <a:solidFill/>
        </a:uFill>
        <a:latin typeface="Calibri"/>
        <a:ea typeface="Calibri"/>
        <a:cs typeface="Calibri"/>
        <a:sym typeface="Calibri"/>
      </a:defRPr>
    </a:lvl4pPr>
    <a:lvl5pPr indent="1828800" defTabSz="457200">
      <a:defRPr>
        <a:uFill>
          <a:solidFill/>
        </a:uFill>
        <a:latin typeface="Calibri"/>
        <a:ea typeface="Calibri"/>
        <a:cs typeface="Calibri"/>
        <a:sym typeface="Calibri"/>
      </a:defRPr>
    </a:lvl5pPr>
    <a:lvl6pPr indent="2286000" defTabSz="457200">
      <a:defRPr>
        <a:uFill>
          <a:solidFill/>
        </a:uFill>
        <a:latin typeface="Calibri"/>
        <a:ea typeface="Calibri"/>
        <a:cs typeface="Calibri"/>
        <a:sym typeface="Calibri"/>
      </a:defRPr>
    </a:lvl6pPr>
    <a:lvl7pPr indent="2743200" defTabSz="457200">
      <a:defRPr>
        <a:uFill>
          <a:solidFill/>
        </a:uFill>
        <a:latin typeface="Calibri"/>
        <a:ea typeface="Calibri"/>
        <a:cs typeface="Calibri"/>
        <a:sym typeface="Calibri"/>
      </a:defRPr>
    </a:lvl7pPr>
    <a:lvl8pPr indent="3200400" defTabSz="457200">
      <a:defRPr>
        <a:uFill>
          <a:solidFill/>
        </a:uFill>
        <a:latin typeface="Calibri"/>
        <a:ea typeface="Calibri"/>
        <a:cs typeface="Calibri"/>
        <a:sym typeface="Calibri"/>
      </a:defRPr>
    </a:lvl8pPr>
    <a:lvl9pPr indent="3657600" defTabSz="457200">
      <a:defRPr>
        <a:uFill>
          <a:solidFill/>
        </a:uFill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spcBef>
                <a:spcPts val="500"/>
              </a:spcBef>
              <a:buSzTx/>
              <a:buFontTx/>
              <a:buNone/>
              <a:def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indent="457200" algn="ctr">
              <a:spcBef>
                <a:spcPts val="500"/>
              </a:spcBef>
              <a:buSzTx/>
              <a:buFontTx/>
              <a:buNone/>
              <a:def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indent="914400" algn="ctr">
              <a:spcBef>
                <a:spcPts val="500"/>
              </a:spcBef>
              <a:buSzTx/>
              <a:buFontTx/>
              <a:buNone/>
              <a:def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indent="1371600" algn="ctr">
              <a:spcBef>
                <a:spcPts val="500"/>
              </a:spcBef>
              <a:buSzTx/>
              <a:buFontTx/>
              <a:buNone/>
              <a:def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indent="1828800" algn="ctr">
              <a:spcBef>
                <a:spcPts val="500"/>
              </a:spcBef>
              <a:buSzTx/>
              <a:buFontTx/>
              <a:buNone/>
              <a:def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body" idx="1"/>
          </p:nvPr>
        </p:nvSpPr>
        <p:spPr>
          <a:xfrm>
            <a:off x="1038022" y="1590437"/>
            <a:ext cx="7082491" cy="52675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700"/>
              </a:spcBef>
              <a:buSzTx/>
              <a:buFontTx/>
              <a:buNone/>
              <a:defRPr sz="3200"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83771" indent="-326571">
              <a:spcBef>
                <a:spcPts val="700"/>
              </a:spcBef>
              <a:buFontTx/>
              <a:defRPr sz="3200"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219200" indent="-304800">
              <a:spcBef>
                <a:spcPts val="700"/>
              </a:spcBef>
              <a:buFontTx/>
              <a:defRPr sz="3200"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737360" indent="-365760">
              <a:spcBef>
                <a:spcPts val="700"/>
              </a:spcBef>
              <a:buFontTx/>
              <a:defRPr sz="3200"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194560" indent="-365760">
              <a:spcBef>
                <a:spcPts val="700"/>
              </a:spcBef>
              <a:buFontTx/>
              <a:defRPr sz="3200"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-1" y="449943"/>
            <a:ext cx="4230458" cy="800221"/>
            <a:chOff x="0" y="0"/>
            <a:chExt cx="4230456" cy="800219"/>
          </a:xfrm>
        </p:grpSpPr>
        <p:sp>
          <p:nvSpPr>
            <p:cNvPr id="13" name="Shape 13"/>
            <p:cNvSpPr/>
            <p:nvPr/>
          </p:nvSpPr>
          <p:spPr>
            <a:xfrm>
              <a:off x="-1" y="-1"/>
              <a:ext cx="4230458" cy="80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" y="21600"/>
                  </a:moveTo>
                  <a:lnTo>
                    <a:pt x="19514" y="21600"/>
                  </a:lnTo>
                  <a:lnTo>
                    <a:pt x="21600" y="10103"/>
                  </a:lnTo>
                  <a:lnTo>
                    <a:pt x="19493" y="0"/>
                  </a:lnTo>
                  <a:lnTo>
                    <a:pt x="0" y="0"/>
                  </a:lnTo>
                  <a:lnTo>
                    <a:pt x="15" y="21600"/>
                  </a:lnTo>
                  <a:close/>
                </a:path>
              </a:pathLst>
            </a:custGeom>
            <a:solidFill>
              <a:srgbClr val="FFFFFF">
                <a:alpha val="658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z="4000"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14" name="Shape 14"/>
            <p:cNvSpPr/>
            <p:nvPr/>
          </p:nvSpPr>
          <p:spPr>
            <a:xfrm>
              <a:off x="-1" y="88959"/>
              <a:ext cx="423045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cap="all" sz="40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lvl="0">
                <a:defRPr cap="none" sz="1800">
                  <a:uFillTx/>
                </a:defRPr>
              </a:pPr>
              <a:r>
                <a:rPr cap="all" sz="4000">
                  <a:uFill>
                    <a:solidFill/>
                  </a:uFill>
                </a:rPr>
                <a:t>Objective</a:t>
              </a:r>
            </a:p>
          </p:txBody>
        </p:sp>
      </p:grp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body" idx="1"/>
          </p:nvPr>
        </p:nvSpPr>
        <p:spPr>
          <a:xfrm>
            <a:off x="1038022" y="1600200"/>
            <a:ext cx="7082491" cy="5257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Pct val="72000"/>
              <a:buFontTx/>
              <a:buBlip>
                <a:blip r:embed="rId2"/>
              </a:buBlip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buFontTx/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81100" indent="-266700">
              <a:buFontTx/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91639" indent="-320039">
              <a:buFontTx/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148839" indent="-320039">
              <a:buFontTx/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  <a:endParaRPr sz="28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  <a:endParaRPr sz="28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Three</a:t>
            </a:r>
            <a:endParaRPr sz="28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Four</a:t>
            </a:r>
            <a:endParaRPr sz="28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Five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-1" y="449943"/>
            <a:ext cx="4230458" cy="800221"/>
            <a:chOff x="0" y="0"/>
            <a:chExt cx="4230456" cy="800219"/>
          </a:xfrm>
        </p:grpSpPr>
        <p:sp>
          <p:nvSpPr>
            <p:cNvPr id="19" name="Shape 19"/>
            <p:cNvSpPr/>
            <p:nvPr/>
          </p:nvSpPr>
          <p:spPr>
            <a:xfrm>
              <a:off x="-1" y="-1"/>
              <a:ext cx="4230458" cy="80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" y="21600"/>
                  </a:moveTo>
                  <a:lnTo>
                    <a:pt x="19514" y="21600"/>
                  </a:lnTo>
                  <a:lnTo>
                    <a:pt x="21600" y="10103"/>
                  </a:lnTo>
                  <a:lnTo>
                    <a:pt x="19493" y="0"/>
                  </a:lnTo>
                  <a:lnTo>
                    <a:pt x="0" y="0"/>
                  </a:lnTo>
                  <a:lnTo>
                    <a:pt x="15" y="21600"/>
                  </a:lnTo>
                  <a:close/>
                </a:path>
              </a:pathLst>
            </a:custGeom>
            <a:solidFill>
              <a:srgbClr val="FFFFFF">
                <a:alpha val="658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z="4000"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20" name="Shape 20"/>
            <p:cNvSpPr/>
            <p:nvPr/>
          </p:nvSpPr>
          <p:spPr>
            <a:xfrm>
              <a:off x="-1" y="88959"/>
              <a:ext cx="423045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cap="all" sz="40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lvl="0">
                <a:defRPr cap="none" sz="1800">
                  <a:uFillTx/>
                </a:defRPr>
              </a:pPr>
              <a:r>
                <a:rPr cap="all" sz="4000">
                  <a:uFill>
                    <a:solidFill/>
                  </a:uFill>
                </a:rPr>
                <a:t>Agenda</a:t>
              </a:r>
            </a:p>
          </p:txBody>
        </p:sp>
      </p:grp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457200" y="1354657"/>
            <a:ext cx="8229600" cy="4394211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83771" indent="-326571">
              <a:spcBef>
                <a:spcPts val="700"/>
              </a:spcBef>
              <a:defRPr sz="3200"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219200" indent="-304800">
              <a:spcBef>
                <a:spcPts val="700"/>
              </a:spcBef>
              <a:defRPr sz="3200"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737360" indent="-365760">
              <a:spcBef>
                <a:spcPts val="700"/>
              </a:spcBef>
              <a:defRPr sz="3200"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194560" indent="-365760">
              <a:spcBef>
                <a:spcPts val="700"/>
              </a:spcBef>
              <a:defRPr sz="3200"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body" idx="1"/>
          </p:nvPr>
        </p:nvSpPr>
        <p:spPr>
          <a:xfrm>
            <a:off x="457200" y="1295387"/>
            <a:ext cx="4038600" cy="4525964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  <a:endParaRPr sz="28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  <a:endParaRPr sz="28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Three</a:t>
            </a:r>
            <a:endParaRPr sz="28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Four</a:t>
            </a:r>
            <a:endParaRPr sz="28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  <a:endParaRPr sz="28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  <a:endParaRPr sz="28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Three</a:t>
            </a:r>
            <a:endParaRPr sz="28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Four</a:t>
            </a:r>
            <a:endParaRPr sz="28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2C3FF"/>
            </a:gs>
            <a:gs pos="35000">
              <a:srgbClr val="BDD4FF"/>
            </a:gs>
            <a:gs pos="100000">
              <a:srgbClr val="E6EE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" name="Shape 3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274638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  <a:endParaRPr sz="28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  <a:endParaRPr sz="28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Three</a:t>
            </a:r>
            <a:endParaRPr sz="28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Four</a:t>
            </a:r>
            <a:endParaRPr sz="28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spd="med" advClick="1"/>
  <p:txStyles>
    <p:titleStyle>
      <a:lvl1pPr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1pPr>
      <a:lvl2pPr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2pPr>
      <a:lvl3pPr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3pPr>
      <a:lvl4pPr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4pPr>
      <a:lvl5pPr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5pPr>
      <a:lvl6pPr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6pPr>
      <a:lvl7pPr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7pPr>
      <a:lvl8pPr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8pPr>
      <a:lvl9pPr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9pPr>
    </p:titleStyle>
    <p:bodyStyle>
      <a:lvl1pPr marL="342900" indent="-342900" defTabSz="457200">
        <a:spcBef>
          <a:spcPts val="600"/>
        </a:spcBef>
        <a:buSzPct val="100000"/>
        <a:buFont typeface="Arial"/>
        <a:buChar char="•"/>
        <a:defRPr sz="2800">
          <a:uFill>
            <a:solidFill/>
          </a:uFill>
          <a:latin typeface="+mn-lt"/>
          <a:ea typeface="+mn-ea"/>
          <a:cs typeface="+mn-cs"/>
          <a:sym typeface="Century Gothic"/>
        </a:defRPr>
      </a:lvl1pPr>
      <a:lvl2pPr marL="790575" indent="-333375" defTabSz="457200">
        <a:spcBef>
          <a:spcPts val="600"/>
        </a:spcBef>
        <a:buSzPct val="100000"/>
        <a:buFont typeface="Arial"/>
        <a:buChar char="–"/>
        <a:defRPr sz="2800">
          <a:uFill>
            <a:solidFill/>
          </a:uFill>
          <a:latin typeface="+mn-lt"/>
          <a:ea typeface="+mn-ea"/>
          <a:cs typeface="+mn-cs"/>
          <a:sym typeface="Century Gothic"/>
        </a:defRPr>
      </a:lvl2pPr>
      <a:lvl3pPr marL="1234439" indent="-320039" defTabSz="457200">
        <a:spcBef>
          <a:spcPts val="600"/>
        </a:spcBef>
        <a:buSzPct val="100000"/>
        <a:buFont typeface="Arial"/>
        <a:buChar char="•"/>
        <a:defRPr sz="2800">
          <a:uFill>
            <a:solidFill/>
          </a:uFill>
          <a:latin typeface="+mn-lt"/>
          <a:ea typeface="+mn-ea"/>
          <a:cs typeface="+mn-cs"/>
          <a:sym typeface="Century Gothic"/>
        </a:defRPr>
      </a:lvl3pPr>
      <a:lvl4pPr marL="1727200" indent="-355600" defTabSz="457200">
        <a:spcBef>
          <a:spcPts val="600"/>
        </a:spcBef>
        <a:buSzPct val="100000"/>
        <a:buFont typeface="Arial"/>
        <a:buChar char="–"/>
        <a:defRPr sz="2800">
          <a:uFill>
            <a:solidFill/>
          </a:uFill>
          <a:latin typeface="+mn-lt"/>
          <a:ea typeface="+mn-ea"/>
          <a:cs typeface="+mn-cs"/>
          <a:sym typeface="Century Gothic"/>
        </a:defRPr>
      </a:lvl4pPr>
      <a:lvl5pPr marL="2184400" indent="-355600" defTabSz="457200">
        <a:spcBef>
          <a:spcPts val="600"/>
        </a:spcBef>
        <a:buSzPct val="100000"/>
        <a:buFont typeface="Arial"/>
        <a:buChar char="»"/>
        <a:defRPr sz="2800">
          <a:uFill>
            <a:solidFill/>
          </a:uFill>
          <a:latin typeface="+mn-lt"/>
          <a:ea typeface="+mn-ea"/>
          <a:cs typeface="+mn-cs"/>
          <a:sym typeface="Century Gothic"/>
        </a:defRPr>
      </a:lvl5pPr>
      <a:lvl6pPr marL="2641600" indent="-355600" defTabSz="457200">
        <a:spcBef>
          <a:spcPts val="600"/>
        </a:spcBef>
        <a:buSzPct val="100000"/>
        <a:buFont typeface="Arial"/>
        <a:buChar char="•"/>
        <a:defRPr sz="2800">
          <a:uFill>
            <a:solidFill/>
          </a:uFill>
          <a:latin typeface="+mn-lt"/>
          <a:ea typeface="+mn-ea"/>
          <a:cs typeface="+mn-cs"/>
          <a:sym typeface="Century Gothic"/>
        </a:defRPr>
      </a:lvl6pPr>
      <a:lvl7pPr marL="3098800" indent="-355600" defTabSz="457200">
        <a:spcBef>
          <a:spcPts val="600"/>
        </a:spcBef>
        <a:buSzPct val="100000"/>
        <a:buFont typeface="Arial"/>
        <a:buChar char="•"/>
        <a:defRPr sz="2800">
          <a:uFill>
            <a:solidFill/>
          </a:uFill>
          <a:latin typeface="+mn-lt"/>
          <a:ea typeface="+mn-ea"/>
          <a:cs typeface="+mn-cs"/>
          <a:sym typeface="Century Gothic"/>
        </a:defRPr>
      </a:lvl7pPr>
      <a:lvl8pPr marL="3556000" indent="-355600" defTabSz="457200">
        <a:spcBef>
          <a:spcPts val="600"/>
        </a:spcBef>
        <a:buSzPct val="100000"/>
        <a:buFont typeface="Arial"/>
        <a:buChar char="•"/>
        <a:defRPr sz="2800">
          <a:uFill>
            <a:solidFill/>
          </a:uFill>
          <a:latin typeface="+mn-lt"/>
          <a:ea typeface="+mn-ea"/>
          <a:cs typeface="+mn-cs"/>
          <a:sym typeface="Century Gothic"/>
        </a:defRPr>
      </a:lvl8pPr>
      <a:lvl9pPr marL="4013200" indent="-355600" defTabSz="457200">
        <a:spcBef>
          <a:spcPts val="600"/>
        </a:spcBef>
        <a:buSzPct val="100000"/>
        <a:buFont typeface="Arial"/>
        <a:buChar char="•"/>
        <a:defRPr sz="2800">
          <a:uFill>
            <a:solidFill/>
          </a:uFill>
          <a:latin typeface="+mn-lt"/>
          <a:ea typeface="+mn-ea"/>
          <a:cs typeface="+mn-cs"/>
          <a:sym typeface="Century Gothic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witter.com/svt827" TargetMode="External"/><Relationship Id="rId3" Type="http://schemas.openxmlformats.org/officeDocument/2006/relationships/hyperlink" Target="http://github.com/shannonturner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shannonturner/python-lessons/blob/master/section_09_(functions)/remove_duplicates.py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shannonturner/python-lessons/blob/master/section_09_(functions)/dropdown_states.py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shannonturner/python-lessons/blob/master/section_09_(functions)/division.py" TargetMode="Externa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shannonturner/python-lessons/tree/master/playtime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0" y="2130425"/>
            <a:ext cx="9144000" cy="106997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100000" lnSpcReduction="0"/>
          </a:bodyPr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Functions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="1" sz="2400">
                <a:uFill>
                  <a:solidFill>
                    <a:srgbClr val="888888"/>
                  </a:solidFill>
                </a:uFill>
              </a:rPr>
              <a:t>Shannon Turner</a:t>
            </a:r>
            <a:endParaRPr b="1" sz="2400">
              <a:uFill>
                <a:solidFill>
                  <a:srgbClr val="888888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="1" sz="2400">
                <a:uFill>
                  <a:solidFill>
                    <a:srgbClr val="888888"/>
                  </a:solidFill>
                </a:uFill>
              </a:rPr>
              <a:t>Twitter: </a:t>
            </a:r>
            <a:r>
              <a:rPr b="1"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@svt827</a:t>
            </a:r>
            <a:endParaRPr b="1" sz="2400">
              <a:uFill>
                <a:solidFill>
                  <a:srgbClr val="888888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="1" sz="2400">
                <a:uFill>
                  <a:solidFill>
                    <a:srgbClr val="888888"/>
                  </a:solidFill>
                </a:uFill>
              </a:rPr>
              <a:t>Github: </a:t>
            </a:r>
            <a:r>
              <a:rPr b="1"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http://github.com/shannonturner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11479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sz="25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Functions are:</a:t>
            </a:r>
            <a:endParaRPr sz="25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595563" indent="-252663" defTabSz="411479">
              <a:spcBef>
                <a:spcPts val="1000"/>
              </a:spcBef>
              <a:buFontTx/>
              <a:buChar char="•"/>
              <a:defRPr sz="1800">
                <a:uFillTx/>
              </a:defRPr>
            </a:pPr>
            <a:r>
              <a:rPr sz="25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Defined once (like setting a variable)</a:t>
            </a:r>
            <a:endParaRPr sz="25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595563" indent="-252663" defTabSz="411479">
              <a:spcBef>
                <a:spcPts val="1000"/>
              </a:spcBef>
              <a:buFontTx/>
              <a:buChar char="•"/>
              <a:defRPr sz="1800">
                <a:uFillTx/>
              </a:defRPr>
            </a:pPr>
            <a:r>
              <a:rPr sz="25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Then, the function waits to be used until it's called</a:t>
            </a:r>
            <a:endParaRPr sz="25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595563" indent="-252663" defTabSz="411479">
              <a:spcBef>
                <a:spcPts val="1000"/>
              </a:spcBef>
              <a:buFontTx/>
              <a:buChar char="•"/>
              <a:defRPr sz="1800">
                <a:uFillTx/>
              </a:defRPr>
            </a:pPr>
            <a:r>
              <a:rPr b="1" sz="252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phone = '202-555-1234'</a:t>
            </a:r>
            <a:endParaRPr b="1" sz="252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595563" indent="-252663" defTabSz="411479">
              <a:spcBef>
                <a:spcPts val="1000"/>
              </a:spcBef>
              <a:buFontTx/>
              <a:buChar char="•"/>
              <a:defRPr sz="1800">
                <a:uFillTx/>
              </a:defRPr>
            </a:pPr>
            <a:r>
              <a:rPr sz="25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phone is now a variable with a value, but nothing "happens" to it until you do something with it, like </a:t>
            </a:r>
            <a:r>
              <a:rPr b="1" sz="252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phone</a:t>
            </a:r>
            <a:endParaRPr sz="25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595563" indent="-252663" defTabSz="411479">
              <a:spcBef>
                <a:spcPts val="1000"/>
              </a:spcBef>
              <a:buFontTx/>
              <a:buChar char="•"/>
              <a:defRPr sz="1800">
                <a:uFillTx/>
              </a:defRPr>
            </a:pPr>
            <a:r>
              <a:rPr sz="25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Functions are the same way</a:t>
            </a:r>
          </a:p>
        </p:txBody>
      </p:sp>
      <p:sp>
        <p:nvSpPr>
          <p:cNvPr id="72" name="Shape 7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61188">
              <a:spcBef>
                <a:spcPts val="700"/>
              </a:spcBef>
              <a:defRPr cap="all" sz="316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160">
                <a:uFill>
                  <a:solidFill/>
                </a:uFill>
              </a:rPr>
              <a:t>functions: define once, call as needed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66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Syntax:</a:t>
            </a:r>
            <a:endParaRPr sz="266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28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return_value = function(parameter, other_parameter)</a:t>
            </a:r>
            <a:endParaRPr sz="228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266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66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phone = phone.replace("-", "")</a:t>
            </a:r>
            <a:endParaRPr b="1" sz="266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66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bread = int(bread)</a:t>
            </a:r>
            <a:endParaRPr b="1" sz="266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66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len(article)</a:t>
            </a:r>
            <a:endParaRPr b="1" sz="266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66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attendees.append('Amanda')</a:t>
            </a:r>
            <a:endParaRPr b="1" sz="266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66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index, word in enumerate(article): …</a:t>
            </a:r>
          </a:p>
        </p:txBody>
      </p:sp>
      <p:sp>
        <p:nvSpPr>
          <p:cNvPr id="76" name="Shape 7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how to call (use) a function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25195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6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Functions are flexible.  When you change the parameters, you change what the function does!</a:t>
            </a:r>
            <a:endParaRPr sz="260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5195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260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5195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6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phone = phone.replace("-", ".")</a:t>
            </a:r>
            <a:endParaRPr b="1" sz="260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5195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6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age = int(age)</a:t>
            </a:r>
            <a:endParaRPr b="1" sz="260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5195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6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len(phone)</a:t>
            </a:r>
            <a:endParaRPr b="1" sz="260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5195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6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attendees.append('Reserved')</a:t>
            </a:r>
            <a:endParaRPr b="1" sz="260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5195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6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index, person in enumerate(waitlist):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Flexibility</a:t>
            </a:r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57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Functions are powerful, useful, and reusable because they're so flexible.</a:t>
            </a:r>
            <a:endParaRPr sz="257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257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57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Parameters (arguments) are the key to their flexibility — they control the "how" or "what" the function does.</a:t>
            </a:r>
            <a:endParaRPr sz="257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257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57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person in attendees:</a:t>
            </a:r>
            <a:endParaRPr b="1" sz="257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57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contacts.get(person, 'No info')</a:t>
            </a:r>
          </a:p>
        </p:txBody>
      </p:sp>
      <p:sp>
        <p:nvSpPr>
          <p:cNvPr id="84" name="Shape 8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parameters / arguments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Syntax to create a function: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def something(parameters_go_here):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# your code goes here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</a:p>
        </p:txBody>
      </p:sp>
      <p:sp>
        <p:nvSpPr>
          <p:cNvPr id="88" name="Shape 8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Defining our functions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Head over to 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https://github.com/shannonturner/python-lessons/blob/master/section_09_(functions)/remove_duplicates.py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</a:p>
        </p:txBody>
      </p:sp>
      <p:sp>
        <p:nvSpPr>
          <p:cNvPr id="92" name="Shape 9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What does this function do?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Create a function that will return a string containing 'Hello, &lt;name&gt;!'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 when you call the function like this: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greeting('Shannon')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This should happen in response: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Hello, Shannon!</a:t>
            </a:r>
          </a:p>
        </p:txBody>
      </p:sp>
      <p:sp>
        <p:nvSpPr>
          <p:cNvPr id="96" name="Shape 9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exercise: Starting small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388620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sz="238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Now turn your PB&amp;J while loop program into a function!</a:t>
            </a:r>
            <a:endParaRPr sz="238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88620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38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88620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sz="238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 when you call the function like this:</a:t>
            </a:r>
            <a:endParaRPr sz="238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88620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b="1" sz="238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pbj_while(20)</a:t>
            </a:r>
            <a:endParaRPr b="1" sz="238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88620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38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88620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sz="238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This should happen in response:</a:t>
            </a:r>
            <a:endParaRPr sz="238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88620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b="1" sz="238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 am making a sandwich! I have enough bread for 8 more sandwiches.</a:t>
            </a:r>
            <a:endParaRPr b="1" sz="238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88620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b="1" sz="238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… (and on and on)</a:t>
            </a:r>
          </a:p>
        </p:txBody>
      </p:sp>
      <p:sp>
        <p:nvSpPr>
          <p:cNvPr id="100" name="Shape 10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exercise: throwback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63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Most functions are made useful because of their parameters.</a:t>
            </a:r>
            <a:endParaRPr sz="263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263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63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But some are useful solely because they're code you want to repeat often!</a:t>
            </a:r>
            <a:endParaRPr sz="263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263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63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Head over to </a:t>
            </a:r>
            <a:r>
              <a:rPr b="1" sz="263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https://github.com/shannonturner/python-lessons/blob/master/section_09_(functions)/dropdown_states.py</a:t>
            </a:r>
            <a:r>
              <a:rPr sz="263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</a:p>
        </p:txBody>
      </p:sp>
      <p:sp>
        <p:nvSpPr>
          <p:cNvPr id="104" name="Shape 10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93192">
              <a:spcBef>
                <a:spcPts val="800"/>
              </a:spcBef>
              <a:defRPr cap="all" sz="344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440">
                <a:uFill>
                  <a:solidFill/>
                </a:uFill>
              </a:rPr>
              <a:t>Some functions take no parameters</a:t>
            </a: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From now on, most of the code you write, you'll want to write it as a function.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Then you can make it flexible (using parameters) and re-usable.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Let's convert some code from Lesson 3 into a function.</a:t>
            </a:r>
          </a:p>
        </p:txBody>
      </p:sp>
      <p:sp>
        <p:nvSpPr>
          <p:cNvPr id="108" name="Shape 10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Let's convert some code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idx="1"/>
          </p:nvPr>
        </p:nvSpPr>
        <p:spPr>
          <a:xfrm>
            <a:off x="1038022" y="1439257"/>
            <a:ext cx="7082491" cy="38862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Review Lesson Three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what functions are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how and when and why we use functions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Using everything we've learned so far: strings, slicing, conditionals, lists, loops, file handling, dictionaries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From Lesson 3: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with open("states.txt", "r") as states_file:		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states = states_file.read()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Let's convert some code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sz="249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First, let's wrap it in a function:</a:t>
            </a:r>
            <a:endParaRPr sz="249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49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b="1" sz="2492">
                <a:solidFill>
                  <a:srgbClr val="9A403E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def textfile_to_string():</a:t>
            </a:r>
            <a:endParaRPr b="1" sz="2492">
              <a:solidFill>
                <a:srgbClr val="9A403E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b="1" sz="249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b="1" sz="249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with open("states.txt", "r") as 	states_file:		</a:t>
            </a:r>
            <a:endParaRPr b="1" sz="249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b="1" sz="249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		states = states_file.read()</a:t>
            </a:r>
            <a:endParaRPr b="1" sz="249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b="1" sz="249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b="1" sz="2492">
                <a:solidFill>
                  <a:srgbClr val="9A403E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</a:p>
        </p:txBody>
      </p:sp>
      <p:sp>
        <p:nvSpPr>
          <p:cNvPr id="116" name="Shape 11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Let's convert some code</a:t>
            </a:r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384047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sz="235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Second, let's made it flexible using parameters:</a:t>
            </a:r>
            <a:endParaRPr sz="2351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84047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351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84047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b="1" sz="268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def textfile_to_string(</a:t>
            </a:r>
            <a:r>
              <a:rPr b="1" sz="2688">
                <a:solidFill>
                  <a:srgbClr val="9A403E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b="1" sz="268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268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84047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b="1" sz="268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84047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b="1" sz="268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with open(</a:t>
            </a:r>
            <a:r>
              <a:rPr b="1" sz="2688">
                <a:solidFill>
                  <a:srgbClr val="9A403E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b="1" sz="268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"r") as 	states_file:		</a:t>
            </a:r>
            <a:endParaRPr b="1" sz="268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84047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b="1" sz="268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		states = states_file.read()</a:t>
            </a:r>
            <a:endParaRPr b="1" sz="268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84047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b="1" sz="268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84047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b="1" sz="268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</a:p>
        </p:txBody>
      </p:sp>
      <p:sp>
        <p:nvSpPr>
          <p:cNvPr id="120" name="Shape 12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Let's convert some code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347472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sz="212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Third, let's remove references to 'states' to make it more general.  This could be </a:t>
            </a:r>
            <a:r>
              <a:rPr b="1" sz="212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any</a:t>
            </a:r>
            <a:r>
              <a:rPr sz="212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text file, after all!</a:t>
            </a:r>
            <a:endParaRPr sz="212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47472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sz="212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47472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b="1" sz="243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def textfile_to_string(filename):</a:t>
            </a:r>
            <a:endParaRPr b="1" sz="243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47472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b="1" sz="243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47472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b="1" sz="243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with open(filename, "r") as 	</a:t>
            </a:r>
            <a:r>
              <a:rPr b="1" sz="2432">
                <a:solidFill>
                  <a:srgbClr val="9A403E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text_file</a:t>
            </a:r>
            <a:r>
              <a:rPr b="1" sz="243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:		</a:t>
            </a:r>
            <a:endParaRPr b="1" sz="243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47472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b="1" sz="243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sz="2432">
                <a:solidFill>
                  <a:srgbClr val="9A403E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sz="243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sz="2432">
                <a:solidFill>
                  <a:srgbClr val="9A403E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text_file</a:t>
            </a:r>
            <a:r>
              <a:rPr b="1" sz="243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.read()</a:t>
            </a:r>
            <a:endParaRPr b="1" sz="243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47472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b="1" sz="243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47472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b="1" sz="243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</a:p>
        </p:txBody>
      </p:sp>
      <p:sp>
        <p:nvSpPr>
          <p:cNvPr id="124" name="Shape 12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Let's convert some code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347472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sz="212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Last, the function should </a:t>
            </a:r>
            <a:r>
              <a:rPr b="1" sz="212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return</a:t>
            </a:r>
            <a:r>
              <a:rPr sz="212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the text from the file we opened.</a:t>
            </a:r>
            <a:endParaRPr sz="212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47472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sz="212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47472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b="1" sz="243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def textfile_to_string(filename):</a:t>
            </a:r>
            <a:endParaRPr b="1" sz="243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47472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b="1" sz="243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47472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b="1" sz="243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with open(filename, "r") as 	text_file:		</a:t>
            </a:r>
            <a:endParaRPr b="1" sz="243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47472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b="1" sz="243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		text = text_file.read()</a:t>
            </a:r>
            <a:endParaRPr b="1" sz="243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47472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b="1" sz="243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47472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b="1" sz="243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return </a:t>
            </a:r>
            <a:r>
              <a:rPr b="1" sz="2432">
                <a:solidFill>
                  <a:srgbClr val="9A403E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</a:p>
        </p:txBody>
      </p:sp>
      <p:sp>
        <p:nvSpPr>
          <p:cNvPr id="128" name="Shape 12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Let's convert some code</a:t>
            </a: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Here's what it looks like:</a:t>
            </a:r>
            <a:endParaRPr sz="271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271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32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def textfile_to_string(filename):</a:t>
            </a:r>
            <a:endParaRPr b="1" sz="232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b="1" sz="232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32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with open(filename, "r") as text_file:		</a:t>
            </a:r>
            <a:endParaRPr b="1" sz="232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32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		text = text_file.read()</a:t>
            </a:r>
            <a:endParaRPr b="1" sz="232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b="1" sz="232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32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return text</a:t>
            </a:r>
          </a:p>
        </p:txBody>
      </p:sp>
      <p:sp>
        <p:nvSpPr>
          <p:cNvPr id="132" name="Shape 13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452627">
              <a:spcBef>
                <a:spcPts val="900"/>
              </a:spcBef>
              <a:defRPr cap="all" sz="3959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959">
                <a:uFill>
                  <a:solidFill/>
                </a:uFill>
              </a:rPr>
              <a:t>Nice function you've got there</a:t>
            </a:r>
          </a:p>
        </p:txBody>
      </p:sp>
      <p:sp>
        <p:nvSpPr>
          <p:cNvPr id="133" name="Shape 133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Now let's call it!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contents = textfile_to_string('lessons.txt')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contents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Lesson 1: Strings and Conditionals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Lesson 2: Lists and Loops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Lesson 3: Dictionaries and File Handling</a:t>
            </a:r>
          </a:p>
        </p:txBody>
      </p:sp>
      <p:sp>
        <p:nvSpPr>
          <p:cNvPr id="136" name="Shape 13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The moment of truth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1605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sz="254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Sometimes, it makes sense for parameters to have a default value.</a:t>
            </a:r>
            <a:endParaRPr sz="254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1605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54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1605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b="1" sz="2457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def open_csvfile(filename, delimiter=','):</a:t>
            </a:r>
            <a:endParaRPr b="1" sz="2457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1605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b="1" sz="2457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1" sz="2457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1605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 this case, </a:t>
            </a:r>
            <a:r>
              <a:rPr b="1" sz="291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open_csvfile </a:t>
            </a: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will assume that your values are separated by commas.  But sometimes, you'll want your values separated by tabs instead.</a:t>
            </a:r>
          </a:p>
        </p:txBody>
      </p:sp>
      <p:sp>
        <p:nvSpPr>
          <p:cNvPr id="140" name="Shape 14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Default Parameters</a:t>
            </a:r>
          </a:p>
        </p:txBody>
      </p:sp>
      <p:sp>
        <p:nvSpPr>
          <p:cNvPr id="141" name="Shape 141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57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Sometimes, it makes sense for parameters to have a default value.</a:t>
            </a:r>
            <a:endParaRPr sz="257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257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48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def open_csvfile(filename, delimiter=','):</a:t>
            </a:r>
            <a:endParaRPr b="1" sz="248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48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… (assume the code is here) …</a:t>
            </a:r>
            <a:endParaRPr b="1" sz="248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b="1" sz="248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48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Here, I'm telling open_csvfile to use a tab instead of a comma.</a:t>
            </a:r>
            <a:endParaRPr sz="248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48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open_csvfile('states.tsv', '\t')</a:t>
            </a:r>
          </a:p>
        </p:txBody>
      </p:sp>
      <p:sp>
        <p:nvSpPr>
          <p:cNvPr id="144" name="Shape 14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Default Parameters</a:t>
            </a:r>
          </a:p>
        </p:txBody>
      </p:sp>
      <p:sp>
        <p:nvSpPr>
          <p:cNvPr id="145" name="Shape 145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57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Sometimes, it makes sense for parameters to have a default value.</a:t>
            </a:r>
            <a:endParaRPr sz="257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257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48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def open_csvfile(filename, delimiter=','):</a:t>
            </a:r>
            <a:endParaRPr b="1" sz="248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48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… (assume the code is here) …</a:t>
            </a:r>
            <a:endParaRPr b="1" sz="248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b="1" sz="248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48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But if I'm using a CSV file, I don't even have to specify the delimiter, since it already defaults to the comma.</a:t>
            </a:r>
            <a:endParaRPr sz="248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48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open_csvfile('states.csv')</a:t>
            </a:r>
          </a:p>
        </p:txBody>
      </p:sp>
      <p:sp>
        <p:nvSpPr>
          <p:cNvPr id="148" name="Shape 14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Default Parameters</a:t>
            </a: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39470" indent="-339470" defTabSz="452627">
              <a:spcBef>
                <a:spcPts val="1100"/>
              </a:spcBef>
              <a:buClr>
                <a:srgbClr val="000000"/>
              </a:buClr>
              <a:defRPr sz="1800">
                <a:uFillTx/>
              </a:defRPr>
            </a:pPr>
            <a:r>
              <a:rPr sz="3168">
                <a:uFill>
                  <a:solidFill/>
                </a:uFill>
              </a:rPr>
              <a:t>File handling lets us make Python open files (and retrieve the contents)</a:t>
            </a:r>
            <a:endParaRPr sz="3168">
              <a:uFill>
                <a:solidFill/>
              </a:uFill>
            </a:endParaRPr>
          </a:p>
          <a:p>
            <a:pPr lvl="0" marL="339470" indent="-339470" defTabSz="452627">
              <a:spcBef>
                <a:spcPts val="1100"/>
              </a:spcBef>
              <a:buClr>
                <a:srgbClr val="000000"/>
              </a:buClr>
              <a:defRPr sz="1800">
                <a:uFillTx/>
              </a:defRPr>
            </a:pPr>
            <a:r>
              <a:rPr sz="3168">
                <a:uFill>
                  <a:solidFill/>
                </a:uFill>
              </a:rPr>
              <a:t>The syntax is a bit tricky at first - lots of small parts we hadn't seen before</a:t>
            </a:r>
            <a:endParaRPr sz="3168">
              <a:uFill>
                <a:solidFill/>
              </a:uFill>
            </a:endParaRPr>
          </a:p>
          <a:p>
            <a:pPr lvl="0" marL="339470" indent="-339470" defTabSz="452627">
              <a:spcBef>
                <a:spcPts val="1100"/>
              </a:spcBef>
              <a:buClr>
                <a:srgbClr val="000000"/>
              </a:buClr>
              <a:defRPr sz="1800">
                <a:uFillTx/>
              </a:defRPr>
            </a:pPr>
            <a:r>
              <a:rPr sz="3168">
                <a:uFill>
                  <a:solidFill/>
                </a:uFill>
              </a:rPr>
              <a:t>We get the contents of the file as a string</a:t>
            </a:r>
            <a:endParaRPr sz="3168">
              <a:uFill>
                <a:solidFill/>
              </a:uFill>
            </a:endParaRPr>
          </a:p>
          <a:p>
            <a:pPr lvl="0" marL="339470" indent="-339470" defTabSz="452627">
              <a:spcBef>
                <a:spcPts val="1100"/>
              </a:spcBef>
              <a:buClr>
                <a:srgbClr val="000000"/>
              </a:buClr>
              <a:defRPr sz="1800">
                <a:uFillTx/>
              </a:defRPr>
            </a:pPr>
            <a:r>
              <a:rPr sz="3168">
                <a:uFill>
                  <a:solidFill/>
                </a:uFill>
              </a:rPr>
              <a:t>We can turn strings into lists</a:t>
            </a:r>
            <a:endParaRPr sz="3168">
              <a:uFill>
                <a:solidFill/>
              </a:uFill>
            </a:endParaRPr>
          </a:p>
          <a:p>
            <a:pPr lvl="0" marL="339470" indent="-339470" defTabSz="452627">
              <a:spcBef>
                <a:spcPts val="1100"/>
              </a:spcBef>
              <a:buClr>
                <a:srgbClr val="000000"/>
              </a:buClr>
              <a:defRPr sz="1800">
                <a:uFillTx/>
              </a:defRPr>
            </a:pPr>
            <a:r>
              <a:rPr sz="3168">
                <a:uFill>
                  <a:solidFill/>
                </a:uFill>
              </a:rPr>
              <a:t>We can loop over a list to do something with each line in this file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Lightning review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53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If your function definition has default values, they must appear at the end!</a:t>
            </a:r>
            <a:endParaRPr sz="253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253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53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# This will give an error!     D:    D:     D:</a:t>
            </a:r>
            <a:endParaRPr sz="253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53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def open_csv(delimiter=',', filename):</a:t>
            </a:r>
            <a:endParaRPr b="1" sz="253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253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53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# This is correct! :) :) :)</a:t>
            </a:r>
            <a:endParaRPr sz="253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53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def scan_file(filename, deduplicate=True):</a:t>
            </a:r>
          </a:p>
        </p:txBody>
      </p:sp>
      <p:sp>
        <p:nvSpPr>
          <p:cNvPr id="152" name="Shape 15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Default Parameters</a:t>
            </a:r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 which order did you define your parameters?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Whatever order you defined them is the order you'll need to maintain when you call them.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This is why default parameters need to go at the end of a definition.</a:t>
            </a:r>
          </a:p>
        </p:txBody>
      </p:sp>
      <p:sp>
        <p:nvSpPr>
          <p:cNvPr id="156" name="Shape 15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position matters!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Whatever order you defined your parameters is the order you'll need to maintain when you call them.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6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def upload_events(events_file, location):</a:t>
            </a:r>
            <a:endParaRPr b="1" sz="26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6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… (assume the code is here) …</a:t>
            </a:r>
            <a:endParaRPr b="1" sz="26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3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upload_events(</a:t>
            </a:r>
            <a:r>
              <a:rPr b="1" sz="2300">
                <a:solidFill>
                  <a:srgbClr val="9A403E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b="1" sz="23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2300">
                <a:solidFill>
                  <a:srgbClr val="9A403E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events_file</a:t>
            </a:r>
            <a:r>
              <a:rPr b="1" sz="23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# Wrong!</a:t>
            </a:r>
          </a:p>
        </p:txBody>
      </p:sp>
      <p:sp>
        <p:nvSpPr>
          <p:cNvPr id="160" name="Shape 16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position matters!</a:t>
            </a:r>
          </a:p>
        </p:txBody>
      </p:sp>
      <p:sp>
        <p:nvSpPr>
          <p:cNvPr id="161" name="Shape 161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If you don't like this rule, break it!  You can tell which parameter belongs to which variable during your function call.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3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upload_events(</a:t>
            </a:r>
            <a:r>
              <a:rPr b="1" sz="2300">
                <a:solidFill>
                  <a:srgbClr val="9A403E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b="1" sz="23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2300">
                <a:solidFill>
                  <a:srgbClr val="9A403E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events_file</a:t>
            </a:r>
            <a:r>
              <a:rPr b="1" sz="23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# Wrong!</a:t>
            </a:r>
            <a:endParaRPr b="1" sz="23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23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3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upload_events(location=location, events_file=events_file) # Yay!</a:t>
            </a:r>
          </a:p>
        </p:txBody>
      </p:sp>
      <p:sp>
        <p:nvSpPr>
          <p:cNvPr id="164" name="Shape 16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56615">
              <a:spcBef>
                <a:spcPts val="700"/>
              </a:spcBef>
              <a:defRPr cap="all" sz="312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120">
                <a:uFill>
                  <a:solidFill/>
                </a:uFill>
              </a:rPr>
              <a:t>position matters, except when it doesn't</a:t>
            </a:r>
          </a:p>
        </p:txBody>
      </p:sp>
      <p:sp>
        <p:nvSpPr>
          <p:cNvPr id="165" name="Shape 165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619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All functions return some value.</a:t>
            </a:r>
            <a:endParaRPr sz="2619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2619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619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Often, you have a parameter that needs some processing.  You pass it through your function, and the function returns it after making some changes.</a:t>
            </a:r>
            <a:endParaRPr sz="2619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2619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619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What makes sense for the type of function you're creating?</a:t>
            </a:r>
          </a:p>
        </p:txBody>
      </p:sp>
      <p:sp>
        <p:nvSpPr>
          <p:cNvPr id="168" name="Shape 16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Return values</a:t>
            </a:r>
          </a:p>
        </p:txBody>
      </p:sp>
      <p:sp>
        <p:nvSpPr>
          <p:cNvPr id="169" name="Shape 169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66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Syntax:</a:t>
            </a:r>
            <a:endParaRPr sz="266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28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return_value = function(parameter, other_parameter)</a:t>
            </a:r>
            <a:endParaRPr sz="228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266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66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phone = phone.replace("-", "")</a:t>
            </a:r>
            <a:endParaRPr b="1" sz="266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66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bread = int(bread)</a:t>
            </a:r>
            <a:endParaRPr b="1" sz="266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66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len(article)</a:t>
            </a:r>
            <a:endParaRPr b="1" sz="266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66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attendees.append('Amanda')</a:t>
            </a:r>
            <a:endParaRPr b="1" sz="266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66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index, word in enumerate(article): …</a:t>
            </a:r>
          </a:p>
        </p:txBody>
      </p:sp>
      <p:sp>
        <p:nvSpPr>
          <p:cNvPr id="172" name="Shape 17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448055">
              <a:spcBef>
                <a:spcPts val="900"/>
              </a:spcBef>
              <a:defRPr cap="all" sz="392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920">
                <a:uFill>
                  <a:solidFill/>
                </a:uFill>
              </a:rPr>
              <a:t>Return values we've seen before</a:t>
            </a:r>
          </a:p>
        </p:txBody>
      </p:sp>
      <p:sp>
        <p:nvSpPr>
          <p:cNvPr id="173" name="Shape 173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</a:t>
            </a:r>
            <a:r>
              <a:rPr b="1"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return</a:t>
            </a: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keyword serves two functions: it gives some value back, and it ends the function.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When the function ends, you </a:t>
            </a:r>
            <a:r>
              <a:rPr b="1"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return</a:t>
            </a: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to the line of code you were at when you called the function.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7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def product(x, y):</a:t>
            </a:r>
            <a:endParaRPr b="1" sz="27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7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return x*y</a:t>
            </a:r>
          </a:p>
        </p:txBody>
      </p:sp>
      <p:sp>
        <p:nvSpPr>
          <p:cNvPr id="176" name="Shape 17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Return values</a:t>
            </a: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Some functions can have multiple return values.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If you don't specify anything, it will return </a:t>
            </a:r>
            <a:r>
              <a:rPr b="1"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None.</a:t>
            </a:r>
            <a:endParaRPr b="1"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You can return a number, string, a list, a dictionary, True, False, None, or any other type of thing!</a:t>
            </a:r>
          </a:p>
        </p:txBody>
      </p:sp>
      <p:sp>
        <p:nvSpPr>
          <p:cNvPr id="180" name="Shape 18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Return values</a:t>
            </a: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Some functions can have multiple return points — depending on the outcome of the function, you may wish to return a different result.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For an example, see </a:t>
            </a:r>
            <a:r>
              <a:rPr b="1"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https://github.com/shannonturner/python-lessons/blob/master/section_09_(functions)/division.py</a:t>
            </a: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Return values</a:t>
            </a:r>
          </a:p>
        </p:txBody>
      </p:sp>
      <p:sp>
        <p:nvSpPr>
          <p:cNvPr id="185" name="Shape 185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370331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sz="2187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You can even return multiple items, separated by a comma!</a:t>
            </a:r>
            <a:endParaRPr sz="2187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70331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sz="2187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70331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sz="2187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Syntax, as demonstrated by a fake function:</a:t>
            </a:r>
            <a:endParaRPr sz="2187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70331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sz="2187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70331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b="1" sz="2187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def transform_file(filename):</a:t>
            </a:r>
            <a:endParaRPr b="1" sz="2187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70331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b="1" sz="2187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# Some code that doesn't fit on a  slide</a:t>
            </a:r>
            <a:endParaRPr b="1" sz="2187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70331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sz="2187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</a:t>
            </a:r>
            <a:r>
              <a:rPr b="1" sz="2187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return updated_filename, changes</a:t>
            </a:r>
            <a:endParaRPr sz="2187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70331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sz="2187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70331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b="1" sz="2025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new_filename, changes = transform_file(filename)</a:t>
            </a:r>
          </a:p>
        </p:txBody>
      </p:sp>
      <p:sp>
        <p:nvSpPr>
          <p:cNvPr id="188" name="Shape 18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Return multiple values</a:t>
            </a:r>
          </a:p>
        </p:txBody>
      </p:sp>
      <p:sp>
        <p:nvSpPr>
          <p:cNvPr id="189" name="Shape 189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We opened text and comma-separated-values (CSV) files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Text files: like Word, but without the formatting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CSV files: like Excel, but without the formatting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CSV files were a little trickier to get in the format we wanted, since we needed to use .split( ) multiple times.</a:t>
            </a:r>
          </a:p>
        </p:txBody>
      </p:sp>
      <p:sp>
        <p:nvSpPr>
          <p:cNvPr id="48" name="Shape 4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Lightning review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Head over to </a:t>
            </a:r>
            <a:r>
              <a:rPr b="1"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https://github.com/shannonturner/python-lessons/tree/master/playtime</a:t>
            </a: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</a:p>
        </p:txBody>
      </p:sp>
      <p:sp>
        <p:nvSpPr>
          <p:cNvPr id="192" name="Shape 19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Exercises!</a:t>
            </a:r>
          </a:p>
        </p:txBody>
      </p:sp>
      <p:sp>
        <p:nvSpPr>
          <p:cNvPr id="193" name="Shape 193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Dictionaries are another way of storing information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Think of it like a contact list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Dictionaries have a key and a value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you know the key, you can see the value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you know my name, you can see my phone #</a:t>
            </a:r>
          </a:p>
        </p:txBody>
      </p:sp>
      <p:sp>
        <p:nvSpPr>
          <p:cNvPr id="52" name="Shape 5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Lightning review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Dictionary </a:t>
            </a:r>
            <a:r>
              <a:rPr b="1" sz="3200">
                <a:uFill>
                  <a:solidFill/>
                </a:uFill>
              </a:rPr>
              <a:t>keys</a:t>
            </a:r>
            <a:r>
              <a:rPr sz="3200">
                <a:uFill>
                  <a:solidFill/>
                </a:uFill>
              </a:rPr>
              <a:t> must be a string, but dictionary </a:t>
            </a:r>
            <a:r>
              <a:rPr b="1" sz="3200">
                <a:uFill>
                  <a:solidFill/>
                </a:uFill>
              </a:rPr>
              <a:t>values</a:t>
            </a:r>
            <a:r>
              <a:rPr sz="3200">
                <a:uFill>
                  <a:solidFill/>
                </a:uFill>
              </a:rPr>
              <a:t> can be anything! Strings, lists, other dictionaries, anything!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Think of all of the problems we'd run into if we created a contact list using lists.  </a:t>
            </a:r>
            <a:endParaRPr sz="3200">
              <a:uFill>
                <a:solidFill/>
              </a:uFill>
            </a:endParaRPr>
          </a:p>
          <a:p>
            <a:pPr lvl="1" marL="800100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How do you keep information that belongs together, stuck together?</a:t>
            </a:r>
            <a:endParaRPr sz="3200">
              <a:uFill>
                <a:solidFill/>
              </a:uFill>
            </a:endParaRPr>
          </a:p>
          <a:p>
            <a:pPr lvl="1" marL="800100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This is why we use dictionaries.</a:t>
            </a:r>
          </a:p>
        </p:txBody>
      </p:sp>
      <p:sp>
        <p:nvSpPr>
          <p:cNvPr id="56" name="Shape 5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Lightning review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57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bread = raw_input("How many slices of bread do you have? ")</a:t>
            </a:r>
            <a:endParaRPr b="1" sz="257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b="1" sz="257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57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bread = int(bread)</a:t>
            </a:r>
            <a:endParaRPr b="1" sz="257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b="1" sz="257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57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len(speech)</a:t>
            </a:r>
            <a:endParaRPr b="1" sz="257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b="1" sz="257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57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number in range(10):</a:t>
            </a:r>
            <a:endParaRPr b="1" sz="257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10311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57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print number</a:t>
            </a:r>
          </a:p>
        </p:txBody>
      </p:sp>
      <p:sp>
        <p:nvSpPr>
          <p:cNvPr id="60" name="Shape 6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434340">
              <a:spcBef>
                <a:spcPts val="900"/>
              </a:spcBef>
              <a:defRPr cap="all" sz="38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800">
                <a:uFill>
                  <a:solidFill/>
                </a:uFill>
              </a:rPr>
              <a:t>Functions: We've seen this before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phone = phone.replace("-", "")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at_symbol = email_address.find('@')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attendees.append("Amanda")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attendees.pop("Erica")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contacts.get('Lizzie')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contacts.keys()</a:t>
            </a:r>
          </a:p>
        </p:txBody>
      </p:sp>
      <p:sp>
        <p:nvSpPr>
          <p:cNvPr id="64" name="Shape 6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methods are functions, too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Functions are: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61736" indent="-280736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Reusable code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61736" indent="-280736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They do something specific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61736" indent="-280736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They're flexible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3" marL="1423736" indent="-280736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len()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tells us the length of anything we put inside the parentheses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61736" indent="-280736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Written by people like us</a:t>
            </a:r>
          </a:p>
        </p:txBody>
      </p:sp>
      <p:sp>
        <p:nvSpPr>
          <p:cNvPr id="68" name="Shape 6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443484">
              <a:spcBef>
                <a:spcPts val="900"/>
              </a:spcBef>
              <a:defRPr cap="all" sz="388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880">
                <a:uFill>
                  <a:solidFill/>
                </a:uFill>
              </a:rPr>
              <a:t>yeah, but what *are* functions?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CFE7EC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