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a pain? What if we had to remove Jenn because she could no longer make it? Or add Kate as the fourth attendee?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this is one of the most common ways to create a list and to use a loop.</a:t>
            </a:r>
            <a:endParaRPr sz="2400"/>
          </a:p>
          <a:p>
            <a:pPr lvl="0">
              <a:defRPr sz="1800"/>
            </a:pPr>
            <a:r>
              <a:rPr sz="2400"/>
              <a:t>Whenever there's a specific number of times you'll want to do something, use range().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Here's where a lot of folks get confused and ask "but how does python know what 'number' is? Also, don't we have to define that variable?</a:t>
            </a:r>
            <a:endParaRPr sz="2400"/>
          </a:p>
          <a:p>
            <a:pPr lvl="0">
              <a:defRPr sz="1800"/>
            </a:pPr>
            <a:r>
              <a:rPr sz="2400"/>
              <a:t>Essentially, this is saying </a:t>
            </a:r>
            <a:endParaRPr sz="2400"/>
          </a:p>
          <a:p>
            <a:pPr lvl="0">
              <a:defRPr sz="1800"/>
            </a:pPr>
            <a:r>
              <a:rPr sz="2400"/>
              <a:t>	number = 0, print number</a:t>
            </a:r>
            <a:endParaRPr sz="2400"/>
          </a:p>
          <a:p>
            <a:pPr lvl="0">
              <a:defRPr sz="1800"/>
            </a:pPr>
            <a:r>
              <a:rPr sz="2400"/>
              <a:t>	number = 1, printer number</a:t>
            </a:r>
            <a:endParaRPr sz="2400"/>
          </a:p>
          <a:p>
            <a:pPr lvl="0">
              <a:defRPr sz="1800"/>
            </a:pPr>
            <a:r>
              <a:rPr sz="2400"/>
              <a:t>	… and so on</a:t>
            </a:r>
            <a:endParaRPr sz="2400"/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students that we need to define months_in_year.</a:t>
            </a:r>
            <a:endParaRPr sz="2400"/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Do this with days_of_week.</a:t>
            </a:r>
            <a:endParaRPr sz="2400"/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with states, state_abbreviations</a:t>
            </a:r>
            <a:endParaRPr sz="2400"/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Hey Kate, do you have plates?</a:t>
            </a:r>
            <a:endParaRPr sz="2400"/>
          </a:p>
          <a:p>
            <a:pPr lvl="0">
              <a:defRPr sz="1800"/>
            </a:pPr>
            <a:r>
              <a:rPr sz="2400"/>
              <a:t>Okay, throw away a plate.</a:t>
            </a:r>
            <a:endParaRPr sz="2400"/>
          </a:p>
          <a:p>
            <a:pPr lvl="0">
              <a:defRPr sz="1800"/>
            </a:pPr>
            <a:r>
              <a:rPr sz="2400"/>
              <a:t>Hey Kate, do you have plates?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will be important in the first exercise.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each attendee's name is stored as a string.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Reminder that Python starts counting at 0.</a:t>
            </a:r>
            <a:endParaRPr sz="2400"/>
          </a:p>
          <a:p>
            <a:pPr lvl="0">
              <a:defRPr sz="1800"/>
            </a:pPr>
            <a:r>
              <a:rPr sz="2400"/>
              <a:t>print attendees[3] # Try it out to familiarize everyone with IndexError.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  <a:endParaRPr sz="2400"/>
          </a:p>
          <a:p>
            <a:pPr lvl="0">
              <a:defRPr sz="1800"/>
            </a:pPr>
            <a:r>
              <a:rPr sz="2400"/>
              <a:t>Print after each append to see your progress!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Spend a lot of time on pop and don't be afraid to repeat it several times — the plates and legos come in handy here.</a:t>
            </a:r>
            <a:endParaRPr sz="2400"/>
          </a:p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Also open up the terminal here and emphasize that if you forget the order, you can test it out in interactive mode.</a:t>
            </a:r>
            <a:endParaRPr sz="2400"/>
          </a:p>
          <a:p>
            <a:pPr lvl="0">
              <a:defRPr sz="1800"/>
            </a:pPr>
            <a:r>
              <a:rPr sz="2400"/>
              <a:t>The key takeaway here is that interactive mode is perfect for testing so you don't have to remember things like the order of .insert( 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After splitting, print address_as_list.</a:t>
            </a:r>
            <a:endParaRPr sz="2400"/>
          </a:p>
          <a:p>
            <a:pPr lvl="0">
              <a:defRPr sz="1800"/>
            </a:pPr>
            <a:r>
              <a:rPr sz="2400"/>
              <a:t>Ask: What are some advantages to splitting things up this way?</a:t>
            </a:r>
            <a:endParaRPr sz="2400"/>
          </a:p>
          <a:p>
            <a:pPr lvl="0">
              <a:defRPr sz="1800"/>
            </a:pPr>
            <a:r>
              <a:rPr sz="2400"/>
              <a:t>(You can treat each piece of the address as a separate part - so you can identify the street number, name, zip, etc)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Quick playtime with raw_input() before jumping into this exercise.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2" name="Shape 12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4" name="Shape 14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7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0" name="Shape 20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038022" y="1600200"/>
            <a:ext cx="7082491" cy="5257801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600"/>
              </a:spcBef>
              <a:buSzPct val="72000"/>
              <a:buBlip>
                <a:blip r:embed="rId2"/>
              </a:buBlip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42950" indent="-285750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181100" indent="-266700" algn="l">
              <a:spcBef>
                <a:spcPts val="600"/>
              </a:spcBef>
              <a:buSzPct val="100000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691639" indent="-320039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48839" indent="-320039" algn="l">
              <a:spcBef>
                <a:spcPts val="600"/>
              </a:spcBef>
              <a:buSzPct val="100000"/>
              <a:buChar char="»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22" name="Shape 22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Agenda</a:t>
              </a:r>
            </a:p>
          </p:txBody>
        </p:sp>
      </p:grpSp>
      <p:pic>
        <p:nvPicPr>
          <p:cNvPr id="25" name="hearmecode_logo_smtm_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shannonturner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annonturner/python-lessons/tree/master/playtime" TargetMode="External"/><Relationship Id="rId3" Type="http://schemas.openxmlformats.org/officeDocument/2006/relationships/hyperlink" Target="https://github.com/shannonturner/python-lessons/blob/master/playtime/lesson02_pbj_while.py" TargetMode="External"/><Relationship Id="rId4" Type="http://schemas.openxmlformats.org/officeDocument/2006/relationships/hyperlink" Target="https://github.com/shannonturner/python-lessons/blob/master/playtime/lesson02_99bottles.py" TargetMode="External"/><Relationship Id="rId5" Type="http://schemas.openxmlformats.org/officeDocument/2006/relationships/hyperlink" Target="https://github.com/shannonturner/python-lessons/blob/master/playtime/lesson02_states.py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annonturner/python-lessons/tree/master/section_04_(lists)" TargetMode="External"/><Relationship Id="rId3" Type="http://schemas.openxmlformats.org/officeDocument/2006/relationships/hyperlink" Target="https://github.com/shannonturner/python-lessons/tree/master/section_05_(loops)" TargetMode="External"/><Relationship Id="rId4" Type="http://schemas.openxmlformats.org/officeDocument/2006/relationships/hyperlink" Target="https://github.com/shannonturner/python-lessons/tree/master/section_06_(str-list)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Lists and loops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Twitter: @svt827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Github:</a:t>
            </a:r>
            <a:r>
              <a:rPr b="1"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 </a:t>
            </a:r>
            <a:r>
              <a:rPr b="1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http://github.com/shannonturner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  <a:endParaRPr b="1" sz="28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b="1" sz="28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attendees[0] # Shannon</a:t>
            </a:r>
            <a:endParaRPr b="1" sz="28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attendees[1] # Jenn</a:t>
            </a:r>
            <a:endParaRPr b="1" sz="28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attendees[2] # Grace</a:t>
            </a:r>
            <a:endParaRPr b="1" sz="28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attendees[0:2] # Shannon, Jenn</a:t>
            </a:r>
            <a:endParaRPr b="1" sz="28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lvl="0" marL="301752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What happens if we </a:t>
            </a: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attendees[3]</a:t>
            </a:r>
            <a:r>
              <a:rPr sz="2816">
                <a:uFill>
                  <a:solidFill/>
                </a:uFill>
              </a:rPr>
              <a:t> ?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Slicing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518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4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518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48">
              <a:uFill>
                <a:solidFill/>
              </a:uFill>
            </a:endParaRPr>
          </a:p>
          <a:p>
            <a:pPr lvl="0" marL="30518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4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len(attendees) # 3</a:t>
            </a:r>
            <a:br>
              <a:rPr b="1" sz="284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848">
                <a:uFill>
                  <a:solidFill/>
                </a:uFill>
              </a:rPr>
            </a:br>
            <a:r>
              <a:rPr sz="2848">
                <a:uFill>
                  <a:solidFill/>
                </a:uFill>
              </a:rPr>
              <a:t>or </a:t>
            </a:r>
            <a:br>
              <a:rPr sz="2848">
                <a:uFill>
                  <a:solidFill/>
                </a:uFill>
              </a:rPr>
            </a:br>
            <a:endParaRPr sz="2848">
              <a:uFill>
                <a:solidFill/>
              </a:uFill>
            </a:endParaRPr>
          </a:p>
          <a:p>
            <a:pPr lvl="0" marL="30518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4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number_of_attendees = len(attendees)</a:t>
            </a: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518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4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number_of_attendees # 3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Length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list.append()</a:t>
            </a: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adds an item to the end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 = []</a:t>
            </a:r>
            <a:endParaRPr b="1" sz="27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7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attendees_ages.append(28)</a:t>
            </a:r>
            <a:endParaRPr b="1" sz="27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[28]</a:t>
            </a:r>
            <a:endParaRPr b="1" sz="27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7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attendees_ages.append(27)</a:t>
            </a:r>
            <a:endParaRPr b="1" sz="271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</a:p>
        </p:txBody>
      </p:sp>
      <p:sp>
        <p:nvSpPr>
          <p:cNvPr id="69" name="Shape 6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Adding items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attendees_ages[0] = 29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[29, 27]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changing existing items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 'Tuesday']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days_of_week.append('Wednesday')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Append the rest of the days in the week, then:</a:t>
            </a:r>
            <a:b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len(days_of_week)</a:t>
            </a:r>
          </a:p>
        </p:txBody>
      </p:sp>
      <p:sp>
        <p:nvSpPr>
          <p:cNvPr id="75" name="Shape 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days_of_week.pop(3)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Deleting existing items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 = ['January', 'February']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months.extend(['March', 'April' … ])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one to the end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list.extend()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many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Remove the first month</a:t>
            </a:r>
            <a:b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months.pop(0)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Insert 'January' before index 0</a:t>
            </a:r>
            <a:b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months.insert(0, 'January')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74904">
              <a:spcBef>
                <a:spcPts val="700"/>
              </a:spcBef>
              <a:defRPr cap="all" sz="328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280">
                <a:uFill>
                  <a:solidFill/>
                </a:uFill>
              </a:rPr>
              <a:t>LIsts: Add/remove from the beginning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5035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85035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 = "1133 19th St NW Washington, DC 20036"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85035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85035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66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address_as_list = address.split(" ")</a:t>
            </a: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85035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66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85035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this example, every time Python sees a space, it will use that to know where to split the string into a list (but you can use any character)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Strings to Lists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keyword allows you to check whether a value exists in the list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Also works with strings!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'ann' in 'Shannon' # True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'Frankenstein' in python_class </a:t>
            </a:r>
            <a:b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False … what a relief!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membership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One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lists are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add and remove items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the situations lists are useful for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use loops and lists together to make your programs powerful and flexible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idx="1"/>
          </p:nvPr>
        </p:nvSpPr>
        <p:spPr>
          <a:xfrm>
            <a:off x="674191" y="1354657"/>
            <a:ext cx="7816437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8911">
              <a:lnSpc>
                <a:spcPct val="12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68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</a:t>
            </a:r>
            <a:r>
              <a:rPr b="1" sz="268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raw_input()</a:t>
            </a:r>
            <a:r>
              <a:rPr sz="268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allow a user to type an address</a:t>
            </a:r>
            <a:endParaRPr sz="268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8911">
              <a:lnSpc>
                <a:spcPct val="12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68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8911">
              <a:lnSpc>
                <a:spcPct val="12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68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that address contains a quadrant (NW, NE, SE, SW), then add it to that quadrant's list.</a:t>
            </a:r>
            <a:endParaRPr sz="268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8911">
              <a:lnSpc>
                <a:spcPct val="12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68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8911">
              <a:lnSpc>
                <a:spcPct val="12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68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Allow user to enter 3 addresses; after three, print the length and contents of each list.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Exercise &amp; Lunch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Most common: range from 0 to …</a:t>
            </a:r>
            <a:b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range(5) # [0, 1, 2, 3, 4]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range(start, stop)</a:t>
            </a:r>
            <a:b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range(5, 10) # [5, 6, 7, 8, 9]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08" name="Shape 10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Change your quadrant exercise to use a for loop instead of repeating the same code three times.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 looks a little like this: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For loop exercise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['Monday','Tuesday',…]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day in days_of_week:</a:t>
            </a:r>
            <a:b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print day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</a:p>
        </p:txBody>
      </p:sp>
      <p:sp>
        <p:nvSpPr>
          <p:cNvPr id="121" name="Shape 12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range(1, 5) is equivalent to [1, 2, 3, 4]</a:t>
            </a:r>
          </a:p>
        </p:txBody>
      </p:sp>
      <p:sp>
        <p:nvSpPr>
          <p:cNvPr id="126" name="Shape 12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day in days_of_week: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day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month in months_in_year: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month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week in range(1, 5):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"Week {0}".format(week)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for day in days_of_week: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		print day</a:t>
            </a:r>
            <a:endParaRPr b="1" sz="249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gives you each item in a list one at a time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enumerate()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get the index (position) of that list item, too.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Commonly used when you need to change each item in a list one at a time.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enumerate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zip()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use each item in multiple lists all at once.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zip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1030754" y="1668771"/>
            <a:ext cx="7082492" cy="3886201"/>
          </a:xfrm>
          <a:prstGeom prst="rect">
            <a:avLst/>
          </a:prstGeom>
        </p:spPr>
        <p:txBody>
          <a:bodyPr/>
          <a:lstStyle/>
          <a:p>
            <a:pPr lvl="0" marL="401193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Lightning Review</a:t>
            </a:r>
            <a:endParaRPr sz="3276">
              <a:uFill>
                <a:solidFill/>
              </a:uFill>
            </a:endParaRPr>
          </a:p>
          <a:p>
            <a:pPr lvl="0" marL="401193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Lists</a:t>
            </a:r>
            <a:endParaRPr sz="3276">
              <a:uFill>
                <a:solidFill/>
              </a:uFill>
            </a:endParaRPr>
          </a:p>
          <a:p>
            <a:pPr lvl="1" marL="713232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basics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13232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(it's back!)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13232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Adding/removing items</a:t>
            </a: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13232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 methods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401193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Loops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 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time, which is great for performing actions a certain number of times.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loops are the cousins of conditionals. 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an if statement, while will ask "is this true?"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idx="1"/>
          </p:nvPr>
        </p:nvSpPr>
        <p:spPr>
          <a:xfrm>
            <a:off x="457200" y="1298980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bread &gt;= 2: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bread &gt;= 2: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bread = bread - 2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On my Github's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python-lessons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repo, go to the playtime folder: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PB&amp;J While Loop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 invalidUrl="" action="" tgtFrame="" tooltip="" history="1" highlightClick="0" endSnd="0"/>
              </a:rPr>
              <a:t>99 bottles of beer on the wall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Intermediate: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5" invalidUrl="" action="" tgtFrame="" tooltip="" history="1" highlightClick="0" endSnd="0"/>
              </a:rPr>
              <a:t>States Drop-down menu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</a:p>
        </p:txBody>
      </p:sp>
      <p:sp>
        <p:nvSpPr>
          <p:cNvPr id="161" name="Shape 1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EXERCISES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43484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 about Lists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716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https://github.com/shannonturner/python-lessons/tree/master/section_04_(lists)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 about Loops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716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https://github.com/shannonturner/python-lessons/tree/master/section_05_(loops)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 about Strings to lists, lists to strings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716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 invalidUrl="" action="" tgtFrame="" tooltip="" history="1" highlightClick="0" endSnd="0"/>
              </a:rPr>
              <a:t>https://github.com/shannonturner/python-lessons/tree/master/section_06_(str-list)</a:t>
            </a:r>
          </a:p>
        </p:txBody>
      </p:sp>
      <p:sp>
        <p:nvSpPr>
          <p:cNvPr id="164" name="Shape 1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Code samples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are names that you can assign values to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can contain numbers, strings, lists, True/False, any type of information you want to store!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 names can contain letters and underscores and should be descriptive (can you tell exactly what it does?)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Strings can contain anything that you can type out on the keyboard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Strings are commonly used for names, phone numbers, email addresses, other addresses, URLs, and so much more!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Slicing is used to see parts of a string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 methods allow you to do special actions on strings (find, replace, count, lowercase, etc)</a:t>
            </a:r>
          </a:p>
        </p:txBody>
      </p:sp>
      <p:sp>
        <p:nvSpPr>
          <p:cNvPr id="42" name="Shape 4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Conditionals allow you to change the behavior of your program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Program behavior is based on your variables:</a:t>
            </a:r>
            <a:endParaRPr sz="3200">
              <a:uFill>
                <a:solidFill/>
              </a:uFill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age &gt;= 21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== 0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gender.lower() == 'f'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len(attendees) &gt; 30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Lists are containers that can hold multiple pieces of information. Lists are commonly used to hold: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(ex: list of attendees’ names)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numbers (ex: number of attendees for each class)</a:t>
            </a:r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had to do this, it would be a pain: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attendee1 = 'Shannon'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attendee2 = 'Jenn'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attendee3 = 'Grace'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5468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Lists are are created by placing items inside of [ ]</a:t>
            </a:r>
            <a:br>
              <a:rPr sz="2944">
                <a:uFill>
                  <a:solidFill/>
                </a:uFill>
              </a:rPr>
            </a:br>
            <a:endParaRPr sz="2944">
              <a:uFill>
                <a:solidFill/>
              </a:uFill>
            </a:endParaRPr>
          </a:p>
          <a:p>
            <a:pPr lvl="0" marL="315468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94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  <a:endParaRPr b="1" sz="294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15468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>
              <a:uFill>
                <a:solidFill/>
              </a:uFill>
            </a:endParaRPr>
          </a:p>
          <a:p>
            <a:pPr lvl="0" marL="315468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Items are separated by commas</a:t>
            </a:r>
            <a:endParaRPr sz="2944">
              <a:uFill>
                <a:solidFill/>
              </a:uFill>
            </a:endParaRPr>
          </a:p>
          <a:p>
            <a:pPr lvl="0" marL="315468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>
              <a:uFill>
                <a:solidFill/>
              </a:uFill>
            </a:endParaRPr>
          </a:p>
          <a:p>
            <a:pPr lvl="0" marL="315468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An empty list looks like this:</a:t>
            </a:r>
            <a:endParaRPr sz="2944">
              <a:uFill>
                <a:solidFill/>
              </a:uFill>
            </a:endParaRPr>
          </a:p>
          <a:p>
            <a:pPr lvl="1" marL="736092" indent="-315468" defTabSz="420623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b="1" sz="294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people_who_didnt_do_pbj = []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Lists: SYntax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