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In the next few slides, we'll be exploring each part of the syntax individually.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We'll be going through these slides pretty quickly.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you'll need the "w" flag (second parameter) to write to a file.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Open up Sublime Text and start to create a list.  Talk through how to do this without dictionaries, we'd have to loop through every single item and check to see if it's the one we're looking for.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Throwaway joke: eventually no one will know what a "phonebook" is.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your hands and reinforce key:value. If you know my name, you can look up my phone number.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the similarities between slicing a string, slicing a list, and accessing a dictionary. In each case, the syntax uses square brackets and allows us to see part of the larger whole.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seems like an abrupt pivot, but it's important to understanding nested dictionaries, too.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duplicated for emphasis.</a:t>
            </a:r>
            <a:endParaRPr sz="2400"/>
          </a:p>
          <a:p>
            <a:pPr lvl="0">
              <a:defRPr sz="1800"/>
            </a:pPr>
            <a:r>
              <a:rPr sz="2400"/>
              <a:t>Emphasize the similarities between slicing a string, slicing a list, and accessing a dictionary. In each case, the syntax uses square brackets and allows us to see part of the larger whole.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Have everyone try this out.  What happens? Talk the error out.</a:t>
            </a:r>
            <a:endParaRPr sz="2400"/>
          </a:p>
          <a:p>
            <a:pPr lvl="0">
              <a:defRPr sz="1800"/>
            </a:pPr>
            <a:r>
              <a:rPr sz="2400"/>
              <a:t>Emphasize that getting a KeyError with a dictionary (I don't have this key) is similar to getting an IndexError with a list (I don't have this item)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Walk through each key / value pair and point out every single thing in this dictionary.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Re-emphasize that you cannot rely on the ordering of a dictionary, you can only order lists of its keys.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First example: windows</a:t>
            </a:r>
            <a:endParaRPr sz="2400"/>
          </a:p>
          <a:p>
            <a:pPr lvl="0">
              <a:defRPr sz="1800"/>
            </a:pPr>
            <a:r>
              <a:rPr sz="2400"/>
              <a:t>Second example: Mac / Linux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everyone that dictionaries are unordered, so you might see things in a different order and that's okay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everyone that dictionaries are unordered, so you might see things in a different order and that's okay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Mention that not everyone will have a twitter; that's okay! Dictionaries can handle it :)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Emphasize: but make it easy on yourself; put your files and scripts in the same folder.</a:t>
            </a:r>
            <a:endParaRPr sz="2400"/>
          </a:p>
          <a:p>
            <a:pPr lvl="0">
              <a:defRPr sz="1800"/>
            </a:pPr>
            <a:r>
              <a:rPr sz="2400"/>
              <a:t>This works similarly to URLs.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is intentionally duplicate — reemphasize the points made here now that we've de-jargoned.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Hey Python, can you open up this file? Great! Can you save the full contents of this file into a variable? Awesome, thanks!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Show folks they can click directly on the states.txt link above to open it in a way that's easily copy-pasteable.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is really just to recap everything we just did.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Here, the only thing we changed from the previous example was adding</a:t>
            </a:r>
            <a:endParaRPr sz="2400"/>
          </a:p>
          <a:p>
            <a:pPr lvl="0">
              <a:defRPr sz="1800"/>
            </a:pPr>
            <a:r>
              <a:rPr sz="2400"/>
              <a:t>.split("\n")</a:t>
            </a:r>
            <a:endParaRPr sz="2400"/>
          </a:p>
          <a:p>
            <a:pPr lvl="0">
              <a:defRPr sz="1800"/>
            </a:pPr>
            <a:r>
              <a:rPr sz="2400"/>
              <a:t>Take the time to have everyone try it for themselves.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Take a lot of time with lines 4 and 5.  It's really challenging.</a:t>
            </a:r>
            <a:endParaRPr sz="2400"/>
          </a:p>
          <a:p>
            <a:pPr lvl="0">
              <a:defRPr sz="1800"/>
            </a:pPr>
            <a:r>
              <a:rPr sz="2400"/>
              <a:t>We need to use enumerate in order to get the position; then we overwrite the list as we loop through it.</a:t>
            </a:r>
            <a:endParaRPr sz="2400"/>
          </a:p>
          <a:p>
            <a:pPr lvl="0">
              <a:defRPr sz="1800"/>
            </a:pPr>
            <a:r>
              <a:rPr sz="2400"/>
              <a:t>At line 2, we split a string into a list; then item by item we loop through that list (the rows) and split out the columns and save it.</a:t>
            </a:r>
            <a:endParaRPr sz="2400"/>
          </a:p>
          <a:p>
            <a:pPr lvl="0">
              <a:defRPr sz="1800"/>
            </a:pPr>
            <a:r>
              <a:rPr sz="2400"/>
              <a:t>By line 7, we see that we have a nested list of lists.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" name="Shape 14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6" name="Shape 16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20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41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41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shannonturner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hannonturner/python-lessons" TargetMode="External"/><Relationship Id="rId4" Type="http://schemas.openxmlformats.org/officeDocument/2006/relationships/hyperlink" Target="https://github.com/shannonturner/python-lessons/tree/master/section_07_(files)" TargetMode="External"/><Relationship Id="rId5" Type="http://schemas.openxmlformats.org/officeDocument/2006/relationships/hyperlink" Target="https://raw.githubusercontent.com/shannonturner/python-lessons/master/section_07_(files)/states.txt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aw.githubusercontent.com/shannonturner/python-lessons/master/section_10_(dictionaries)/dict_exercise.py" TargetMode="External"/><Relationship Id="rId3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aw.githubusercontent.com/shannonturner/python-lessons/master/section_10_(dictionaries)/dict_exercise_2.py" TargetMode="External"/><Relationship Id="rId3" Type="http://schemas.openxmlformats.org/officeDocument/2006/relationships/image" Target="../media/image1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earmecode/slides" TargetMode="External"/><Relationship Id="rId3" Type="http://schemas.openxmlformats.org/officeDocument/2006/relationships/hyperlink" Target="https://github.com/shannonturner/python-lessons/blob/master/playtime/lesson03_states.py" TargetMode="External"/><Relationship Id="rId4" Type="http://schemas.openxmlformats.org/officeDocument/2006/relationships/hyperlink" Target="https://github.com/shannonturner/python-lessons/blob/master/playtime/lesson03_contacts.py" TargetMode="External"/><Relationship Id="rId5" Type="http://schemas.openxmlformats.org/officeDocument/2006/relationships/hyperlink" Target="https://github.com/shannonturner/python-lessons/blob/master/playtime/lesson03_compare.py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>
            <a:lvl1pPr defTabSz="443484">
              <a:defRPr sz="4268"/>
            </a:lvl1pPr>
          </a:lstStyle>
          <a:p>
            <a:pPr lvl="0">
              <a:defRPr cap="none" sz="1800">
                <a:uFillTx/>
              </a:defRPr>
            </a:pPr>
            <a:r>
              <a:rPr cap="all" sz="4268">
                <a:uFill>
                  <a:solidFill/>
                </a:uFill>
              </a:rPr>
              <a:t>File handling and dictionaries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Twitter: @svt827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Github: </a:t>
            </a:r>
            <a:r>
              <a:rPr b="1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http://github.com/shannonturner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72">
                <a:uFill>
                  <a:solidFill/>
                </a:uFill>
              </a:rPr>
              <a:t>open( )</a:t>
            </a:r>
            <a:r>
              <a:rPr sz="3072">
                <a:uFill>
                  <a:solidFill/>
                </a:uFill>
              </a:rPr>
              <a:t> built-in function, tells Python to open a file.</a:t>
            </a: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Argument 1: The file you want to open, using relative paths</a:t>
            </a:r>
          </a:p>
        </p:txBody>
      </p:sp>
      <p:sp>
        <p:nvSpPr>
          <p:cNvPr id="71" name="Shape 7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73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64">
                <a:uFill>
                  <a:solidFill/>
                </a:uFill>
              </a:rPr>
              <a:t>open( )</a:t>
            </a:r>
            <a:r>
              <a:rPr sz="2464">
                <a:uFill>
                  <a:solidFill/>
                </a:uFill>
              </a:rPr>
              <a:t> built-in function, tells Python to open a file.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Argument 2:  The "mode" to open the file in, as a string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b="1" sz="2464">
                <a:uFill>
                  <a:solidFill/>
                </a:uFill>
              </a:rPr>
              <a:t>r</a:t>
            </a:r>
            <a:r>
              <a:rPr sz="2464">
                <a:uFill>
                  <a:solidFill/>
                </a:uFill>
              </a:rPr>
              <a:t>: read-only mode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b="1" sz="2464">
                <a:uFill>
                  <a:solidFill/>
                </a:uFill>
              </a:rPr>
              <a:t>w</a:t>
            </a:r>
            <a:r>
              <a:rPr sz="2464">
                <a:uFill>
                  <a:solidFill/>
                </a:uFill>
              </a:rPr>
              <a:t>: write mode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b="1" sz="2464">
                <a:uFill>
                  <a:solidFill/>
                </a:uFill>
              </a:rPr>
              <a:t>a</a:t>
            </a:r>
            <a:r>
              <a:rPr sz="2464">
                <a:uFill>
                  <a:solidFill/>
                </a:uFill>
              </a:rPr>
              <a:t>: append mode</a:t>
            </a:r>
          </a:p>
        </p:txBody>
      </p:sp>
      <p:sp>
        <p:nvSpPr>
          <p:cNvPr id="78" name="Shape 7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80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</a:t>
            </a:r>
            <a:r>
              <a:rPr b="1" sz="3200" u="sng">
                <a:uFill>
                  <a:solidFill/>
                </a:uFill>
              </a:rPr>
              <a:t>as</a:t>
            </a:r>
            <a:r>
              <a:rPr b="1" sz="3200">
                <a:uFill>
                  <a:solidFill/>
                </a:uFill>
              </a:rPr>
              <a:t> </a:t>
            </a:r>
            <a:r>
              <a:rPr sz="3200">
                <a:uFill>
                  <a:solidFill/>
                </a:uFill>
              </a:rPr>
              <a:t>keyword creates a variable for your file handler. 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variable in this example is </a:t>
            </a:r>
            <a:r>
              <a:rPr b="1" sz="3200">
                <a:uFill>
                  <a:solidFill/>
                </a:uFill>
              </a:rPr>
              <a:t>states_file</a:t>
            </a:r>
            <a:r>
              <a:rPr sz="3200">
                <a:uFill>
                  <a:solidFill/>
                </a:uFill>
              </a:rPr>
              <a:t>, but you could use any variable name you want.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85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75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75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75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752">
                <a:uFill>
                  <a:solidFill/>
                </a:uFill>
              </a:rPr>
              <a:t>.read( ) </a:t>
            </a:r>
            <a:r>
              <a:rPr sz="2752">
                <a:uFill>
                  <a:solidFill/>
                </a:uFill>
              </a:rPr>
              <a:t>is a file method — a function that only works with file handlers.  In this example, the file handler is </a:t>
            </a:r>
            <a:r>
              <a:rPr b="1" sz="2752">
                <a:uFill>
                  <a:solidFill/>
                </a:uFill>
              </a:rPr>
              <a:t>states_file.</a:t>
            </a:r>
            <a:endParaRPr sz="2752">
              <a:uFill>
                <a:solidFill/>
              </a:uFill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52">
              <a:uFill>
                <a:solidFill/>
              </a:uFill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752">
                <a:uFill>
                  <a:solidFill/>
                </a:uFill>
              </a:rPr>
              <a:t>.read( )</a:t>
            </a:r>
            <a:r>
              <a:rPr sz="2752">
                <a:uFill>
                  <a:solidFill/>
                </a:uFill>
              </a:rPr>
              <a:t> will read the entire contents of the file. In line 2 above, I've saved it into the variable </a:t>
            </a:r>
            <a:r>
              <a:rPr b="1" sz="2752">
                <a:uFill>
                  <a:solidFill/>
                </a:uFill>
              </a:rPr>
              <a:t>states</a:t>
            </a:r>
            <a:r>
              <a:rPr sz="2752">
                <a:uFill>
                  <a:solidFill/>
                </a:uFill>
              </a:rPr>
              <a:t>.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90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Outcome:</a:t>
            </a:r>
            <a:endParaRPr sz="3200">
              <a:uFill>
                <a:solidFill/>
              </a:uFill>
            </a:endParaRPr>
          </a:p>
          <a:p>
            <a:pPr lvl="0" marL="427789" indent="-427789">
              <a:spcBef>
                <a:spcPts val="12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Open a file (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)</a:t>
            </a:r>
            <a:endParaRPr sz="3200">
              <a:uFill>
                <a:solidFill/>
              </a:uFill>
            </a:endParaRPr>
          </a:p>
          <a:p>
            <a:pPr lvl="0" marL="427789" indent="-427789">
              <a:spcBef>
                <a:spcPts val="12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Create a variable called </a:t>
            </a: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 that has the entire contents of the file </a:t>
            </a:r>
            <a:r>
              <a:rPr b="1" sz="3200">
                <a:uFill>
                  <a:solidFill/>
                </a:uFill>
              </a:rPr>
              <a:t>states.txt</a:t>
            </a:r>
          </a:p>
        </p:txBody>
      </p:sp>
      <p:sp>
        <p:nvSpPr>
          <p:cNvPr id="93" name="Shape 9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95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 the </a:t>
            </a:r>
            <a:r>
              <a:rPr b="1" sz="3200">
                <a:uFill>
                  <a:solidFill/>
                </a:uFill>
                <a:hlinkClick r:id="rId3" invalidUrl="" action="" tgtFrame="" tooltip="" history="1" highlightClick="0" endSnd="0"/>
              </a:rPr>
              <a:t>python-lessons</a:t>
            </a:r>
            <a:r>
              <a:rPr sz="3200">
                <a:uFill>
                  <a:solidFill/>
                </a:uFill>
              </a:rPr>
              <a:t> repo, go to </a:t>
            </a:r>
            <a:r>
              <a:rPr b="1" sz="3200">
                <a:uFill>
                  <a:solidFill/>
                </a:uFill>
                <a:hlinkClick r:id="rId4" invalidUrl="" action="" tgtFrame="" tooltip="" history="1" highlightClick="0" endSnd="0"/>
              </a:rPr>
              <a:t>section_07_(files)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Copy/paste or save </a:t>
            </a:r>
            <a:r>
              <a:rPr b="1" sz="3200">
                <a:uFill>
                  <a:solidFill/>
                </a:uFill>
                <a:hlinkClick r:id="rId5" invalidUrl="" action="" tgtFrame="" tooltip="" history="1" highlightClick="0" endSnd="0"/>
              </a:rPr>
              <a:t>states.txt</a:t>
            </a:r>
            <a:r>
              <a:rPr sz="3200">
                <a:uFill>
                  <a:solidFill/>
                </a:uFill>
              </a:rPr>
              <a:t> onto your computer, in the same folder as your scripts.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Write a script to open 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 and print the contents of the file.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try it out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variable </a:t>
            </a: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 is a string containing the contents of your file 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.</a:t>
            </a:r>
          </a:p>
        </p:txBody>
      </p:sp>
      <p:sp>
        <p:nvSpPr>
          <p:cNvPr id="106" name="Shape 10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08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xfrm>
            <a:off x="572865" y="1354657"/>
            <a:ext cx="8019089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.read( )</a:t>
            </a:r>
            <a:r>
              <a:rPr sz="3200">
                <a:uFill>
                  <a:solidFill/>
                </a:uFill>
              </a:rPr>
              <a:t> gives us the file contents as a string. If we have a string, we can turn it into a list!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 is now a list rather than a string.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try it out: text files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15" name="hmc_lesson3_files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29929"/>
            <a:ext cx="9144000" cy="159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111945" y="1354657"/>
            <a:ext cx="8813812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In line 5, we split each row into its columns and make those changes stick.  We end up with a nested list by line 7.</a:t>
            </a: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try it out: csv files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22" name="lesson3-csv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97281"/>
            <a:ext cx="9144000" cy="2733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As in the previous slide, open either 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 or </a:t>
            </a:r>
            <a:r>
              <a:rPr b="1" sz="3200">
                <a:uFill>
                  <a:solidFill/>
                </a:uFill>
              </a:rPr>
              <a:t>states.csv</a:t>
            </a:r>
            <a:r>
              <a:rPr sz="3200">
                <a:uFill>
                  <a:solidFill/>
                </a:uFill>
              </a:rPr>
              <a:t> and loop through to create two lists: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1" marL="701842" indent="-320842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One with all of the state names</a:t>
            </a:r>
            <a:endParaRPr sz="3200">
              <a:uFill>
                <a:solidFill/>
              </a:uFill>
            </a:endParaRPr>
          </a:p>
          <a:p>
            <a:pPr lvl="1" marL="701842" indent="-320842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Another with all of the abbreviations.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Break everything into smaller steps, run and test often!</a:t>
            </a:r>
          </a:p>
        </p:txBody>
      </p:sp>
      <p:sp>
        <p:nvSpPr>
          <p:cNvPr id="127" name="Shape 12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part one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Two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read info from files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and when to use dictionaries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everything we've learned so far: strings, slicing, conditionals, lists, loops, file handling, dictionaries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Instead of printing out to the screen, can you loop through your two lists to write to files?</a:t>
            </a: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lvl="1" marL="617621" indent="-282341" defTabSz="402336">
              <a:spcBef>
                <a:spcPts val="500"/>
              </a:spcBef>
              <a:buFontTx/>
              <a:buChar char="•"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One with all of the state names</a:t>
            </a:r>
            <a:endParaRPr sz="2816">
              <a:uFill>
                <a:solidFill/>
              </a:uFill>
            </a:endParaRPr>
          </a:p>
          <a:p>
            <a:pPr lvl="1" marL="617621" indent="-282341" defTabSz="402336">
              <a:spcBef>
                <a:spcPts val="500"/>
              </a:spcBef>
              <a:buFontTx/>
              <a:buChar char="•"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Another with all of the abbreviations.</a:t>
            </a: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Example of using </a:t>
            </a: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.write()</a:t>
            </a:r>
            <a:r>
              <a:rPr sz="2816">
                <a:uFill>
                  <a:solidFill/>
                </a:uFill>
              </a:rPr>
              <a:t> to write to a file:</a:t>
            </a: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part two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33" name="file-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90115"/>
            <a:ext cx="9144001" cy="71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would we …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Create a list of names and Github handles for each student in the class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wanted to look up a specific person's Github handle, how could we do that?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 there's got to be a better way</a:t>
            </a:r>
          </a:p>
        </p:txBody>
      </p:sp>
      <p:sp>
        <p:nvSpPr>
          <p:cNvPr id="138" name="Shape 13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why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976">
                <a:uFill>
                  <a:solidFill/>
                </a:uFill>
              </a:rPr>
              <a:t>Dictionaries</a:t>
            </a:r>
            <a:r>
              <a:rPr sz="2976">
                <a:uFill>
                  <a:solidFill/>
                </a:uFill>
              </a:rPr>
              <a:t> are another way of storing information in Python.</a:t>
            </a: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76">
                <a:uFill>
                  <a:solidFill/>
                </a:uFill>
              </a:rPr>
              <a:t>Dictionaries have two components: a </a:t>
            </a:r>
            <a:r>
              <a:rPr b="1" sz="2976">
                <a:uFill>
                  <a:solidFill/>
                </a:uFill>
              </a:rPr>
              <a:t>key</a:t>
            </a:r>
            <a:r>
              <a:rPr sz="2976">
                <a:uFill>
                  <a:solidFill/>
                </a:uFill>
              </a:rPr>
              <a:t> and its corresponding </a:t>
            </a:r>
            <a:r>
              <a:rPr b="1" sz="2976">
                <a:uFill>
                  <a:solidFill/>
                </a:uFill>
              </a:rPr>
              <a:t>value</a:t>
            </a:r>
            <a:r>
              <a:rPr sz="2976">
                <a:uFill>
                  <a:solidFill/>
                </a:uFill>
              </a:rPr>
              <a:t>.</a:t>
            </a: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76">
                <a:uFill>
                  <a:solidFill/>
                </a:uFill>
              </a:rPr>
              <a:t>Think of it like a phone book or contact list! If you know my name, (</a:t>
            </a:r>
            <a:r>
              <a:rPr b="1" sz="2976">
                <a:uFill>
                  <a:solidFill/>
                </a:uFill>
              </a:rPr>
              <a:t>key</a:t>
            </a:r>
            <a:r>
              <a:rPr sz="2976">
                <a:uFill>
                  <a:solidFill/>
                </a:uFill>
              </a:rPr>
              <a:t>) you can look up my number (</a:t>
            </a:r>
            <a:r>
              <a:rPr b="1" sz="2976">
                <a:uFill>
                  <a:solidFill/>
                </a:uFill>
              </a:rPr>
              <a:t>value</a:t>
            </a:r>
            <a:r>
              <a:rPr sz="2976">
                <a:uFill>
                  <a:solidFill/>
                </a:uFill>
              </a:rPr>
              <a:t>)!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65760">
              <a:spcBef>
                <a:spcPts val="700"/>
              </a:spcBef>
              <a:defRPr cap="all" sz="32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200">
                <a:uFill>
                  <a:solidFill/>
                </a:uFill>
              </a:rPr>
              <a:t>dictionaries: perfect for contact lists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Creating an empty dictionary: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phonebook = {}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Creating a dictionary with items in it: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52" name="hmc_lesson3_dic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8115" y="3428089"/>
            <a:ext cx="7358485" cy="238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string: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name[0:5] # Shann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list: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attendees[:3] # Amy, Jen, Julie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dictionary: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phonebook['Shannon'] # 202-555-1234</a:t>
            </a:r>
          </a:p>
        </p:txBody>
      </p:sp>
      <p:sp>
        <p:nvSpPr>
          <p:cNvPr id="157" name="Shape 15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What if we had a list of lists?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This nested list (a list of lists) is a list of each US state. The lists inside have the abbreviation and state name.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65" name="nested-lists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875756"/>
            <a:ext cx="9144001" cy="195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6">
                <a:uFill>
                  <a:solidFill/>
                </a:uFill>
              </a:rPr>
              <a:t>We're already familiar with how to view one item in this list.</a:t>
            </a: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6">
                <a:uFill>
                  <a:solidFill/>
                </a:uFill>
              </a:rPr>
              <a:t>But states[0] is also a list! So to view one item in the states[0] list:</a:t>
            </a:r>
            <a:endParaRPr sz="2496">
              <a:uFill>
                <a:solidFill/>
              </a:u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72" name="nested-lists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104047"/>
            <a:ext cx="9144001" cy="1957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nested-lists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0507" y="3701181"/>
            <a:ext cx="2663804" cy="571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nested-lists-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3563" y="5172583"/>
            <a:ext cx="2757306" cy="571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nested-lists-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0268" y="5172583"/>
            <a:ext cx="2610929" cy="571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type of object is </a:t>
            </a: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? 				A list.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type is </a:t>
            </a:r>
            <a:r>
              <a:rPr b="1" sz="3200">
                <a:uFill>
                  <a:solidFill/>
                </a:uFill>
              </a:rPr>
              <a:t>states[0]</a:t>
            </a:r>
            <a:r>
              <a:rPr sz="3200">
                <a:uFill>
                  <a:solidFill/>
                </a:uFill>
              </a:rPr>
              <a:t>?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type is </a:t>
            </a:r>
            <a:r>
              <a:rPr b="1" sz="3200">
                <a:uFill>
                  <a:solidFill/>
                </a:uFill>
              </a:rPr>
              <a:t>states[0][1]</a:t>
            </a:r>
            <a:r>
              <a:rPr sz="3200">
                <a:uFill>
                  <a:solidFill/>
                </a:uFill>
              </a:rPr>
              <a:t>?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Can I slice those things to see a smaller part?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80" name="nested-lists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4844" y="1993507"/>
            <a:ext cx="2133601" cy="457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nested-lists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6020" y="2556195"/>
            <a:ext cx="2091250" cy="45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string: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name[0:5] # Shann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list: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attendees[:3] # Amy, Jen, Julie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dictionary: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phonebook['Shannon'] # 202-555-1234</a:t>
            </a:r>
          </a:p>
        </p:txBody>
      </p:sp>
      <p:sp>
        <p:nvSpPr>
          <p:cNvPr id="184" name="Shape 18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Adding to a dictionary: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phonebook['Mel'] = '301-555-1111'</a:t>
            </a: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Reading from a dictionary (error prone):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phonebook['Frankenstein']</a:t>
            </a: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Reading from a dictionary (no errors):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phonebook.get('Frankenstein')</a:t>
            </a:r>
          </a:p>
        </p:txBody>
      </p:sp>
      <p:sp>
        <p:nvSpPr>
          <p:cNvPr id="190" name="Shape 1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Lists can hold multiple items at once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Slicing allows us to view individual (or multiple) items in a list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</a:t>
            </a:r>
            <a:r>
              <a:rPr b="1" sz="3200">
                <a:uFill>
                  <a:solidFill/>
                </a:uFill>
              </a:rPr>
              <a:t>in</a:t>
            </a:r>
            <a:r>
              <a:rPr sz="3200">
                <a:uFill>
                  <a:solidFill/>
                </a:uFill>
              </a:rPr>
              <a:t> keyword allows us to check whether a given item appears in that list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.append( ) adds one item to the end, .pop( ) removes one item from the end</a:t>
            </a:r>
          </a:p>
        </p:txBody>
      </p:sp>
      <p:sp>
        <p:nvSpPr>
          <p:cNvPr id="35" name="Shape 3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r>
              <a:rPr b="1" sz="2368">
                <a:uFill>
                  <a:solidFill/>
                </a:uFill>
              </a:rPr>
              <a:t>None</a:t>
            </a:r>
            <a:r>
              <a:rPr sz="2368">
                <a:uFill>
                  <a:solidFill/>
                </a:uFill>
              </a:rPr>
              <a:t> is a special type in python, similar to </a:t>
            </a:r>
            <a:r>
              <a:rPr b="1" sz="2368">
                <a:uFill>
                  <a:solidFill/>
                </a:uFill>
              </a:rPr>
              <a:t>True</a:t>
            </a:r>
            <a:r>
              <a:rPr sz="2368">
                <a:uFill>
                  <a:solidFill/>
                </a:uFill>
              </a:rPr>
              <a:t> or </a:t>
            </a:r>
            <a:r>
              <a:rPr b="1" sz="2368">
                <a:uFill>
                  <a:solidFill/>
                </a:uFill>
              </a:rPr>
              <a:t>False.</a:t>
            </a:r>
            <a:endParaRPr b="1" sz="2368">
              <a:uFill>
                <a:solidFill/>
              </a:uFill>
            </a:endParaRPr>
          </a:p>
          <a:p>
            <a:pPr lvl="0" mar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</a:endParaRPr>
          </a:p>
          <a:p>
            <a:pPr lvl="0" mar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r>
              <a:rPr b="1" sz="2368">
                <a:uFill>
                  <a:solidFill/>
                </a:uFill>
              </a:rPr>
              <a:t>None </a:t>
            </a:r>
            <a:r>
              <a:rPr sz="2368">
                <a:uFill>
                  <a:solidFill/>
                </a:uFill>
              </a:rPr>
              <a:t>is returned by the </a:t>
            </a:r>
            <a:r>
              <a:rPr b="1" sz="2368">
                <a:uFill>
                  <a:solidFill/>
                </a:uFill>
              </a:rPr>
              <a:t>.get( ) </a:t>
            </a:r>
            <a:r>
              <a:rPr sz="2368">
                <a:uFill>
                  <a:solidFill/>
                </a:uFill>
              </a:rPr>
              <a:t>dictionary method when it couldn't find the key you're looking for.</a:t>
            </a:r>
            <a:endParaRPr sz="2368">
              <a:uFill>
                <a:solidFill/>
              </a:uFill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sz="236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What's none?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98" name="dict-get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210" y="3988678"/>
            <a:ext cx="7331580" cy="963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By default,</a:t>
            </a:r>
            <a:r>
              <a:rPr b="1" sz="2464">
                <a:uFill>
                  <a:solidFill/>
                </a:uFill>
              </a:rPr>
              <a:t> .get( ) </a:t>
            </a:r>
            <a:r>
              <a:rPr sz="2464">
                <a:uFill>
                  <a:solidFill/>
                </a:uFill>
              </a:rPr>
              <a:t>will give you </a:t>
            </a:r>
            <a:r>
              <a:rPr b="1" sz="2464">
                <a:uFill>
                  <a:solidFill/>
                </a:uFill>
              </a:rPr>
              <a:t>None </a:t>
            </a:r>
            <a:r>
              <a:rPr sz="2464">
                <a:uFill>
                  <a:solidFill/>
                </a:uFill>
              </a:rPr>
              <a:t>when it didn't find the key you were looking for.</a:t>
            </a:r>
            <a:endParaRPr b="1" sz="2464">
              <a:uFill>
                <a:solidFill/>
              </a:uFill>
            </a:endParaRPr>
          </a:p>
          <a:p>
            <a:pPr lvl="0" mar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</a:endParaRPr>
          </a:p>
          <a:p>
            <a:pPr lvl="0" mar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But you can tell it to give you a different value — anything you want! A string, an empty dictionary, anything you can think of!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What's none?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03" name="dict-get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19" y="3675781"/>
            <a:ext cx="7183581" cy="572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dict-get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685" y="4889595"/>
            <a:ext cx="5214630" cy="643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48">
                <a:uFill>
                  <a:solidFill/>
                </a:uFill>
              </a:rPr>
              <a:t>Dictionaries can contain strings, lists, or other dictionaries.</a:t>
            </a:r>
            <a:endParaRPr sz="2848">
              <a:uFill>
                <a:solidFill/>
              </a:uFill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09" name="dict-nes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3043" y="2363099"/>
            <a:ext cx="5597914" cy="292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624">
                <a:uFill>
                  <a:solidFill/>
                </a:uFill>
                <a:hlinkClick r:id="rId2" invalidUrl="" action="" tgtFrame="" tooltip="" history="1" highlightClick="0" endSnd="0"/>
              </a:rPr>
              <a:t>Exercise instructions are here</a:t>
            </a:r>
            <a:r>
              <a:rPr sz="2624">
                <a:uFill>
                  <a:solidFill/>
                </a:uFill>
              </a:rPr>
              <a:t> - open this link, save it to your computer, open it in Sublime/IDLE and work from there!</a:t>
            </a: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Quick exercise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16" name="dict-nes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732" y="2388395"/>
            <a:ext cx="6399336" cy="3339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6">
                <a:uFill>
                  <a:solidFill/>
                </a:uFill>
                <a:hlinkClick r:id="rId2" invalidUrl="" action="" tgtFrame="" tooltip="" history="1" highlightClick="0" endSnd="0"/>
              </a:rPr>
              <a:t>Exercise instructions are here</a:t>
            </a:r>
            <a:r>
              <a:rPr sz="2496">
                <a:uFill>
                  <a:solidFill/>
                </a:uFill>
              </a:rPr>
              <a:t> - open this link, save it to your computer,  open it in Sublime/IDLE and work from there!</a:t>
            </a: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6">
                <a:uFill>
                  <a:solidFill/>
                </a:uFill>
              </a:rPr>
              <a:t>Just do #1 for now.</a:t>
            </a:r>
            <a:r>
              <a:rPr sz="2496">
                <a:uFill>
                  <a:solidFill/>
                </a:uFill>
              </a:rPr>
              <a:t> Once we've added items to our dictionary, we'll see how to loop through it in the next slides.</a:t>
            </a: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21" name="dict-ex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10" y="3369038"/>
            <a:ext cx="6960780" cy="2446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Let's loop through the contacts list we just created.  We have a handful of ways to do this.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228600" indent="-228600">
              <a:spcBef>
                <a:spcPts val="6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Looping by keys (Shannon, Hear Me Code, everyone else at your table…)</a:t>
            </a:r>
            <a:br>
              <a:rPr sz="3200">
                <a:uFill>
                  <a:solidFill/>
                </a:uFill>
              </a:rPr>
            </a:br>
            <a:endParaRPr sz="3200">
              <a:uFill>
                <a:solidFill/>
              </a:uFill>
            </a:endParaRPr>
          </a:p>
          <a:p>
            <a:pPr lvl="0" marL="228600" indent="-228600">
              <a:spcBef>
                <a:spcPts val="6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Looping by key / value pairs together</a:t>
            </a:r>
          </a:p>
        </p:txBody>
      </p:sp>
      <p:sp>
        <p:nvSpPr>
          <p:cNvPr id="224" name="Shape 22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Looping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Because </a:t>
            </a:r>
            <a:r>
              <a:rPr b="1" sz="3200">
                <a:uFill>
                  <a:solidFill/>
                </a:uFill>
              </a:rPr>
              <a:t>dictionaries are unordered,</a:t>
            </a:r>
            <a:r>
              <a:rPr sz="3200">
                <a:uFill>
                  <a:solidFill/>
                </a:uFill>
              </a:rPr>
              <a:t> you might get keys in a different order than you see below, or a different order than you put them in.  That's okay.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30" name="dict-key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459" y="4681192"/>
            <a:ext cx="7835901" cy="86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have a list, you can loop over it!</a:t>
            </a:r>
          </a:p>
        </p:txBody>
      </p:sp>
      <p:sp>
        <p:nvSpPr>
          <p:cNvPr id="233" name="Shape 23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35" name="dict-keys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106" y="4196969"/>
            <a:ext cx="5987788" cy="1580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ict-key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2356" y="2494081"/>
            <a:ext cx="6500107" cy="71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have a list, you can loop over it!</a:t>
            </a:r>
          </a:p>
        </p:txBody>
      </p:sp>
      <p:sp>
        <p:nvSpPr>
          <p:cNvPr id="239" name="Shape 2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41" name="dict-key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356" y="2494081"/>
            <a:ext cx="6500107" cy="716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dict-keys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20690"/>
            <a:ext cx="9144001" cy="1230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Dictionaries themselves have no ordering</a:t>
            </a:r>
            <a:r>
              <a:rPr sz="3200">
                <a:uFill>
                  <a:solidFill/>
                </a:uFill>
              </a:rPr>
              <a:t>, but we can order their keys: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sorted() </a:t>
            </a:r>
            <a:r>
              <a:rPr sz="3200">
                <a:uFill>
                  <a:solidFill/>
                </a:uFill>
              </a:rPr>
              <a:t>is a built-in function that sorts a list.</a:t>
            </a:r>
          </a:p>
        </p:txBody>
      </p:sp>
      <p:sp>
        <p:nvSpPr>
          <p:cNvPr id="245" name="Shape 2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 are unordered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47" name="dict-sor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798" y="3145521"/>
            <a:ext cx="7520404" cy="81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Loops allow us to write code once but have it run multiple times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loops: for each item in this list, do something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While loops: cousin of the conditional.  "As long as I have enough bread, keep making sandwiches"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will create a list of all of the key/value pairs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As with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, if we have a list, we can loop over it. 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gives us a list of lists!</a:t>
            </a:r>
            <a:endParaRPr sz="3200">
              <a:uFill>
                <a:solidFill/>
              </a:u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54" name="dict-item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728240"/>
            <a:ext cx="91440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will create a list of all of the key/value pairs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could you loop through a nested dictionary?</a:t>
            </a:r>
          </a:p>
        </p:txBody>
      </p:sp>
      <p:sp>
        <p:nvSpPr>
          <p:cNvPr id="259" name="Shape 25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60" name="Shape 26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61" name="dict-items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56186"/>
            <a:ext cx="91440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Loop through the </a:t>
            </a:r>
            <a:r>
              <a:rPr b="1" sz="3200">
                <a:uFill>
                  <a:solidFill/>
                </a:uFill>
              </a:rPr>
              <a:t>contacts</a:t>
            </a:r>
            <a:r>
              <a:rPr sz="3200">
                <a:uFill>
                  <a:solidFill/>
                </a:uFill>
              </a:rPr>
              <a:t> dictionary to display everyone's contact information, like this: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b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66" name="Shape 2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part 2</a:t>
            </a:r>
          </a:p>
        </p:txBody>
      </p:sp>
      <p:sp>
        <p:nvSpPr>
          <p:cNvPr id="267" name="Shape 267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68" name="dict-ex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867632"/>
            <a:ext cx="9144001" cy="2098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Check out the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Hear Me Code slides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repo for practical examples, code samples, and more!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US States tables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 invalidUrl="" action="" tgtFrame="" tooltip="" history="1" highlightClick="0" endSnd="0"/>
              </a:rPr>
              <a:t>Contacts list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Advanced: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5" invalidUrl="" action="" tgtFrame="" tooltip="" history="1" highlightClick="0" endSnd="0"/>
              </a:rPr>
              <a:t>Comparing two CSVs</a:t>
            </a:r>
          </a:p>
        </p:txBody>
      </p:sp>
      <p:sp>
        <p:nvSpPr>
          <p:cNvPr id="273" name="Shape 27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playtime!</a:t>
            </a:r>
          </a:p>
        </p:txBody>
      </p:sp>
      <p:sp>
        <p:nvSpPr>
          <p:cNvPr id="274" name="Shape 27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File handling lets Python read and write to files</a:t>
            </a:r>
            <a:endParaRPr sz="3200">
              <a:uFill>
                <a:solidFill/>
              </a:uFill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from or write to a spreadsheet</a:t>
            </a:r>
            <a:endParaRPr sz="3200">
              <a:uFill>
                <a:solidFill/>
              </a:uFill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from or write to a text file</a:t>
            </a:r>
          </a:p>
        </p:txBody>
      </p:sp>
      <p:sp>
        <p:nvSpPr>
          <p:cNvPr id="43" name="Shape 4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file handling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with</a:t>
            </a:r>
            <a:r>
              <a:rPr sz="3200">
                <a:uFill>
                  <a:solidFill/>
                </a:uFill>
              </a:rPr>
              <a:t> keyword: tells Python we're going to do something </a:t>
            </a:r>
            <a:r>
              <a:rPr b="1" sz="3200">
                <a:uFill>
                  <a:solidFill/>
                </a:uFill>
              </a:rPr>
              <a:t>with</a:t>
            </a:r>
            <a:r>
              <a:rPr sz="3200">
                <a:uFill>
                  <a:solidFill/>
                </a:uFill>
              </a:rPr>
              <a:t> a file we're about to open. 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When all commands within the indentation have been run, the file is closed automatically.</a:t>
            </a:r>
          </a:p>
        </p:txBody>
      </p:sp>
      <p:sp>
        <p:nvSpPr>
          <p:cNvPr id="47" name="Shape 4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49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368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72">
                <a:uFill>
                  <a:solidFill/>
                </a:uFill>
              </a:rPr>
              <a:t>open( )</a:t>
            </a:r>
            <a:r>
              <a:rPr sz="3072">
                <a:uFill>
                  <a:solidFill/>
                </a:uFill>
              </a:rPr>
              <a:t> built-in function, tells Python to open a file.</a:t>
            </a: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Argument 1: The file you want to open, using relative paths*</a:t>
            </a:r>
          </a:p>
        </p:txBody>
      </p:sp>
      <p:sp>
        <p:nvSpPr>
          <p:cNvPr id="54" name="Shape 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56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</a:rPr>
              <a:t>Relative paths </a:t>
            </a:r>
            <a:r>
              <a:rPr sz="3008">
                <a:uFill>
                  <a:solidFill/>
                </a:uFill>
              </a:rPr>
              <a:t>are the pathway to your file you want to open relative to where the script you're running lives.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 save your scripts in …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C:/Users/Shannon/Desktop/pyclass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					or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/Users/shannon/Desktop/pyclass</a:t>
            </a:r>
          </a:p>
        </p:txBody>
      </p:sp>
      <p:sp>
        <p:nvSpPr>
          <p:cNvPr id="59" name="Shape 5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Jargon time!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 save your scripts in …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C:/Users/Shannon/Desktop/pyclass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					or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/Users/shannon/Desktop/pyclass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your file and script are in the same folder, you can just tell Python the filename! (If not, where is the file you're opening </a:t>
            </a:r>
            <a:r>
              <a:rPr b="1" sz="3008">
                <a:uFill>
                  <a:solidFill/>
                </a:uFill>
              </a:rPr>
              <a:t>relative</a:t>
            </a:r>
            <a:r>
              <a:rPr sz="3008">
                <a:uFill>
                  <a:solidFill/>
                </a:uFill>
              </a:rPr>
              <a:t> to your script?)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relative paths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