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sp>
        <p:nvSpPr>
          <p:cNvPr id="19" name="Shape 19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0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7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3" name="Shape 2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6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7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7302500" y="6468583"/>
            <a:ext cx="440681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8705" y="5973581"/>
            <a:ext cx="1379895" cy="89483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tter.com/svt827" TargetMode="External"/><Relationship Id="rId3" Type="http://schemas.openxmlformats.org/officeDocument/2006/relationships/hyperlink" Target="http://github.com/shannonturner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onklone.io/json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18f.github.io/API-All-the-X/pages/individual_apis" TargetMode="External"/><Relationship Id="rId3" Type="http://schemas.openxmlformats.org/officeDocument/2006/relationships/hyperlink" Target="http://data.gov" TargetMode="External"/><Relationship Id="rId4" Type="http://schemas.openxmlformats.org/officeDocument/2006/relationships/hyperlink" Target="http://www.programmableweb.com/apis/directory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echdeltest.com/api/v1/doc" TargetMode="External"/><Relationship Id="rId3" Type="http://schemas.openxmlformats.org/officeDocument/2006/relationships/hyperlink" Target="http://bechdeltest.com/api/v1/getMovieByImdbId?imdbid=0367631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hannonturner/python-lessons/blob/master/playtime/lesson05_firstapi.py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ed.gov/news/press-releases/us-department-education-releases-list-higher-education-institutions-open-title-i" TargetMode="External"/><Relationship Id="rId3" Type="http://schemas.openxmlformats.org/officeDocument/2006/relationships/hyperlink" Target="https://github.com/shannonturner/education-compliance-reports/blob/master/investigations.json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hannonturner/survivor-resources" TargetMode="External"/><Relationship Id="rId3" Type="http://schemas.openxmlformats.org/officeDocument/2006/relationships/hyperlink" Target="https://github.com/shannonturner/education-compliance-reports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shannonturner/python-lessons/blob/master/installing_pip.md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python-requests.org/en/latest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API</a:t>
            </a:r>
            <a:r>
              <a:rPr cap="all" sz="3300">
                <a:uFill>
                  <a:solidFill/>
                </a:uFill>
              </a:rPr>
              <a:t>s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Twitter: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@svt827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Github: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http://github.com/shannonturner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Datasets</a:t>
            </a:r>
            <a:r>
              <a:rPr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static (unchanging) files - a .csv, or a database dump</a:t>
            </a:r>
            <a:endParaRPr sz="24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Perfect for historical data or other information that won't change. Once you have a copy, it's yours.</a:t>
            </a:r>
            <a:endParaRPr sz="24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4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APIs</a:t>
            </a:r>
            <a:r>
              <a:rPr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a live connection to a resource. </a:t>
            </a:r>
            <a:endParaRPr sz="248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0623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48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Perfect for data that might change or need updates. Also fine for historical data, but is dependent on a live connection!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APIs vs. Datasets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3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			    </a:t>
            </a:r>
            <a:r>
              <a:rPr b="1" sz="23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+</a:t>
            </a:r>
            <a:r>
              <a:rPr sz="23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			   </a:t>
            </a:r>
            <a:r>
              <a:rPr b="1" sz="23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=</a:t>
            </a: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32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32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* according to me</a:t>
            </a:r>
          </a:p>
        </p:txBody>
      </p:sp>
      <p:sp>
        <p:nvSpPr>
          <p:cNvPr id="70" name="Shape 7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10895">
              <a:spcBef>
                <a:spcPts val="600"/>
              </a:spcBef>
              <a:defRPr cap="all" sz="272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2720">
                <a:uFill>
                  <a:solidFill/>
                </a:uFill>
              </a:rPr>
              <a:t>Shannon's secret recipe for a cool* project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sp>
        <p:nvSpPr>
          <p:cNvPr id="72" name="Shape 72"/>
          <p:cNvSpPr/>
          <p:nvPr/>
        </p:nvSpPr>
        <p:spPr>
          <a:xfrm>
            <a:off x="1008316" y="2013017"/>
            <a:ext cx="1895107" cy="2831966"/>
          </a:xfrm>
          <a:prstGeom prst="rect">
            <a:avLst/>
          </a:prstGeom>
          <a:gradFill>
            <a:gsLst>
              <a:gs pos="0">
                <a:srgbClr val="FFA5A3"/>
              </a:gs>
              <a:gs pos="35000">
                <a:srgbClr val="FFBFBE"/>
              </a:gs>
              <a:gs pos="100000">
                <a:srgbClr val="FFE6E6"/>
              </a:gs>
            </a:gsLst>
            <a:lin ang="16200000"/>
          </a:gradFill>
          <a:ln>
            <a:solidFill>
              <a:srgbClr val="7D60A0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2800"/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Data set</a:t>
            </a:r>
          </a:p>
        </p:txBody>
      </p:sp>
      <p:sp>
        <p:nvSpPr>
          <p:cNvPr id="73" name="Shape 73"/>
          <p:cNvSpPr/>
          <p:nvPr/>
        </p:nvSpPr>
        <p:spPr>
          <a:xfrm>
            <a:off x="3634856" y="2013017"/>
            <a:ext cx="1895107" cy="2831966"/>
          </a:xfrm>
          <a:prstGeom prst="rect">
            <a:avLst/>
          </a:prstGeom>
          <a:gradFill>
            <a:gsLst>
              <a:gs pos="0">
                <a:srgbClr val="A5E6FF"/>
              </a:gs>
              <a:gs pos="35000">
                <a:srgbClr val="BFEDFF"/>
              </a:gs>
              <a:gs pos="100000">
                <a:srgbClr val="E7F8FF"/>
              </a:gs>
            </a:gsLst>
            <a:lin ang="16200000"/>
          </a:gradFill>
          <a:ln>
            <a:solidFill>
              <a:srgbClr val="7D60A0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>
                <a:uFillTx/>
              </a:defRPr>
            </a:pPr>
            <a:r>
              <a:rPr sz="2800">
                <a:uFill>
                  <a:solidFill/>
                </a:uFill>
              </a:rPr>
              <a:t>Related</a:t>
            </a:r>
            <a:br>
              <a:rPr sz="2800">
                <a:uFill>
                  <a:solidFill/>
                </a:uFill>
              </a:rPr>
            </a:br>
            <a:r>
              <a:rPr sz="2800">
                <a:uFill>
                  <a:solidFill/>
                </a:uFill>
              </a:rPr>
              <a:t>Data set</a:t>
            </a:r>
          </a:p>
        </p:txBody>
      </p:sp>
      <p:sp>
        <p:nvSpPr>
          <p:cNvPr id="74" name="Shape 74"/>
          <p:cNvSpPr/>
          <p:nvPr/>
        </p:nvSpPr>
        <p:spPr>
          <a:xfrm>
            <a:off x="6261396" y="2013017"/>
            <a:ext cx="1895107" cy="283196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/>
          </a:gradFill>
          <a:ln>
            <a:solidFill>
              <a:srgbClr val="7D60A0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sz="2800"/>
            </a:pPr>
          </a:p>
        </p:txBody>
      </p:sp>
      <p:sp>
        <p:nvSpPr>
          <p:cNvPr id="75" name="Shape 75"/>
          <p:cNvSpPr/>
          <p:nvPr/>
        </p:nvSpPr>
        <p:spPr>
          <a:xfrm>
            <a:off x="6408849" y="2941209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3200">
                <a:solidFill>
                  <a:srgbClr val="FF40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200">
                <a:solidFill>
                  <a:srgbClr val="FF40FF"/>
                </a:solidFill>
                <a:uFill>
                  <a:solidFill/>
                </a:uFill>
              </a:rPr>
              <a:t>&lt;3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So what's it look like?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0" name="Dykes_to_Watch_Out_For_(Bechdel_test_origin)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495" y="1553115"/>
            <a:ext cx="3846458" cy="2564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db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323" y="4651947"/>
            <a:ext cx="15748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bechdel_watchthisinstead.png"/>
          <p:cNvPicPr/>
          <p:nvPr/>
        </p:nvPicPr>
        <p:blipFill>
          <a:blip r:embed="rId4">
            <a:extLst/>
          </a:blip>
          <a:srcRect l="0" t="368" r="0" b="368"/>
          <a:stretch>
            <a:fillRect/>
          </a:stretch>
        </p:blipFill>
        <p:spPr>
          <a:xfrm>
            <a:off x="4484562" y="1343223"/>
            <a:ext cx="4142512" cy="4171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So what's it look like?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7" name="Screenshot 2015-01-25 17.59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968" y="1663340"/>
            <a:ext cx="7384883" cy="3665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sometimes simple is best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92" name="Screenshot 2015-01-26 07.19.5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868" y="2300258"/>
            <a:ext cx="7279083" cy="2257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Finding the right API(s) for your project</a:t>
            </a: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Does it exist?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Does it offer what you're looking for in the format you need it?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Ask people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Google it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 u="sng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Read the documentation</a:t>
            </a:r>
            <a:endParaRPr sz="2700" u="sng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Read the terms of service</a:t>
            </a:r>
          </a:p>
        </p:txBody>
      </p:sp>
      <p:sp>
        <p:nvSpPr>
          <p:cNvPr id="95" name="Shape 9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hard part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Rules for how you can use the API</a:t>
            </a: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Everyone has their own rules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make you sign up for an API key so they can see usage statistics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APIs (businesses) are not free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are for noncommercial use only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Read it all carefully to make sure you comply!</a:t>
            </a:r>
          </a:p>
        </p:txBody>
      </p:sp>
      <p:sp>
        <p:nvSpPr>
          <p:cNvPr id="99" name="Shape 9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Terms of service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JSON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Information returned in a format that has dictionaries, lists, strings, and numbers.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Visualize JSON as a CSV: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http://konklone.io/json/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REST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You can create the URL and see the resulting JSON in a web browser.</a:t>
            </a:r>
          </a:p>
        </p:txBody>
      </p:sp>
      <p:sp>
        <p:nvSpPr>
          <p:cNvPr id="103" name="Shape 10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APIs, the Jargon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Endpoints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A piece of a URL you'll use to form your question to the API.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APIs will only have one endpoint; others might have several!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It depends on how many different types of information the API makes available.</a:t>
            </a:r>
          </a:p>
        </p:txBody>
      </p:sp>
      <p:sp>
        <p:nvSpPr>
          <p:cNvPr id="107" name="Shape 10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APIs, the Jargon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65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APIs from the US Government</a:t>
            </a:r>
            <a:endParaRPr sz="2565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http://18f.github.io/API-All-the-X/pages/individual_apis</a:t>
            </a:r>
            <a:endParaRPr b="1" sz="2565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65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b="1" sz="2565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http://data.gov</a:t>
            </a:r>
            <a:endParaRPr b="1" sz="2565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565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565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Public directory of APIs</a:t>
            </a:r>
            <a:endParaRPr sz="2565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 invalidUrl="" action="" tgtFrame="" tooltip="" history="1" highlightClick="0" endSnd="0"/>
              </a:rPr>
              <a:t>http://www.programmableweb.com/apis/directory</a:t>
            </a:r>
            <a:r>
              <a:rPr b="1" sz="2565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</a:p>
        </p:txBody>
      </p:sp>
      <p:sp>
        <p:nvSpPr>
          <p:cNvPr id="111" name="Shape 11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 good start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Four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APIs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and when and why we use APIs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everything we've learned so far: strings, slicing, conditionals, lists, loops, file handling, dictionaries, functions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http://bechdeltest.com/api/v1/doc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Sample query (copy this in your browser):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http://bechdeltest.com/api/v1/getMovieByImdbId?imdbid=0367631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/getMovieByImdbID: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the endpoint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imdbid=0367631: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the parameter and its value</a:t>
            </a:r>
          </a:p>
        </p:txBody>
      </p:sp>
      <p:sp>
        <p:nvSpPr>
          <p:cNvPr id="115" name="Shape 11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start small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 to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https://github.com/shannonturner/python-lessons/blob/master/playtime/lesson05_firstapi.py</a:t>
            </a: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finish, let's chat about your long-term goals and project ideas.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 to </a:t>
            </a:r>
            <a:r>
              <a:rPr b="1"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http://www.ed.gov/news/press-releases/us-department-education-releases-list-higher-education-institutions-open-title-i</a:t>
            </a: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to</a:t>
            </a: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19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https://github.com/shannonturner/education-compliance-reports/blob/master/investigations.json</a:t>
            </a:r>
            <a:endParaRPr b="1"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Also click on '</a:t>
            </a:r>
            <a:r>
              <a:rPr b="1"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Raw</a:t>
            </a: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' to see the JSON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Map everything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That's the same way I made all of the maps here: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https://github.com/shannonturner/survivor-resources</a:t>
            </a: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https://github.com/shannonturner/education-compliance-reports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Map everything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1752" indent="-301752" defTabSz="402336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Functions are flexible, reusable code</a:t>
            </a:r>
            <a:endParaRPr sz="2816">
              <a:uFill>
                <a:solidFill/>
              </a:uFill>
            </a:endParaRPr>
          </a:p>
          <a:p>
            <a:pPr lvl="0" marL="301752" indent="-301752" defTabSz="402336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Functions are shortcuts we can create for ourselves or for others to use</a:t>
            </a:r>
            <a:endParaRPr sz="2816">
              <a:uFill>
                <a:solidFill/>
              </a:uFill>
            </a:endParaRPr>
          </a:p>
          <a:p>
            <a:pPr lvl="0" marL="301752" indent="-301752" defTabSz="402336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Functions are made flexible by their parameters/arguments that tell the function </a:t>
            </a:r>
            <a:r>
              <a:rPr b="1" sz="2816">
                <a:uFill>
                  <a:solidFill/>
                </a:uFill>
              </a:rPr>
              <a:t>how</a:t>
            </a:r>
            <a:r>
              <a:rPr sz="2816">
                <a:uFill>
                  <a:solidFill/>
                </a:uFill>
              </a:rPr>
              <a:t> or </a:t>
            </a:r>
            <a:r>
              <a:rPr b="1" sz="2816">
                <a:uFill>
                  <a:solidFill/>
                </a:uFill>
              </a:rPr>
              <a:t>what</a:t>
            </a:r>
            <a:endParaRPr b="1" sz="2816">
              <a:uFill>
                <a:solidFill/>
              </a:uFill>
            </a:endParaRPr>
          </a:p>
          <a:p>
            <a:pPr lvl="0" marL="301752" indent="-301752" defTabSz="402336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Functions give back a return value to let you know how the function ran</a:t>
            </a:r>
            <a:endParaRPr sz="2816">
              <a:uFill>
                <a:solidFill/>
              </a:uFill>
            </a:endParaRPr>
          </a:p>
          <a:p>
            <a:pPr lvl="0" marL="301752" indent="-301752" defTabSz="402336">
              <a:spcBef>
                <a:spcPts val="1000"/>
              </a:spcBef>
              <a:buClr>
                <a:srgbClr val="000000"/>
              </a:buClr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The </a:t>
            </a: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816">
                <a:uFill>
                  <a:solidFill/>
                </a:uFill>
              </a:rPr>
              <a:t> command ends the function immediately</a:t>
            </a:r>
          </a:p>
        </p:txBody>
      </p:sp>
      <p:sp>
        <p:nvSpPr>
          <p:cNvPr id="38" name="Shape 3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403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Installation instructions are here: </a:t>
            </a:r>
            <a:r>
              <a:rPr b="1" sz="2403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https://github.com/shannonturner/python-lessons/blob/master/installing_pip.md</a:t>
            </a:r>
            <a:endParaRPr sz="2403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403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403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Don't be afraid to ask for help!</a:t>
            </a:r>
            <a:endParaRPr sz="2403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403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403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Help a neighbor if you've completed it.</a:t>
            </a:r>
            <a:endParaRPr sz="2403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403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sz="2403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your </a:t>
            </a:r>
            <a:r>
              <a:rPr b="1" sz="2403">
                <a:uFill>
                  <a:solidFill/>
                </a:uFill>
                <a:latin typeface="Menlo Regular"/>
                <a:ea typeface="Menlo Regular"/>
                <a:cs typeface="Menlo Regular"/>
                <a:sym typeface="Menlo Regular"/>
              </a:rPr>
              <a:t>pip install requests</a:t>
            </a:r>
            <a:r>
              <a:rPr sz="2403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completed, you're set!</a:t>
            </a:r>
          </a:p>
        </p:txBody>
      </p:sp>
      <p:sp>
        <p:nvSpPr>
          <p:cNvPr id="42" name="Shape 4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Installing easy_install, pip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From the terminal:</a:t>
            </a: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19">
                <a:uFill>
                  <a:solidFill/>
                </a:uFill>
                <a:latin typeface="Menlo Regular"/>
                <a:ea typeface="Menlo Regular"/>
                <a:cs typeface="Menlo Regular"/>
                <a:sym typeface="Menlo Regular"/>
              </a:rPr>
              <a:t>pip install requests</a:t>
            </a:r>
            <a:endParaRPr b="1" sz="2619">
              <a:uFill>
                <a:solidFill/>
              </a:u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Read the documentation on the requests library:</a:t>
            </a:r>
            <a:endParaRPr b="1"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19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http://docs.python-requests.org/en/latest/</a:t>
            </a:r>
            <a:r>
              <a:rPr b="1"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endParaRPr b="1"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2619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43484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619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it: </a:t>
            </a:r>
            <a:r>
              <a:rPr b="1" sz="2619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Installing REQUESTS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acronym is meaningless.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APIs are a way for two programs to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share information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perform an action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 you get your email on your phone? 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your calendar synced between Google and your phone? (If so, hug an API)</a:t>
            </a:r>
          </a:p>
        </p:txBody>
      </p:sp>
      <p:sp>
        <p:nvSpPr>
          <p:cNvPr id="50" name="Shape 5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 the heck is an api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Think of </a:t>
            </a:r>
            <a:r>
              <a:rPr sz="2700" u="sng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someone else's information/data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Census statistics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Sunlight's Congress bios, contact info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IMDB movie ratings, facts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Brooklyn Museum's artworks</a:t>
            </a:r>
            <a:b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and so much more …</a:t>
            </a:r>
          </a:p>
        </p:txBody>
      </p:sp>
      <p:sp>
        <p:nvSpPr>
          <p:cNvPr id="54" name="Shape 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 the heck is an api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Think of </a:t>
            </a:r>
            <a:r>
              <a:rPr sz="2700" u="sng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someone else's actions/services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Twitter! (your very own twitter bot &lt;3)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OpenStreetMap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TinEye's image recognition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51710" indent="-270710">
              <a:spcBef>
                <a:spcPts val="1200"/>
              </a:spcBef>
              <a:buFontTx/>
              <a:buChar char="•"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Twilio's call / text services</a:t>
            </a:r>
            <a:b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b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and so much more …</a:t>
            </a:r>
          </a:p>
        </p:txBody>
      </p:sp>
      <p:sp>
        <p:nvSpPr>
          <p:cNvPr id="58" name="Shape 5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 the heck is an api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Datasets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static (unchanging) files - a .csv, or a database dump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If the info changes, you're out of date.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APIs</a:t>
            </a: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: a live connection to a resource. </a:t>
            </a:r>
            <a:endParaRPr sz="27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27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If the information changes, you get the latest.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APIs vs. Datasets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56134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