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6858000"/>
  <p:notesSz cx="6858000" cy="9144000"/>
  <p:defaultTextStyle>
    <a:lvl1pPr defTabSz="457200">
      <a:defRPr>
        <a:uFill>
          <a:solidFill/>
        </a:uFill>
        <a:latin typeface="Calibri"/>
        <a:ea typeface="Calibri"/>
        <a:cs typeface="Calibri"/>
        <a:sym typeface="Calibri"/>
      </a:defRPr>
    </a:lvl1pPr>
    <a:lvl2pPr indent="457200" defTabSz="457200">
      <a:defRPr>
        <a:uFill>
          <a:solidFill/>
        </a:uFill>
        <a:latin typeface="Calibri"/>
        <a:ea typeface="Calibri"/>
        <a:cs typeface="Calibri"/>
        <a:sym typeface="Calibri"/>
      </a:defRPr>
    </a:lvl2pPr>
    <a:lvl3pPr indent="914400" defTabSz="457200">
      <a:defRPr>
        <a:uFill>
          <a:solidFill/>
        </a:uFill>
        <a:latin typeface="Calibri"/>
        <a:ea typeface="Calibri"/>
        <a:cs typeface="Calibri"/>
        <a:sym typeface="Calibri"/>
      </a:defRPr>
    </a:lvl3pPr>
    <a:lvl4pPr indent="1371600" defTabSz="457200">
      <a:defRPr>
        <a:uFill>
          <a:solidFill/>
        </a:uFill>
        <a:latin typeface="Calibri"/>
        <a:ea typeface="Calibri"/>
        <a:cs typeface="Calibri"/>
        <a:sym typeface="Calibri"/>
      </a:defRPr>
    </a:lvl4pPr>
    <a:lvl5pPr indent="1828800" defTabSz="457200">
      <a:defRPr>
        <a:uFill>
          <a:solidFill/>
        </a:uFill>
        <a:latin typeface="Calibri"/>
        <a:ea typeface="Calibri"/>
        <a:cs typeface="Calibri"/>
        <a:sym typeface="Calibri"/>
      </a:defRPr>
    </a:lvl5pPr>
    <a:lvl6pPr indent="2286000" defTabSz="457200">
      <a:defRPr>
        <a:uFill>
          <a:solidFill/>
        </a:uFill>
        <a:latin typeface="Calibri"/>
        <a:ea typeface="Calibri"/>
        <a:cs typeface="Calibri"/>
        <a:sym typeface="Calibri"/>
      </a:defRPr>
    </a:lvl6pPr>
    <a:lvl7pPr indent="2743200" defTabSz="457200">
      <a:defRPr>
        <a:uFill>
          <a:solidFill/>
        </a:uFill>
        <a:latin typeface="Calibri"/>
        <a:ea typeface="Calibri"/>
        <a:cs typeface="Calibri"/>
        <a:sym typeface="Calibri"/>
      </a:defRPr>
    </a:lvl7pPr>
    <a:lvl8pPr indent="3200400" defTabSz="457200">
      <a:defRPr>
        <a:uFill>
          <a:solidFill/>
        </a:uFill>
        <a:latin typeface="Calibri"/>
        <a:ea typeface="Calibri"/>
        <a:cs typeface="Calibri"/>
        <a:sym typeface="Calibri"/>
      </a:defRPr>
    </a:lvl8pPr>
    <a:lvl9pPr indent="3657600" defTabSz="457200">
      <a:defRPr>
        <a:uFill>
          <a:solidFill/>
        </a:uFill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6" name="Shape 1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uFillTx/>
              </a:defRPr>
            </a:pPr>
            <a:r>
              <a:rPr cap="all" sz="4400">
                <a:uFill>
                  <a:solidFill/>
                </a:uFill>
              </a:rPr>
              <a:t>Title Text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One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Two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Three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Four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Five</a:t>
            </a:r>
          </a:p>
        </p:txBody>
      </p:sp>
      <p:sp>
        <p:nvSpPr>
          <p:cNvPr id="11" name="Shape 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body" idx="1"/>
          </p:nvPr>
        </p:nvSpPr>
        <p:spPr>
          <a:xfrm>
            <a:off x="457200" y="1354657"/>
            <a:ext cx="8229600" cy="439421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2pPr marL="783771" indent="-326571" algn="l">
              <a:spcBef>
                <a:spcPts val="700"/>
              </a:spcBef>
              <a:buSzPct val="100000"/>
              <a:buFont typeface="Arial"/>
              <a:buChar char="–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219200" indent="-304800" algn="l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737360" indent="-365760" algn="l">
              <a:spcBef>
                <a:spcPts val="700"/>
              </a:spcBef>
              <a:buSzPct val="100000"/>
              <a:buFont typeface="Arial"/>
              <a:buChar char="–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2194560" indent="-365760" algn="l">
              <a:spcBef>
                <a:spcPts val="700"/>
              </a:spcBef>
              <a:buSzPct val="100000"/>
              <a:buFont typeface="Arial"/>
              <a:buChar char="»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  <a:endParaRPr sz="32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  <a:endParaRPr sz="32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  <a:endParaRPr sz="3200">
              <a:uFill>
                <a:solidFill/>
              </a:uFill>
            </a:endParaRP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  <a:endParaRPr sz="3200">
              <a:uFill>
                <a:solidFill/>
              </a:uFill>
            </a:endParaRP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2C3FF"/>
            </a:gs>
            <a:gs pos="35000">
              <a:srgbClr val="BDD4FF"/>
            </a:gs>
            <a:gs pos="100000">
              <a:srgbClr val="E6EEFF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0409" y="5973581"/>
            <a:ext cx="9144001" cy="894831"/>
          </a:xfrm>
          <a:prstGeom prst="rect">
            <a:avLst/>
          </a:prstGeom>
          <a:solidFill>
            <a:srgbClr val="FFFFFF">
              <a:alpha val="65881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3" name="Shape 3"/>
          <p:cNvSpPr/>
          <p:nvPr/>
        </p:nvSpPr>
        <p:spPr>
          <a:xfrm>
            <a:off x="205708" y="6417783"/>
            <a:ext cx="350032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</a:rPr>
              <a:t>@hearmecode #hearmecode</a:t>
            </a: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685800" y="2130425"/>
            <a:ext cx="7772400" cy="1755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cap="none" sz="1800">
                <a:uFillTx/>
              </a:defRPr>
            </a:pPr>
            <a:r>
              <a:rPr cap="all" sz="4400">
                <a:uFill>
                  <a:solidFill/>
                </a:uFill>
              </a:rP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One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Two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Three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Four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Five</a:t>
            </a:r>
          </a:p>
        </p:txBody>
      </p:sp>
      <p:pic>
        <p:nvPicPr>
          <p:cNvPr id="6" name="hearmecode_logo_smtm_t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07730" y="6075765"/>
            <a:ext cx="1134670" cy="73580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/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</p:sldLayoutIdLst>
  <p:transition spd="med" advClick="1"/>
  <p:txStyles>
    <p:titleStyle>
      <a:lvl1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1pPr>
      <a:lvl2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2pPr>
      <a:lvl3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3pPr>
      <a:lvl4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4pPr>
      <a:lvl5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5pPr>
      <a:lvl6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6pPr>
      <a:lvl7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7pPr>
      <a:lvl8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8pPr>
      <a:lvl9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9pPr>
    </p:titleStyle>
    <p:bodyStyle>
      <a:lvl1pPr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1pPr>
      <a:lvl2pPr indent="4572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2pPr>
      <a:lvl3pPr indent="9144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3pPr>
      <a:lvl4pPr indent="13716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4pPr>
      <a:lvl5pPr indent="18288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5pPr>
      <a:lvl6pPr indent="22860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6pPr>
      <a:lvl7pPr indent="27432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7pPr>
      <a:lvl8pPr indent="32004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8pPr>
      <a:lvl9pPr indent="36576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9pPr>
    </p:bodyStyle>
    <p:otherStyle>
      <a:lvl1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hannonturner/python-lessons/blob/master/installing_pip.md" TargetMode="Externa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hannonturner/seriously/blob/master/geocode.py" TargetMode="Externa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shannonturner/seriously/master/schools_zero.json" TargetMode="External"/><Relationship Id="rId3" Type="http://schemas.openxmlformats.org/officeDocument/2006/relationships/hyperlink" Target="https://github.com/shannonturner/seriously/blob/master/schools_zero.json" TargetMode="Externa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hannon@hearmecode.com" TargetMode="External"/><Relationship Id="rId3" Type="http://schemas.openxmlformats.org/officeDocument/2006/relationships/hyperlink" Target="http://hearmecode.com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hannonvturner.com/seriously/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ps.washingtonpost.com/g/page/local/sex-offenses-on-us-college-campuses/1077/" TargetMode="Externa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oogle.com/maps/place/1600+Pennsylvania+Ave+NW,+Washington,+DC+20500/@38.8977332,-77.0365305,17z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0" y="2130425"/>
            <a:ext cx="9144000" cy="106997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100000" lnSpcReduction="0"/>
          </a:bodyPr>
          <a:lstStyle>
            <a:lvl1pPr>
              <a:defRPr sz="3600"/>
            </a:lvl1pPr>
          </a:lstStyle>
          <a:p>
            <a:pPr lvl="0">
              <a:defRPr cap="none" sz="1800">
                <a:uFillTx/>
              </a:defRPr>
            </a:pPr>
            <a:r>
              <a:rPr cap="all" sz="3600">
                <a:uFill>
                  <a:solidFill/>
                </a:uFill>
              </a:rPr>
              <a:t>Mapping campus sexual assaults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lvl="0" defTabSz="452627">
              <a:defRPr sz="1800">
                <a:solidFill>
                  <a:srgbClr val="000000"/>
                </a:solidFill>
                <a:uFillTx/>
              </a:defRPr>
            </a:pPr>
            <a:r>
              <a:rPr b="1" sz="2376">
                <a:solidFill>
                  <a:srgbClr val="202020"/>
                </a:solidFill>
                <a:uFill>
                  <a:solidFill>
                    <a:srgbClr val="888888"/>
                  </a:solidFill>
                </a:uFill>
              </a:rPr>
              <a:t>Shannon Turner</a:t>
            </a:r>
            <a:endParaRPr b="1" sz="2376">
              <a:solidFill>
                <a:srgbClr val="202020"/>
              </a:solidFill>
              <a:uFill>
                <a:solidFill>
                  <a:srgbClr val="888888"/>
                </a:solidFill>
              </a:uFill>
            </a:endParaRPr>
          </a:p>
          <a:p>
            <a:pPr lvl="0" defTabSz="452627">
              <a:defRPr sz="1800">
                <a:solidFill>
                  <a:srgbClr val="000000"/>
                </a:solidFill>
                <a:uFillTx/>
              </a:defRPr>
            </a:pPr>
            <a:endParaRPr b="1" sz="2376">
              <a:solidFill>
                <a:srgbClr val="202020"/>
              </a:solidFill>
              <a:uFill>
                <a:solidFill>
                  <a:srgbClr val="888888"/>
                </a:solidFill>
              </a:uFill>
            </a:endParaRPr>
          </a:p>
          <a:p>
            <a:pPr lvl="0" defTabSz="452627">
              <a:defRPr sz="1800">
                <a:solidFill>
                  <a:srgbClr val="000000"/>
                </a:solidFill>
                <a:uFillTx/>
              </a:defRPr>
            </a:pPr>
            <a:r>
              <a:rPr b="1" sz="2376">
                <a:solidFill>
                  <a:srgbClr val="202020"/>
                </a:solidFill>
                <a:uFill>
                  <a:solidFill>
                    <a:srgbClr val="888888"/>
                  </a:solidFill>
                </a:uFill>
              </a:rPr>
              <a:t>Twitter: @svt827</a:t>
            </a:r>
            <a:endParaRPr b="1" sz="2376">
              <a:solidFill>
                <a:srgbClr val="202020"/>
              </a:solidFill>
              <a:uFill>
                <a:solidFill>
                  <a:srgbClr val="888888"/>
                </a:solidFill>
              </a:uFill>
            </a:endParaRPr>
          </a:p>
          <a:p>
            <a:pPr lvl="0" defTabSz="452627">
              <a:defRPr sz="1800">
                <a:solidFill>
                  <a:srgbClr val="000000"/>
                </a:solidFill>
                <a:uFillTx/>
              </a:defRPr>
            </a:pPr>
            <a:r>
              <a:rPr b="1" sz="2376">
                <a:solidFill>
                  <a:srgbClr val="202020"/>
                </a:solidFill>
                <a:uFill>
                  <a:solidFill>
                    <a:srgbClr val="888888"/>
                  </a:solidFill>
                </a:uFill>
              </a:rPr>
              <a:t>GitHub: @shannonturner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Fast: use a </a:t>
            </a:r>
            <a:r>
              <a:rPr b="1"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geocoder</a:t>
            </a: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which will look up the location for an address and find its coordinates</a:t>
            </a: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There are many geocodes out there, and many for different languages.  We'll use a geocoder built for </a:t>
            </a:r>
            <a:r>
              <a:rPr b="1"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python</a:t>
            </a: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.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56" name="Shape 56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finding a location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3200">
                <a:uFill>
                  <a:solidFill/>
                </a:uFill>
              </a:rPr>
              <a:t>Installing pip: </a:t>
            </a:r>
            <a:r>
              <a:rPr b="1" sz="3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https://github.com/shannonturner/python-lessons/blob/master/installing_pip.md</a:t>
            </a:r>
            <a:endParaRPr b="1" sz="3200">
              <a:uFill>
                <a:solidFill/>
              </a:uFill>
            </a:endParaRP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Once you've done that, we want to install the </a:t>
            </a:r>
            <a:r>
              <a:rPr b="1" sz="3200">
                <a:uFill>
                  <a:solidFill/>
                </a:uFill>
              </a:rPr>
              <a:t>geopy</a:t>
            </a:r>
            <a:r>
              <a:rPr sz="3200">
                <a:uFill>
                  <a:solidFill/>
                </a:uFill>
              </a:rPr>
              <a:t> library: </a:t>
            </a:r>
            <a:r>
              <a:rPr b="1" sz="3200">
                <a:uFill>
                  <a:solidFill/>
                </a:uFill>
              </a:rPr>
              <a:t>pip install geopy</a:t>
            </a: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60" name="Shape 6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Required installs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411479">
              <a:spcBef>
                <a:spcPts val="1000"/>
              </a:spcBef>
              <a:buClr>
                <a:srgbClr val="000000"/>
              </a:buClr>
              <a:buSzTx/>
              <a:buNone/>
              <a:defRPr sz="1800">
                <a:uFillTx/>
              </a:defRPr>
            </a:pPr>
            <a:endParaRPr b="1" sz="252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11479">
              <a:spcBef>
                <a:spcPts val="1000"/>
              </a:spcBef>
              <a:buClr>
                <a:srgbClr val="000000"/>
              </a:buClr>
              <a:buSzTx/>
              <a:buNone/>
              <a:defRPr sz="1800">
                <a:uFillTx/>
              </a:defRPr>
            </a:pPr>
            <a:endParaRPr b="1" sz="252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11479">
              <a:spcBef>
                <a:spcPts val="1000"/>
              </a:spcBef>
              <a:buClr>
                <a:srgbClr val="000000"/>
              </a:buClr>
              <a:buSzTx/>
              <a:buNone/>
              <a:defRPr sz="1800">
                <a:uFillTx/>
              </a:defRPr>
            </a:pPr>
            <a:endParaRPr b="1" sz="252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11479">
              <a:spcBef>
                <a:spcPts val="1000"/>
              </a:spcBef>
              <a:buClr>
                <a:srgbClr val="000000"/>
              </a:buClr>
              <a:buSzTx/>
              <a:buNone/>
              <a:defRPr sz="1800">
                <a:uFillTx/>
              </a:defRPr>
            </a:pPr>
            <a:endParaRPr b="1" sz="252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11479">
              <a:spcBef>
                <a:spcPts val="1000"/>
              </a:spcBef>
              <a:buClr>
                <a:srgbClr val="000000"/>
              </a:buClr>
              <a:buSzTx/>
              <a:buNone/>
              <a:defRPr sz="1800">
                <a:uFillTx/>
              </a:defRPr>
            </a:pPr>
            <a:r>
              <a:rPr sz="252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There are many types of geocoders, but we're going to use the GoogleV3 geocoder.</a:t>
            </a:r>
            <a:endParaRPr sz="252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11479">
              <a:spcBef>
                <a:spcPts val="1000"/>
              </a:spcBef>
              <a:buClr>
                <a:srgbClr val="000000"/>
              </a:buClr>
              <a:buSzTx/>
              <a:buNone/>
              <a:defRPr sz="1800">
                <a:uFillTx/>
              </a:defRPr>
            </a:pPr>
            <a:endParaRPr sz="252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11479">
              <a:spcBef>
                <a:spcPts val="1000"/>
              </a:spcBef>
              <a:buClr>
                <a:srgbClr val="000000"/>
              </a:buClr>
              <a:buSzTx/>
              <a:buNone/>
              <a:defRPr sz="1800">
                <a:uFillTx/>
              </a:defRPr>
            </a:pPr>
            <a:r>
              <a:rPr sz="252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The variable </a:t>
            </a:r>
            <a:r>
              <a:rPr b="1" sz="252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school</a:t>
            </a:r>
            <a:r>
              <a:rPr sz="252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is just the name of a school.  If you have an address, that works too!</a:t>
            </a:r>
          </a:p>
        </p:txBody>
      </p:sp>
      <p:sp>
        <p:nvSpPr>
          <p:cNvPr id="63" name="Shape 63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64" name="Shape 64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Using a geocoder</a:t>
            </a:r>
          </a:p>
        </p:txBody>
      </p:sp>
      <p:pic>
        <p:nvPicPr>
          <p:cNvPr id="65" name="geocoder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866280"/>
            <a:ext cx="9144000" cy="12712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So take advantage!</a:t>
            </a: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3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entury Gothic"/>
                <a:hlinkClick r:id="rId2" invalidUrl="" action="" tgtFrame="" tooltip="" history="1" highlightClick="0" endSnd="0"/>
              </a:rPr>
              <a:t>https://github.com/shannonturner/seriously/blob/master/geocode.py</a:t>
            </a:r>
            <a:endParaRPr b="1"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What's in the file </a:t>
            </a:r>
            <a:r>
              <a:rPr b="1"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schools_zero.txt</a:t>
            </a: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?</a:t>
            </a: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And what does the code do?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69" name="Shape 69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It's open source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256031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179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West Virginia Wesleyan College WV</a:t>
            </a:r>
            <a:endParaRPr sz="1792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256031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179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West Virginia University at Parkersburg WV</a:t>
            </a:r>
            <a:endParaRPr sz="1792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256031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179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Bluefield State College WV</a:t>
            </a:r>
            <a:endParaRPr sz="1792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256031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179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Viterbo University WI</a:t>
            </a:r>
            <a:endParaRPr sz="1792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256031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179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University of Wisconsin-Stevens Point WI</a:t>
            </a:r>
            <a:endParaRPr sz="1792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256031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179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Mount Mary College WI</a:t>
            </a:r>
            <a:endParaRPr sz="1792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256031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179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Milwaukee School of Engineering WI</a:t>
            </a:r>
            <a:endParaRPr sz="1792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256031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179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Medical College of Wisconsin WI</a:t>
            </a:r>
            <a:endParaRPr sz="1792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256031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179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Marian University WI</a:t>
            </a:r>
            <a:endParaRPr sz="1792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256031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179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Madison Area Technical College WI</a:t>
            </a:r>
            <a:endParaRPr sz="1792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256031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179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Edgewood College WI</a:t>
            </a:r>
            <a:endParaRPr sz="1792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256031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179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…. and on and on …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73" name="Shape 73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What's in the file?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Opens a file</a:t>
            </a: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For each line in </a:t>
            </a:r>
            <a:r>
              <a:rPr b="1"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schools_zero.txt</a:t>
            </a: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:</a:t>
            </a: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Use the geocoder on that school</a:t>
            </a: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Create a </a:t>
            </a:r>
            <a:r>
              <a:rPr b="1"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JSON</a:t>
            </a: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* entry with the school name and coordinates</a:t>
            </a: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Write a file with the results called </a:t>
            </a:r>
            <a:r>
              <a:rPr b="1"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schools_zero.json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77" name="Shape 77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What's the code do?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It stands for </a:t>
            </a:r>
            <a:r>
              <a:rPr b="1"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JavaScript Object Notation</a:t>
            </a: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It's a way of storing information that's easy for both people and computers to read!</a:t>
            </a:r>
          </a:p>
        </p:txBody>
      </p:sp>
      <p:sp>
        <p:nvSpPr>
          <p:cNvPr id="80" name="Shape 80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81" name="Shape 81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What is json?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spcBef>
                <a:spcPts val="1200"/>
              </a:spcBef>
              <a:buClr>
                <a:srgbClr val="000000"/>
              </a:buClr>
              <a:defRPr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85" name="Shape 85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json looks like this</a:t>
            </a:r>
          </a:p>
        </p:txBody>
      </p:sp>
      <p:pic>
        <p:nvPicPr>
          <p:cNvPr id="8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1914" y="1060358"/>
            <a:ext cx="7605684" cy="49828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67461" indent="-267461" defTabSz="356615">
              <a:spcBef>
                <a:spcPts val="900"/>
              </a:spcBef>
              <a:buClr>
                <a:srgbClr val="000000"/>
              </a:buClr>
              <a:defRPr sz="1800">
                <a:uFillTx/>
              </a:defRPr>
            </a:pPr>
            <a:r>
              <a:rPr sz="2496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Paste your JSON with location info into Github and save the file</a:t>
            </a:r>
            <a:endParaRPr sz="2496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67461" indent="-267461" defTabSz="356615">
              <a:spcBef>
                <a:spcPts val="900"/>
              </a:spcBef>
              <a:buClr>
                <a:srgbClr val="000000"/>
              </a:buClr>
              <a:defRPr sz="1800">
                <a:uFillTx/>
              </a:defRPr>
            </a:pPr>
            <a:endParaRPr sz="2496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67461" indent="-267461" defTabSz="356615">
              <a:spcBef>
                <a:spcPts val="900"/>
              </a:spcBef>
              <a:buClr>
                <a:srgbClr val="000000"/>
              </a:buClr>
              <a:defRPr sz="1800">
                <a:uFillTx/>
              </a:defRPr>
            </a:pPr>
            <a:r>
              <a:rPr sz="2496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File text looks like: </a:t>
            </a:r>
            <a:r>
              <a:rPr b="1" sz="2496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  <a:hlinkClick r:id="rId2" invalidUrl="" action="" tgtFrame="" tooltip="" history="1" highlightClick="0" endSnd="0"/>
              </a:rPr>
              <a:t>https://raw.githubusercontent.com/shannonturner/seriously/master/schools_zero.json</a:t>
            </a:r>
            <a:endParaRPr sz="2496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67461" indent="-267461" defTabSz="356615">
              <a:spcBef>
                <a:spcPts val="900"/>
              </a:spcBef>
              <a:buClr>
                <a:srgbClr val="000000"/>
              </a:buClr>
              <a:defRPr sz="1800">
                <a:uFillTx/>
              </a:defRPr>
            </a:pPr>
            <a:endParaRPr sz="2496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67461" indent="-267461" defTabSz="356615">
              <a:spcBef>
                <a:spcPts val="900"/>
              </a:spcBef>
              <a:buClr>
                <a:srgbClr val="000000"/>
              </a:buClr>
              <a:defRPr sz="1800">
                <a:uFillTx/>
              </a:defRPr>
            </a:pPr>
            <a:r>
              <a:rPr sz="2496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Github maps it for you: </a:t>
            </a:r>
            <a:r>
              <a:rPr b="1" sz="2496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  <a:hlinkClick r:id="rId3" invalidUrl="" action="" tgtFrame="" tooltip="" history="1" highlightClick="0" endSnd="0"/>
              </a:rPr>
              <a:t>https://github.com/shannonturner/seriously/blob/master/schools_zero.json</a:t>
            </a:r>
          </a:p>
        </p:txBody>
      </p:sp>
      <p:sp>
        <p:nvSpPr>
          <p:cNvPr id="89" name="Shape 89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90" name="Shape 9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a shortcut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388620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r>
              <a:rPr sz="272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This was a quick intro - we skipped over a lot!</a:t>
            </a:r>
            <a:endParaRPr sz="272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388620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endParaRPr sz="272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388620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r>
              <a:rPr sz="272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Email me!</a:t>
            </a:r>
            <a:endParaRPr sz="272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388620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r>
              <a:rPr b="1" sz="272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entury Gothic"/>
                <a:hlinkClick r:id="rId2" invalidUrl="" action="" tgtFrame="" tooltip="" history="1" highlightClick="0" endSnd="0"/>
              </a:rPr>
              <a:t>shannon@hearmecode.com</a:t>
            </a:r>
            <a:endParaRPr b="1" sz="272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388620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endParaRPr sz="272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388620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r>
              <a:rPr sz="272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Join the classes!</a:t>
            </a:r>
            <a:endParaRPr sz="272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388620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r>
              <a:rPr b="1" sz="272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entury Gothic"/>
                <a:hlinkClick r:id="rId3" invalidUrl="" action="" tgtFrame="" tooltip="" history="1" highlightClick="0" endSnd="0"/>
              </a:rPr>
              <a:t>hearmecode.com</a:t>
            </a:r>
            <a:endParaRPr b="1" sz="272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</p:txBody>
      </p:sp>
      <p:sp>
        <p:nvSpPr>
          <p:cNvPr id="93" name="Shape 93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94" name="Shape 94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questions? need help?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Create a map using data we've collected.</a:t>
            </a:r>
            <a:b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</a:br>
            <a:b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</a:br>
            <a:r>
              <a:rPr b="1"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  <a:hlinkClick r:id="rId2" invalidUrl="" action="" tgtFrame="" tooltip="" history="1" highlightClick="0" endSnd="0"/>
              </a:rPr>
              <a:t>http://shannonvturner.com/seriously/</a:t>
            </a: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This is a map of colleges that reported having zero sexual assaults from 2010-2012.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24" name="Shape 24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The goal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39470" indent="-339470" defTabSz="452627">
              <a:spcBef>
                <a:spcPts val="1100"/>
              </a:spcBef>
              <a:buClr>
                <a:srgbClr val="000000"/>
              </a:buClr>
              <a:defRPr sz="1800">
                <a:uFillTx/>
              </a:defRPr>
            </a:pPr>
            <a:r>
              <a:rPr sz="3168">
                <a:uFill>
                  <a:solidFill/>
                </a:uFill>
              </a:rPr>
              <a:t>An estimated 1 in 5 women will experience sexual assault while in college.</a:t>
            </a:r>
            <a:endParaRPr sz="3168">
              <a:uFill>
                <a:solidFill/>
              </a:uFill>
            </a:endParaRPr>
          </a:p>
          <a:p>
            <a:pPr lvl="0" marL="339470" indent="-339470" defTabSz="452627">
              <a:spcBef>
                <a:spcPts val="1100"/>
              </a:spcBef>
              <a:buClr>
                <a:srgbClr val="000000"/>
              </a:buClr>
              <a:defRPr sz="1800">
                <a:uFillTx/>
              </a:defRPr>
            </a:pPr>
            <a:r>
              <a:rPr sz="3168">
                <a:uFill>
                  <a:solidFill/>
                </a:uFill>
              </a:rPr>
              <a:t>But schools aren't treating it like an epidemic.</a:t>
            </a:r>
            <a:endParaRPr sz="3168">
              <a:uFill>
                <a:solidFill/>
              </a:uFill>
            </a:endParaRPr>
          </a:p>
          <a:p>
            <a:pPr lvl="0" marL="339470" indent="-339470" defTabSz="452627">
              <a:spcBef>
                <a:spcPts val="1100"/>
              </a:spcBef>
              <a:buClr>
                <a:srgbClr val="000000"/>
              </a:buClr>
              <a:defRPr sz="1800">
                <a:uFillTx/>
              </a:defRPr>
            </a:pPr>
            <a:r>
              <a:rPr sz="3168">
                <a:uFill>
                  <a:solidFill/>
                </a:uFill>
              </a:rPr>
              <a:t>Why aren't schools taking this seriously?</a:t>
            </a:r>
            <a:endParaRPr sz="3168">
              <a:uFill>
                <a:solidFill/>
              </a:uFill>
            </a:endParaRPr>
          </a:p>
          <a:p>
            <a:pPr lvl="0" marL="339470" indent="-339470" defTabSz="452627">
              <a:spcBef>
                <a:spcPts val="1100"/>
              </a:spcBef>
              <a:buClr>
                <a:srgbClr val="000000"/>
              </a:buClr>
              <a:defRPr sz="1800">
                <a:uFillTx/>
              </a:defRPr>
            </a:pPr>
            <a:r>
              <a:rPr sz="3168">
                <a:uFill>
                  <a:solidFill/>
                </a:uFill>
              </a:rPr>
              <a:t>How to change the culture of victim-blaming, minimizing, and covering it up?</a:t>
            </a:r>
            <a:endParaRPr sz="3168">
              <a:uFill>
                <a:solidFill/>
              </a:uFill>
            </a:endParaRPr>
          </a:p>
          <a:p>
            <a:pPr lvl="0" marL="339470" indent="-339470" defTabSz="452627">
              <a:spcBef>
                <a:spcPts val="1100"/>
              </a:spcBef>
              <a:buClr>
                <a:srgbClr val="000000"/>
              </a:buClr>
              <a:defRPr sz="1800">
                <a:uFillTx/>
              </a:defRPr>
            </a:pPr>
            <a:r>
              <a:rPr sz="3168">
                <a:uFill>
                  <a:solidFill/>
                </a:uFill>
              </a:rPr>
              <a:t>How to ensure survivors get help and support they need?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28" name="Shape 28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problem definition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Underreporting is a major problem.</a:t>
            </a:r>
            <a:endParaRPr sz="3200">
              <a:uFill>
                <a:solidFill/>
              </a:uFill>
            </a:endParaRP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I don't want to encourage schools to cover up the problem by shaming the schools with the highest numbers.</a:t>
            </a:r>
            <a:endParaRPr sz="3200">
              <a:uFill>
                <a:solidFill/>
              </a:uFill>
            </a:endParaRP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How to motivate schools? Go after their reputation.</a:t>
            </a:r>
            <a:endParaRPr sz="3200">
              <a:uFill>
                <a:solidFill/>
              </a:uFill>
            </a:endParaRP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Do they want to be known as a school that covers up campus sexual assault?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32" name="Shape 32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ideation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What will have the greatest impact?</a:t>
            </a:r>
            <a:endParaRPr sz="3200">
              <a:uFill>
                <a:solidFill/>
              </a:uFill>
            </a:endParaRP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My choice: I'll focus on the schools that reported zero sexual assaults.</a:t>
            </a:r>
            <a:endParaRPr sz="3200">
              <a:uFill>
                <a:solidFill/>
              </a:uFill>
            </a:endParaRP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This assumes I'll be able to find data on how many sexual assaults occurred on each campus.</a:t>
            </a:r>
            <a:endParaRPr sz="3200">
              <a:uFill>
                <a:solidFill/>
              </a:uFill>
            </a:endParaRP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Though if I'm unable to find this information, that's a powerful conversation starter.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36" name="Shape 36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focus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>
              <a:spcBef>
                <a:spcPts val="1200"/>
              </a:spcBef>
              <a:buClr>
                <a:srgbClr val="000000"/>
              </a:buClr>
              <a:buSzTx/>
              <a:buNone/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I want to create a map that shows the colleges and universities that reported having zero sexual assaults on their campus.</a:t>
            </a:r>
          </a:p>
        </p:txBody>
      </p:sp>
      <p:sp>
        <p:nvSpPr>
          <p:cNvPr id="39" name="Shape 39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40" name="Shape 4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the elevator pitch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spcBef>
                <a:spcPts val="1200"/>
              </a:spcBef>
              <a:buClr>
                <a:srgbClr val="000000"/>
              </a:buClr>
              <a:buChar char="✓"/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 Define the outcome</a:t>
            </a: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spcBef>
                <a:spcPts val="1200"/>
              </a:spcBef>
              <a:buClr>
                <a:srgbClr val="000000"/>
              </a:buClr>
              <a:buChar char="✓"/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 Find data on campus sexual assaults </a:t>
            </a: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>
              <a:spcBef>
                <a:spcPts val="1200"/>
              </a:spcBef>
              <a:buClr>
                <a:srgbClr val="000000"/>
              </a:buClr>
              <a:buChar char="✓"/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 Preferably one unified data set, with all schools over the same period</a:t>
            </a: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spcBef>
                <a:spcPts val="1200"/>
              </a:spcBef>
              <a:buClr>
                <a:srgbClr val="000000"/>
              </a:buClr>
              <a:buChar char="✓"/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 For each school, find its location</a:t>
            </a: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spcBef>
                <a:spcPts val="1200"/>
              </a:spcBef>
              <a:buClr>
                <a:srgbClr val="000000"/>
              </a:buClr>
              <a:buChar char="✓"/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 For each location, put a pin on a map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44" name="Shape 44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We can do this if we can …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448055">
              <a:spcBef>
                <a:spcPts val="1100"/>
              </a:spcBef>
              <a:buClr>
                <a:srgbClr val="000000"/>
              </a:buClr>
              <a:buSzTx/>
              <a:buNone/>
              <a:defRPr sz="1800">
                <a:uFillTx/>
              </a:defRPr>
            </a:pPr>
            <a:r>
              <a:rPr b="1" sz="3136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http://apps.washingtonpost.com/g/page/local/sex-offenses-on-us-college-campuses/1077/</a:t>
            </a:r>
            <a:endParaRPr b="1" sz="3136">
              <a:uFill>
                <a:solidFill/>
              </a:uFill>
            </a:endParaRPr>
          </a:p>
          <a:p>
            <a:pPr lvl="0" marL="336042" indent="-336042" defTabSz="448055">
              <a:spcBef>
                <a:spcPts val="1100"/>
              </a:spcBef>
              <a:buClr>
                <a:srgbClr val="000000"/>
              </a:buClr>
              <a:defRPr sz="1800">
                <a:uFillTx/>
              </a:defRPr>
            </a:pPr>
            <a:endParaRPr sz="3136">
              <a:uFill>
                <a:solidFill/>
              </a:uFill>
            </a:endParaRPr>
          </a:p>
          <a:p>
            <a:pPr lvl="0" marL="336042" indent="-336042" defTabSz="448055">
              <a:spcBef>
                <a:spcPts val="1100"/>
              </a:spcBef>
              <a:buClr>
                <a:srgbClr val="000000"/>
              </a:buClr>
              <a:defRPr sz="1800">
                <a:uFillTx/>
              </a:defRPr>
            </a:pPr>
            <a:r>
              <a:rPr sz="3136">
                <a:uFill>
                  <a:solidFill/>
                </a:uFill>
              </a:rPr>
              <a:t>There's a LOT of info here! More than we need for our narrowly-focused project.</a:t>
            </a:r>
            <a:endParaRPr sz="3136">
              <a:uFill>
                <a:solidFill/>
              </a:uFill>
            </a:endParaRPr>
          </a:p>
          <a:p>
            <a:pPr lvl="0" marL="336042" indent="-336042" defTabSz="448055">
              <a:spcBef>
                <a:spcPts val="1100"/>
              </a:spcBef>
              <a:buClr>
                <a:srgbClr val="000000"/>
              </a:buClr>
              <a:defRPr sz="1800">
                <a:uFillTx/>
              </a:defRPr>
            </a:pPr>
            <a:endParaRPr sz="3136">
              <a:uFill>
                <a:solidFill/>
              </a:uFill>
            </a:endParaRPr>
          </a:p>
          <a:p>
            <a:pPr lvl="0" marL="336042" indent="-336042" defTabSz="448055">
              <a:spcBef>
                <a:spcPts val="1100"/>
              </a:spcBef>
              <a:buClr>
                <a:srgbClr val="000000"/>
              </a:buClr>
              <a:defRPr sz="1800">
                <a:uFillTx/>
              </a:defRPr>
            </a:pPr>
            <a:r>
              <a:rPr sz="3136">
                <a:uFill>
                  <a:solidFill/>
                </a:uFill>
              </a:rPr>
              <a:t>Bonus: all schools included, all over the same period (2010-2012)</a:t>
            </a:r>
          </a:p>
        </p:txBody>
      </p:sp>
      <p:sp>
        <p:nvSpPr>
          <p:cNvPr id="47" name="Shape 47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48" name="Shape 48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the data!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12039" indent="-312039" defTabSz="416052">
              <a:spcBef>
                <a:spcPts val="1000"/>
              </a:spcBef>
              <a:buClr>
                <a:srgbClr val="000000"/>
              </a:buClr>
              <a:defRPr sz="1800">
                <a:uFillTx/>
              </a:defRPr>
            </a:pPr>
            <a:r>
              <a:rPr sz="291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Slow: search in Google maps, grab the coordinates from the URL that autoupdates</a:t>
            </a:r>
            <a:endParaRPr sz="2912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12039" indent="-312039" defTabSz="416052">
              <a:spcBef>
                <a:spcPts val="1000"/>
              </a:spcBef>
              <a:buClr>
                <a:srgbClr val="000000"/>
              </a:buClr>
              <a:defRPr sz="1800">
                <a:uFillTx/>
              </a:defRPr>
            </a:pPr>
            <a:endParaRPr sz="2912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12039" indent="-312039" defTabSz="416052">
              <a:spcBef>
                <a:spcPts val="10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912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https://www.google.com/maps/place/1600+Pennsylvania+Ave+NW,+Washington,+DC+20500/@38.8977332,-77.0365305,17z</a:t>
            </a:r>
            <a:endParaRPr b="1" sz="2912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12039" indent="-312039" defTabSz="416052">
              <a:spcBef>
                <a:spcPts val="1000"/>
              </a:spcBef>
              <a:buClr>
                <a:srgbClr val="000000"/>
              </a:buClr>
              <a:defRPr sz="1800">
                <a:uFillTx/>
              </a:defRPr>
            </a:pPr>
            <a:endParaRPr b="1" sz="2912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12039" indent="-312039" defTabSz="416052">
              <a:spcBef>
                <a:spcPts val="1000"/>
              </a:spcBef>
              <a:buClr>
                <a:srgbClr val="000000"/>
              </a:buClr>
              <a:defRPr sz="1800">
                <a:uFillTx/>
              </a:defRPr>
            </a:pPr>
            <a:r>
              <a:rPr sz="291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Coordinates: </a:t>
            </a:r>
            <a:r>
              <a:rPr b="1" sz="291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38.8977332, -77.0365305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52" name="Shape 52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finding a location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CFE7EC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round/>
        </a:ln>
        <a:effectLst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round/>
        </a:ln>
        <a:effectLst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