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Caveat"/>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bold.fntdata"/><Relationship Id="rId25" Type="http://schemas.openxmlformats.org/officeDocument/2006/relationships/font" Target="fonts/Cave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4d54b119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4d54b119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4d54b119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4d54b119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477ddd10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477ddd10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477ddd10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477ddd10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477ddd10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477ddd10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7481c57b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7481c57b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4d54b119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4d54b119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477ddd10b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477ddd10b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4d54b119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4d54b119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4d54b119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4d54b119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477ddd1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477ddd1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477ddd10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477ddd10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477ddd10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477ddd10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477ddd10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477ddd10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477ddd10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477ddd10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7481c57b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7481c57b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7481c57b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7481c57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7481c57b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7481c57b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71550" y="249775"/>
            <a:ext cx="3505800" cy="37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latin typeface="Caveat"/>
                <a:ea typeface="Caveat"/>
                <a:cs typeface="Caveat"/>
                <a:sym typeface="Caveat"/>
              </a:rPr>
              <a:t>Smart Beta Strategy Analysis on  Chinese Market </a:t>
            </a:r>
            <a:endParaRPr sz="4800">
              <a:solidFill>
                <a:srgbClr val="FF0000"/>
              </a:solidFill>
              <a:latin typeface="Caveat"/>
              <a:ea typeface="Caveat"/>
              <a:cs typeface="Caveat"/>
              <a:sym typeface="Caveat"/>
            </a:endParaRPr>
          </a:p>
        </p:txBody>
      </p:sp>
      <p:sp>
        <p:nvSpPr>
          <p:cNvPr id="55" name="Google Shape;55;p13"/>
          <p:cNvSpPr txBox="1"/>
          <p:nvPr>
            <p:ph idx="1" type="body"/>
          </p:nvPr>
        </p:nvSpPr>
        <p:spPr>
          <a:xfrm>
            <a:off x="4782100" y="2692325"/>
            <a:ext cx="4008000" cy="99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Yuchen Wu, Xiaotian Zhu, Zohaib Moonis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Impact"/>
                <a:ea typeface="Impact"/>
                <a:cs typeface="Impact"/>
                <a:sym typeface="Impact"/>
              </a:rPr>
              <a:t>Results: Performance of Pure Factor Strategies 10 yr</a:t>
            </a:r>
            <a:endParaRPr sz="2400">
              <a:latin typeface="Impact"/>
              <a:ea typeface="Impact"/>
              <a:cs typeface="Impact"/>
              <a:sym typeface="Impact"/>
            </a:endParaRPr>
          </a:p>
          <a:p>
            <a:pPr indent="0" lvl="0" marL="0" rtl="0" algn="l">
              <a:spcBef>
                <a:spcPts val="0"/>
              </a:spcBef>
              <a:spcAft>
                <a:spcPts val="0"/>
              </a:spcAft>
              <a:buNone/>
            </a:pPr>
            <a:r>
              <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2"/>
          <p:cNvPicPr preferRelativeResize="0"/>
          <p:nvPr/>
        </p:nvPicPr>
        <p:blipFill>
          <a:blip r:embed="rId3">
            <a:alphaModFix/>
          </a:blip>
          <a:stretch>
            <a:fillRect/>
          </a:stretch>
        </p:blipFill>
        <p:spPr>
          <a:xfrm>
            <a:off x="311706" y="1152481"/>
            <a:ext cx="6924400" cy="922325"/>
          </a:xfrm>
          <a:prstGeom prst="rect">
            <a:avLst/>
          </a:prstGeom>
          <a:noFill/>
          <a:ln>
            <a:noFill/>
          </a:ln>
        </p:spPr>
      </p:pic>
      <p:pic>
        <p:nvPicPr>
          <p:cNvPr id="117" name="Google Shape;117;p22"/>
          <p:cNvPicPr preferRelativeResize="0"/>
          <p:nvPr/>
        </p:nvPicPr>
        <p:blipFill>
          <a:blip r:embed="rId4">
            <a:alphaModFix/>
          </a:blip>
          <a:stretch>
            <a:fillRect/>
          </a:stretch>
        </p:blipFill>
        <p:spPr>
          <a:xfrm>
            <a:off x="311693" y="2697880"/>
            <a:ext cx="6848525" cy="83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Impact"/>
                <a:ea typeface="Impact"/>
                <a:cs typeface="Impact"/>
                <a:sym typeface="Impact"/>
              </a:rPr>
              <a:t>Results: </a:t>
            </a:r>
            <a:r>
              <a:rPr b="1" lang="en" sz="2400">
                <a:latin typeface="Impact"/>
                <a:ea typeface="Impact"/>
                <a:cs typeface="Impact"/>
                <a:sym typeface="Impact"/>
              </a:rPr>
              <a:t>Relative Performance of Each Factor Defined as SR</a:t>
            </a:r>
            <a:r>
              <a:rPr b="1" baseline="-25000" lang="en" sz="2400">
                <a:latin typeface="Impact"/>
                <a:ea typeface="Impact"/>
                <a:cs typeface="Impact"/>
                <a:sym typeface="Impact"/>
              </a:rPr>
              <a:t>d </a:t>
            </a:r>
            <a:r>
              <a:rPr b="1" lang="en" sz="2400">
                <a:latin typeface="Impact"/>
                <a:ea typeface="Impact"/>
                <a:cs typeface="Impact"/>
                <a:sym typeface="Impact"/>
              </a:rPr>
              <a:t>- SR</a:t>
            </a:r>
            <a:r>
              <a:rPr b="1" baseline="-25000" lang="en" sz="2400">
                <a:latin typeface="Impact"/>
                <a:ea typeface="Impact"/>
                <a:cs typeface="Impact"/>
                <a:sym typeface="Impact"/>
              </a:rPr>
              <a:t>u</a:t>
            </a:r>
            <a:endParaRPr b="1" sz="2400">
              <a:latin typeface="Impact"/>
              <a:ea typeface="Impact"/>
              <a:cs typeface="Impact"/>
              <a:sym typeface="Impact"/>
            </a:endParaRPr>
          </a:p>
          <a:p>
            <a:pPr indent="0" lvl="0" marL="0" rtl="0" algn="l">
              <a:spcBef>
                <a:spcPts val="0"/>
              </a:spcBef>
              <a:spcAft>
                <a:spcPts val="0"/>
              </a:spcAft>
              <a:buNone/>
            </a:pPr>
            <a:r>
              <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23"/>
          <p:cNvPicPr preferRelativeResize="0"/>
          <p:nvPr/>
        </p:nvPicPr>
        <p:blipFill>
          <a:blip r:embed="rId3">
            <a:alphaModFix/>
          </a:blip>
          <a:stretch>
            <a:fillRect/>
          </a:stretch>
        </p:blipFill>
        <p:spPr>
          <a:xfrm>
            <a:off x="1518625" y="1152475"/>
            <a:ext cx="5673105"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Impact"/>
                <a:ea typeface="Impact"/>
                <a:cs typeface="Impact"/>
                <a:sym typeface="Impact"/>
              </a:rPr>
              <a:t>Conclusion 1</a:t>
            </a:r>
            <a:endParaRPr sz="2400">
              <a:latin typeface="Impact"/>
              <a:ea typeface="Impact"/>
              <a:cs typeface="Impact"/>
              <a:sym typeface="Impact"/>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600"/>
              </a:spcBef>
              <a:spcAft>
                <a:spcPts val="0"/>
              </a:spcAft>
              <a:buNone/>
            </a:pPr>
            <a:r>
              <a:rPr lang="en" sz="2000"/>
              <a:t>Results align with common sense: for each factor and tenor, the sharpe ratio of the lower 30 companies portfolio is always better than the higher 30 companies </a:t>
            </a:r>
            <a:endParaRPr sz="2000"/>
          </a:p>
          <a:p>
            <a:pPr indent="0" lvl="0" marL="0" rtl="0" algn="l">
              <a:spcBef>
                <a:spcPts val="1600"/>
              </a:spcBef>
              <a:spcAft>
                <a:spcPts val="1600"/>
              </a:spcAft>
              <a:buNone/>
            </a:pPr>
            <a:r>
              <a:rPr lang="en" sz="2000"/>
              <a:t>M</a:t>
            </a:r>
            <a:r>
              <a:rPr lang="en" sz="2000"/>
              <a:t>ore profitable invest in companies that are underperforming relative to the factors in your strategy rather than investing in those that are already doing well (after all, how long can they do well for?)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Impact"/>
                <a:ea typeface="Impact"/>
                <a:cs typeface="Impact"/>
                <a:sym typeface="Impact"/>
              </a:rPr>
              <a:t>Trend Chasing Strategy and Contrarian Strategy Overview:</a:t>
            </a:r>
            <a:endParaRPr b="1" sz="2400">
              <a:latin typeface="Impact"/>
              <a:ea typeface="Impact"/>
              <a:cs typeface="Impact"/>
              <a:sym typeface="Impact"/>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1.Assume sharpe ratio represents each strategy’s performance.</a:t>
            </a:r>
            <a:endParaRPr sz="1900"/>
          </a:p>
          <a:p>
            <a:pPr indent="0" lvl="0" marL="0" rtl="0" algn="l">
              <a:spcBef>
                <a:spcPts val="1600"/>
              </a:spcBef>
              <a:spcAft>
                <a:spcPts val="0"/>
              </a:spcAft>
              <a:buNone/>
            </a:pPr>
            <a:r>
              <a:rPr lang="en" sz="1900"/>
              <a:t>2.Choose 3 top performing factors from 5 year tenor in up pool to create 2 trend chasing portfolios: 1 using stock from up pool, 1 using stocks from down pool </a:t>
            </a:r>
            <a:endParaRPr sz="1900"/>
          </a:p>
          <a:p>
            <a:pPr indent="0" lvl="0" marL="0" rtl="0" algn="l">
              <a:spcBef>
                <a:spcPts val="1600"/>
              </a:spcBef>
              <a:spcAft>
                <a:spcPts val="0"/>
              </a:spcAft>
              <a:buNone/>
            </a:pPr>
            <a:r>
              <a:rPr lang="en" sz="1900"/>
              <a:t>3. </a:t>
            </a:r>
            <a:r>
              <a:rPr lang="en" sz="1900"/>
              <a:t>Choose 3 lowest performing factors from 5 year tenor in up pool to create 2 contrarian portfolios: 1 using stock from up pool, 1 using stocks from down pool </a:t>
            </a:r>
            <a:endParaRPr sz="1900"/>
          </a:p>
          <a:p>
            <a:pPr indent="0" lvl="0" marL="0" rtl="0" algn="l">
              <a:spcBef>
                <a:spcPts val="1600"/>
              </a:spcBef>
              <a:spcAft>
                <a:spcPts val="0"/>
              </a:spcAft>
              <a:buNone/>
            </a:pPr>
            <a:r>
              <a:rPr lang="en" sz="1900">
                <a:solidFill>
                  <a:srgbClr val="434343"/>
                </a:solidFill>
              </a:rPr>
              <a:t>4. </a:t>
            </a:r>
            <a:r>
              <a:rPr lang="en" sz="1900">
                <a:solidFill>
                  <a:srgbClr val="434343"/>
                </a:solidFill>
              </a:rPr>
              <a:t>Compare information ratios of portfolio formed by three best performing factors (trend chasing) vs three worst performing factors (contrarian)</a:t>
            </a:r>
            <a:endParaRPr sz="1900">
              <a:solidFill>
                <a:srgbClr val="434343"/>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241375" y="83375"/>
            <a:ext cx="8520600" cy="572700"/>
          </a:xfrm>
          <a:prstGeom prst="rect">
            <a:avLst/>
          </a:prstGeom>
        </p:spPr>
        <p:txBody>
          <a:bodyPr anchorCtr="0" anchor="t" bIns="91425" lIns="91425" spcFirstLastPara="1" rIns="91425" wrap="square" tIns="91425">
            <a:noAutofit/>
          </a:bodyPr>
          <a:lstStyle/>
          <a:p>
            <a:pPr indent="127000" lvl="0" marL="0" rtl="0" algn="ctr">
              <a:lnSpc>
                <a:spcPct val="115000"/>
              </a:lnSpc>
              <a:spcBef>
                <a:spcPts val="1400"/>
              </a:spcBef>
              <a:spcAft>
                <a:spcPts val="0"/>
              </a:spcAft>
              <a:buClr>
                <a:schemeClr val="dk1"/>
              </a:buClr>
              <a:buSzPts val="1100"/>
              <a:buFont typeface="Arial"/>
              <a:buNone/>
            </a:pPr>
            <a:r>
              <a:rPr lang="en" sz="2400">
                <a:latin typeface="Impact"/>
                <a:ea typeface="Impact"/>
                <a:cs typeface="Impact"/>
                <a:sym typeface="Impact"/>
              </a:rPr>
              <a:t>Results: Factor Performance of Blended Portfolios (Up Pool) </a:t>
            </a:r>
            <a:endParaRPr/>
          </a:p>
          <a:p>
            <a:pPr indent="0" lvl="0" marL="0" rtl="0" algn="l">
              <a:spcBef>
                <a:spcPts val="1400"/>
              </a:spcBef>
              <a:spcAft>
                <a:spcPts val="0"/>
              </a:spcAft>
              <a:buNone/>
            </a:pPr>
            <a:r>
              <a:t/>
            </a:r>
            <a:endParaRPr/>
          </a:p>
        </p:txBody>
      </p:sp>
      <p:pic>
        <p:nvPicPr>
          <p:cNvPr id="142" name="Google Shape;142;p26"/>
          <p:cNvPicPr preferRelativeResize="0"/>
          <p:nvPr/>
        </p:nvPicPr>
        <p:blipFill>
          <a:blip r:embed="rId3">
            <a:alphaModFix/>
          </a:blip>
          <a:stretch>
            <a:fillRect/>
          </a:stretch>
        </p:blipFill>
        <p:spPr>
          <a:xfrm>
            <a:off x="152400" y="808475"/>
            <a:ext cx="7089509" cy="1191350"/>
          </a:xfrm>
          <a:prstGeom prst="rect">
            <a:avLst/>
          </a:prstGeom>
          <a:noFill/>
          <a:ln>
            <a:noFill/>
          </a:ln>
        </p:spPr>
      </p:pic>
      <p:pic>
        <p:nvPicPr>
          <p:cNvPr id="143" name="Google Shape;143;p26"/>
          <p:cNvPicPr preferRelativeResize="0"/>
          <p:nvPr/>
        </p:nvPicPr>
        <p:blipFill>
          <a:blip r:embed="rId4">
            <a:alphaModFix/>
          </a:blip>
          <a:stretch>
            <a:fillRect/>
          </a:stretch>
        </p:blipFill>
        <p:spPr>
          <a:xfrm>
            <a:off x="152400" y="2747000"/>
            <a:ext cx="7089500" cy="119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127000" lvl="0" marL="0" rtl="0" algn="ctr">
              <a:lnSpc>
                <a:spcPct val="115000"/>
              </a:lnSpc>
              <a:spcBef>
                <a:spcPts val="1400"/>
              </a:spcBef>
              <a:spcAft>
                <a:spcPts val="0"/>
              </a:spcAft>
              <a:buClr>
                <a:schemeClr val="dk1"/>
              </a:buClr>
              <a:buSzPts val="1100"/>
              <a:buFont typeface="Arial"/>
              <a:buNone/>
            </a:pPr>
            <a:r>
              <a:rPr lang="en" sz="2400">
                <a:latin typeface="Impact"/>
                <a:ea typeface="Impact"/>
                <a:cs typeface="Impact"/>
                <a:sym typeface="Impact"/>
              </a:rPr>
              <a:t>Results: Factor Performance of Blended Portfolios (Down Pool) </a:t>
            </a:r>
            <a:endParaRPr/>
          </a:p>
          <a:p>
            <a:pPr indent="127000" lvl="0" marL="0" rtl="0" algn="ctr">
              <a:lnSpc>
                <a:spcPct val="115000"/>
              </a:lnSpc>
              <a:spcBef>
                <a:spcPts val="1400"/>
              </a:spcBef>
              <a:spcAft>
                <a:spcPts val="0"/>
              </a:spcAft>
              <a:buClr>
                <a:schemeClr val="dk1"/>
              </a:buClr>
              <a:buSzPts val="1100"/>
              <a:buFont typeface="Arial"/>
              <a:buNone/>
            </a:pPr>
            <a:r>
              <a:t/>
            </a:r>
            <a:endParaRPr sz="2400">
              <a:latin typeface="Impact"/>
              <a:ea typeface="Impact"/>
              <a:cs typeface="Impact"/>
              <a:sym typeface="Impact"/>
            </a:endParaRPr>
          </a:p>
          <a:p>
            <a:pPr indent="127000" lvl="0" marL="0" rtl="0" algn="ctr">
              <a:lnSpc>
                <a:spcPct val="115000"/>
              </a:lnSpc>
              <a:spcBef>
                <a:spcPts val="1400"/>
              </a:spcBef>
              <a:spcAft>
                <a:spcPts val="0"/>
              </a:spcAft>
              <a:buClr>
                <a:schemeClr val="dk1"/>
              </a:buClr>
              <a:buSzPts val="1100"/>
              <a:buFont typeface="Arial"/>
              <a:buNone/>
            </a:pPr>
            <a:r>
              <a:t/>
            </a:r>
            <a:endParaRPr sz="2400">
              <a:latin typeface="Impact"/>
              <a:ea typeface="Impact"/>
              <a:cs typeface="Impact"/>
              <a:sym typeface="Impact"/>
            </a:endParaRPr>
          </a:p>
          <a:p>
            <a:pPr indent="0" lvl="0" marL="0" rtl="0" algn="l">
              <a:spcBef>
                <a:spcPts val="1400"/>
              </a:spcBef>
              <a:spcAft>
                <a:spcPts val="0"/>
              </a:spcAft>
              <a:buNone/>
            </a:pPr>
            <a:r>
              <a:t/>
            </a:r>
            <a:endParaRPr/>
          </a:p>
        </p:txBody>
      </p:sp>
      <p:pic>
        <p:nvPicPr>
          <p:cNvPr id="149" name="Google Shape;149;p27"/>
          <p:cNvPicPr preferRelativeResize="0"/>
          <p:nvPr/>
        </p:nvPicPr>
        <p:blipFill>
          <a:blip r:embed="rId3">
            <a:alphaModFix/>
          </a:blip>
          <a:stretch>
            <a:fillRect/>
          </a:stretch>
        </p:blipFill>
        <p:spPr>
          <a:xfrm>
            <a:off x="152400" y="898900"/>
            <a:ext cx="7068979" cy="1187900"/>
          </a:xfrm>
          <a:prstGeom prst="rect">
            <a:avLst/>
          </a:prstGeom>
          <a:noFill/>
          <a:ln>
            <a:noFill/>
          </a:ln>
        </p:spPr>
      </p:pic>
      <p:pic>
        <p:nvPicPr>
          <p:cNvPr id="150" name="Google Shape;150;p27"/>
          <p:cNvPicPr preferRelativeResize="0"/>
          <p:nvPr/>
        </p:nvPicPr>
        <p:blipFill>
          <a:blip r:embed="rId4">
            <a:alphaModFix/>
          </a:blip>
          <a:stretch>
            <a:fillRect/>
          </a:stretch>
        </p:blipFill>
        <p:spPr>
          <a:xfrm>
            <a:off x="152400" y="2696000"/>
            <a:ext cx="7068975" cy="118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27000" lvl="0" marL="0" rtl="0" algn="ctr">
              <a:lnSpc>
                <a:spcPct val="115000"/>
              </a:lnSpc>
              <a:spcBef>
                <a:spcPts val="1400"/>
              </a:spcBef>
              <a:spcAft>
                <a:spcPts val="1400"/>
              </a:spcAft>
              <a:buClr>
                <a:schemeClr val="dk1"/>
              </a:buClr>
              <a:buSzPts val="1100"/>
              <a:buFont typeface="Arial"/>
              <a:buNone/>
            </a:pPr>
            <a:r>
              <a:rPr lang="en" sz="2400">
                <a:latin typeface="Impact"/>
                <a:ea typeface="Impact"/>
                <a:cs typeface="Impact"/>
                <a:sym typeface="Impact"/>
              </a:rPr>
              <a:t>Results: Relative Performance of TC and Contrarian Portfolios </a:t>
            </a:r>
            <a:endParaRPr sz="2400">
              <a:latin typeface="Impact"/>
              <a:ea typeface="Impact"/>
              <a:cs typeface="Impact"/>
              <a:sym typeface="Impact"/>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28"/>
          <p:cNvPicPr preferRelativeResize="0"/>
          <p:nvPr/>
        </p:nvPicPr>
        <p:blipFill>
          <a:blip r:embed="rId3">
            <a:alphaModFix/>
          </a:blip>
          <a:stretch>
            <a:fillRect/>
          </a:stretch>
        </p:blipFill>
        <p:spPr>
          <a:xfrm>
            <a:off x="311700" y="1635227"/>
            <a:ext cx="8520601" cy="1582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Impact"/>
                <a:ea typeface="Impact"/>
                <a:cs typeface="Impact"/>
                <a:sym typeface="Impact"/>
              </a:rPr>
              <a:t>Conclusion 2</a:t>
            </a:r>
            <a:endParaRPr sz="2400">
              <a:latin typeface="Impact"/>
              <a:ea typeface="Impact"/>
              <a:cs typeface="Impact"/>
              <a:sym typeface="Impact"/>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Information Ratio used as measure of performance </a:t>
            </a:r>
            <a:endParaRPr sz="1900"/>
          </a:p>
          <a:p>
            <a:pPr indent="0" lvl="0" marL="0" rtl="0" algn="l">
              <a:spcBef>
                <a:spcPts val="1600"/>
              </a:spcBef>
              <a:spcAft>
                <a:spcPts val="0"/>
              </a:spcAft>
              <a:buNone/>
            </a:pPr>
            <a:r>
              <a:rPr lang="en" sz="1900"/>
              <a:t>In both Up pool and Down pool portfolios, the TC strategy had a lower IR than the contrarian strategy </a:t>
            </a:r>
            <a:endParaRPr sz="1900"/>
          </a:p>
          <a:p>
            <a:pPr indent="0" lvl="0" marL="0" rtl="0" algn="l">
              <a:spcBef>
                <a:spcPts val="1600"/>
              </a:spcBef>
              <a:spcAft>
                <a:spcPts val="1600"/>
              </a:spcAft>
              <a:buNone/>
            </a:pPr>
            <a:r>
              <a:rPr lang="en" sz="1900"/>
              <a:t>Can assume that trends found in US market hold consistent for Chinese market data: contrarian strategies will generally outperform TC strategies, while TC strategies can destroy value </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Sources of Error </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correlation between momentum and liquidity in the up pool factors could skew independence liquidity Sharpe ratio in the up pool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Transaction costs not accounted for, so all Sharpe ratios are slightly inflated by inflated return metrics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1. Arnott, Rob, et al. "Timing 'Smart Beta' Strategies? Of Course! Buy Low, Sell High!" Research Affiliates, Sept. 2016, pp. 1-30.</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2. Ang, Andrew. "What is Factor Investing." blackrock.com, Blackrock, 2020, www.blackrock.com/us/individual/investment-ideas/</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what-is-factor-investing. Accessed 8 May 2020.</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3. "Smart Beta." </a:t>
            </a:r>
            <a:r>
              <a:rPr i="1" lang="en" sz="1200">
                <a:solidFill>
                  <a:schemeClr val="dk1"/>
                </a:solidFill>
                <a:highlight>
                  <a:srgbClr val="FFFFFF"/>
                </a:highlight>
              </a:rPr>
              <a:t>researchaffiliates.com</a:t>
            </a:r>
            <a:r>
              <a:rPr lang="en" sz="1200">
                <a:solidFill>
                  <a:schemeClr val="dk1"/>
                </a:solidFill>
                <a:highlight>
                  <a:srgbClr val="FFFFFF"/>
                </a:highlight>
              </a:rPr>
              <a:t>, 2020, www.researchaffiliates.com/en_us/insights/</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 	smart-beta.html. Accessed 8 May 2020.</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82475" y="445025"/>
            <a:ext cx="8197200" cy="12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Impact"/>
                <a:ea typeface="Impact"/>
                <a:cs typeface="Impact"/>
                <a:sym typeface="Impact"/>
              </a:rPr>
              <a:t>Timing “Smart Beta” Strategies? Of Course! Buy Low Sell High  </a:t>
            </a:r>
            <a:endParaRPr b="1" sz="2400">
              <a:latin typeface="Impact"/>
              <a:ea typeface="Impact"/>
              <a:cs typeface="Impact"/>
              <a:sym typeface="Impact"/>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1.Pure factor based investing strategies can negatively impact overall performance of a portfolio and decreased Sharpe and Information ratios when compared to blended strategies </a:t>
            </a:r>
            <a:endParaRPr/>
          </a:p>
          <a:p>
            <a:pPr indent="0" lvl="0" marL="0" rtl="0" algn="l">
              <a:spcBef>
                <a:spcPts val="1600"/>
              </a:spcBef>
              <a:spcAft>
                <a:spcPts val="0"/>
              </a:spcAft>
              <a:buNone/>
            </a:pPr>
            <a:r>
              <a:rPr lang="en"/>
              <a:t>2.Pure trend chasing views can also negatively affect annual amount of value added to a portfolio and lead to decreased Sharpe and Information ratios when compared to a blended approach</a:t>
            </a:r>
            <a:endParaRPr/>
          </a:p>
          <a:p>
            <a:pPr indent="0" lvl="0" marL="0" rtl="0" algn="l">
              <a:spcBef>
                <a:spcPts val="1600"/>
              </a:spcBef>
              <a:spcAft>
                <a:spcPts val="0"/>
              </a:spcAft>
              <a:buNone/>
            </a:pPr>
            <a:r>
              <a:rPr lang="en"/>
              <a:t>3.Goal: See if these trends are present in historical Chinese market data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81750" y="213975"/>
            <a:ext cx="8520600" cy="5727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b="1" lang="en" sz="2400">
                <a:latin typeface="Impact"/>
                <a:ea typeface="Impact"/>
                <a:cs typeface="Impact"/>
                <a:sym typeface="Impact"/>
              </a:rPr>
              <a:t>Overview</a:t>
            </a:r>
            <a:endParaRPr b="1" sz="2400">
              <a:latin typeface="Impact"/>
              <a:ea typeface="Impact"/>
              <a:cs typeface="Impact"/>
              <a:sym typeface="Impact"/>
            </a:endParaRPr>
          </a:p>
        </p:txBody>
      </p:sp>
      <p:sp>
        <p:nvSpPr>
          <p:cNvPr id="67" name="Google Shape;67;p15"/>
          <p:cNvSpPr txBox="1"/>
          <p:nvPr>
            <p:ph idx="1" type="body"/>
          </p:nvPr>
        </p:nvSpPr>
        <p:spPr>
          <a:xfrm>
            <a:off x="408000" y="860550"/>
            <a:ext cx="8328000" cy="34224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a:solidFill>
                  <a:schemeClr val="dk1"/>
                </a:solidFill>
              </a:rPr>
              <a:t>Step 1: Choose six factors in total (value, liquidity, momentum, beta, profitability, size)</a:t>
            </a:r>
            <a:endParaRPr>
              <a:solidFill>
                <a:schemeClr val="dk1"/>
              </a:solidFill>
            </a:endParaRPr>
          </a:p>
          <a:p>
            <a:pPr indent="0" lvl="0" marL="1828800" rtl="0" algn="l">
              <a:spcBef>
                <a:spcPts val="1600"/>
              </a:spcBef>
              <a:spcAft>
                <a:spcPts val="0"/>
              </a:spcAft>
              <a:buNone/>
            </a:pPr>
            <a:r>
              <a:rPr lang="en">
                <a:solidFill>
                  <a:schemeClr val="dk1"/>
                </a:solidFill>
              </a:rPr>
              <a:t>Step 2: Choose the best 30 companies (up pool)  and the worst 30 (down pool) relative to each factor to get two portfolios for each factor (12 portfolios in total)</a:t>
            </a:r>
            <a:endParaRPr>
              <a:solidFill>
                <a:schemeClr val="dk1"/>
              </a:solidFill>
            </a:endParaRPr>
          </a:p>
          <a:p>
            <a:pPr indent="0" lvl="0" marL="1828800" rtl="0" algn="l">
              <a:spcBef>
                <a:spcPts val="1600"/>
              </a:spcBef>
              <a:spcAft>
                <a:spcPts val="0"/>
              </a:spcAft>
              <a:buNone/>
            </a:pPr>
            <a:r>
              <a:rPr lang="en">
                <a:solidFill>
                  <a:schemeClr val="dk1"/>
                </a:solidFill>
              </a:rPr>
              <a:t>Step 3: Get the 1,3,5,10 year data for each portfolio (return, vol, sharpe ratio) </a:t>
            </a:r>
            <a:endParaRPr>
              <a:solidFill>
                <a:schemeClr val="dk1"/>
              </a:solidFill>
            </a:endParaRPr>
          </a:p>
          <a:p>
            <a:pPr indent="0" lvl="0" marL="1828800" rtl="0" algn="l">
              <a:spcBef>
                <a:spcPts val="1600"/>
              </a:spcBef>
              <a:spcAft>
                <a:spcPts val="0"/>
              </a:spcAft>
              <a:buClr>
                <a:schemeClr val="dk1"/>
              </a:buClr>
              <a:buSzPts val="1100"/>
              <a:buFont typeface="Arial"/>
              <a:buNone/>
            </a:pPr>
            <a:r>
              <a:rPr lang="en">
                <a:solidFill>
                  <a:schemeClr val="dk1"/>
                </a:solidFill>
              </a:rPr>
              <a:t>Step 4: C</a:t>
            </a:r>
            <a:r>
              <a:rPr lang="en">
                <a:solidFill>
                  <a:schemeClr val="dk1"/>
                </a:solidFill>
              </a:rPr>
              <a:t>ompare the portfolio formed by three best performing factors from up pool (trend chasing) vs three worst performing factors (contrarian) from up pool, for both up pool and down pool stocks</a:t>
            </a:r>
            <a:endParaRPr sz="2800">
              <a:solidFill>
                <a:schemeClr val="dk1"/>
              </a:solidFill>
            </a:endParaRPr>
          </a:p>
          <a:p>
            <a:pPr indent="0" lvl="0" marL="0" rtl="0" algn="l">
              <a:spcBef>
                <a:spcPts val="1600"/>
              </a:spcBef>
              <a:spcAft>
                <a:spcPts val="1600"/>
              </a:spcAft>
              <a:buNone/>
            </a:pPr>
            <a:r>
              <a:t/>
            </a:r>
            <a:endParaRPr sz="2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Impact"/>
                <a:ea typeface="Impact"/>
                <a:cs typeface="Impact"/>
                <a:sym typeface="Impact"/>
              </a:rPr>
              <a:t>How to calculate the factors?</a:t>
            </a:r>
            <a:endParaRPr b="1" sz="2400">
              <a:latin typeface="Impact"/>
              <a:ea typeface="Impact"/>
              <a:cs typeface="Impact"/>
              <a:sym typeface="Impact"/>
            </a:endParaRPr>
          </a:p>
        </p:txBody>
      </p:sp>
      <p:sp>
        <p:nvSpPr>
          <p:cNvPr id="73" name="Google Shape;73;p16"/>
          <p:cNvSpPr txBox="1"/>
          <p:nvPr>
            <p:ph idx="1" type="body"/>
          </p:nvPr>
        </p:nvSpPr>
        <p:spPr>
          <a:xfrm>
            <a:off x="311700" y="1307950"/>
            <a:ext cx="8520600" cy="22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monthly market value/book value </a:t>
            </a:r>
            <a:endParaRPr/>
          </a:p>
          <a:p>
            <a:pPr indent="0" lvl="0" marL="0" rtl="0" algn="l">
              <a:spcBef>
                <a:spcPts val="1600"/>
              </a:spcBef>
              <a:spcAft>
                <a:spcPts val="0"/>
              </a:spcAft>
              <a:buNone/>
            </a:pPr>
            <a:r>
              <a:rPr lang="en"/>
              <a:t>Liquidity: the difference of book value every month/book value</a:t>
            </a:r>
            <a:endParaRPr/>
          </a:p>
          <a:p>
            <a:pPr indent="0" lvl="0" marL="0" rtl="0" algn="l">
              <a:spcBef>
                <a:spcPts val="1600"/>
              </a:spcBef>
              <a:spcAft>
                <a:spcPts val="0"/>
              </a:spcAft>
              <a:buNone/>
            </a:pPr>
            <a:r>
              <a:rPr lang="en"/>
              <a:t>Momentum: idea that if a stock is doing well it will continue to do well, refer to prog 6 from class</a:t>
            </a:r>
            <a:endParaRPr/>
          </a:p>
          <a:p>
            <a:pPr indent="0" lvl="0" marL="0" rtl="0" algn="l">
              <a:spcBef>
                <a:spcPts val="1600"/>
              </a:spcBef>
              <a:spcAft>
                <a:spcPts val="0"/>
              </a:spcAft>
              <a:buNone/>
            </a:pPr>
            <a:r>
              <a:rPr lang="en"/>
              <a:t>Beta: correlation of excess company returns with market premium, refer to prog 6 from class</a:t>
            </a:r>
            <a:endParaRPr/>
          </a:p>
          <a:p>
            <a:pPr indent="0" lvl="0" marL="0" rtl="0" algn="l">
              <a:spcBef>
                <a:spcPts val="1600"/>
              </a:spcBef>
              <a:spcAft>
                <a:spcPts val="0"/>
              </a:spcAft>
              <a:buNone/>
            </a:pPr>
            <a:r>
              <a:rPr lang="en"/>
              <a:t>Profitability: EBIT</a:t>
            </a:r>
            <a:endParaRPr/>
          </a:p>
          <a:p>
            <a:pPr indent="0" lvl="0" marL="0" rtl="0" algn="l">
              <a:spcBef>
                <a:spcPts val="1600"/>
              </a:spcBef>
              <a:spcAft>
                <a:spcPts val="0"/>
              </a:spcAft>
              <a:buNone/>
            </a:pPr>
            <a:r>
              <a:rPr lang="en"/>
              <a:t>Size: Market Cap</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55075"/>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Impact"/>
                <a:ea typeface="Impact"/>
                <a:cs typeface="Impact"/>
                <a:sym typeface="Impact"/>
              </a:rPr>
              <a:t>Relevant Risk Metrics</a:t>
            </a:r>
            <a:r>
              <a:rPr b="1" lang="en" sz="2400"/>
              <a:t> </a:t>
            </a:r>
            <a:endParaRPr b="1" sz="2400"/>
          </a:p>
        </p:txBody>
      </p:sp>
      <p:sp>
        <p:nvSpPr>
          <p:cNvPr id="79" name="Google Shape;79;p17"/>
          <p:cNvSpPr txBox="1"/>
          <p:nvPr>
            <p:ph idx="1" type="body"/>
          </p:nvPr>
        </p:nvSpPr>
        <p:spPr>
          <a:xfrm>
            <a:off x="311700" y="1574425"/>
            <a:ext cx="8520600" cy="23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All metrics were compared against the market average return for the given tenor in place of a benchmark</a:t>
            </a:r>
            <a:endParaRPr/>
          </a:p>
          <a:p>
            <a:pPr indent="0" lvl="0" marL="0" rtl="0" algn="l">
              <a:spcBef>
                <a:spcPts val="1600"/>
              </a:spcBef>
              <a:spcAft>
                <a:spcPts val="0"/>
              </a:spcAft>
              <a:buNone/>
            </a:pPr>
            <a:r>
              <a:rPr lang="en"/>
              <a:t>Sharpe Ratio: (Portfolio return - Average market return) / volatility of excess portfolio returns </a:t>
            </a:r>
            <a:endParaRPr/>
          </a:p>
          <a:p>
            <a:pPr indent="0" lvl="0" marL="0" rtl="0" algn="l">
              <a:spcBef>
                <a:spcPts val="1600"/>
              </a:spcBef>
              <a:spcAft>
                <a:spcPts val="0"/>
              </a:spcAft>
              <a:buNone/>
            </a:pPr>
            <a:r>
              <a:rPr lang="en"/>
              <a:t>Tracking Error: standard deviation of (Portfolio returns - market returns) , </a:t>
            </a:r>
            <a:endParaRPr/>
          </a:p>
          <a:p>
            <a:pPr indent="0" lvl="0" marL="0" rtl="0" algn="l">
              <a:spcBef>
                <a:spcPts val="1600"/>
              </a:spcBef>
              <a:spcAft>
                <a:spcPts val="0"/>
              </a:spcAft>
              <a:buNone/>
            </a:pPr>
            <a:r>
              <a:rPr lang="en"/>
              <a:t>Information Ratio: (Total portfolio return - Total market return) / Tracking Error</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Impact"/>
                <a:ea typeface="Impact"/>
                <a:cs typeface="Impact"/>
                <a:sym typeface="Impact"/>
              </a:rPr>
              <a:t>Results: Correlation Matrices</a:t>
            </a:r>
            <a:endParaRPr sz="2400">
              <a:latin typeface="Impact"/>
              <a:ea typeface="Impact"/>
              <a:cs typeface="Impact"/>
              <a:sym typeface="Impact"/>
            </a:endParaRPr>
          </a:p>
          <a:p>
            <a:pPr indent="0" lvl="0" marL="0" rtl="0" algn="ctr">
              <a:spcBef>
                <a:spcPts val="0"/>
              </a:spcBef>
              <a:spcAft>
                <a:spcPts val="0"/>
              </a:spcAft>
              <a:buNone/>
            </a:pPr>
            <a:r>
              <a:t/>
            </a:r>
            <a:endParaRPr sz="2400">
              <a:latin typeface="Impact"/>
              <a:ea typeface="Impact"/>
              <a:cs typeface="Impact"/>
              <a:sym typeface="Impact"/>
            </a:endParaRPr>
          </a:p>
        </p:txBody>
      </p:sp>
      <p:pic>
        <p:nvPicPr>
          <p:cNvPr id="85" name="Google Shape;85;p18"/>
          <p:cNvPicPr preferRelativeResize="0"/>
          <p:nvPr/>
        </p:nvPicPr>
        <p:blipFill>
          <a:blip r:embed="rId3">
            <a:alphaModFix/>
          </a:blip>
          <a:stretch>
            <a:fillRect/>
          </a:stretch>
        </p:blipFill>
        <p:spPr>
          <a:xfrm>
            <a:off x="311700" y="1258425"/>
            <a:ext cx="6868975" cy="1648550"/>
          </a:xfrm>
          <a:prstGeom prst="rect">
            <a:avLst/>
          </a:prstGeom>
          <a:noFill/>
          <a:ln>
            <a:noFill/>
          </a:ln>
        </p:spPr>
      </p:pic>
      <p:pic>
        <p:nvPicPr>
          <p:cNvPr id="86" name="Google Shape;86;p18"/>
          <p:cNvPicPr preferRelativeResize="0"/>
          <p:nvPr/>
        </p:nvPicPr>
        <p:blipFill>
          <a:blip r:embed="rId4">
            <a:alphaModFix/>
          </a:blip>
          <a:stretch>
            <a:fillRect/>
          </a:stretch>
        </p:blipFill>
        <p:spPr>
          <a:xfrm>
            <a:off x="311700" y="3330275"/>
            <a:ext cx="6868975" cy="1600067"/>
          </a:xfrm>
          <a:prstGeom prst="rect">
            <a:avLst/>
          </a:prstGeom>
          <a:noFill/>
          <a:ln>
            <a:noFill/>
          </a:ln>
        </p:spPr>
      </p:pic>
      <p:sp>
        <p:nvSpPr>
          <p:cNvPr id="87" name="Google Shape;87;p18"/>
          <p:cNvSpPr txBox="1"/>
          <p:nvPr/>
        </p:nvSpPr>
        <p:spPr>
          <a:xfrm>
            <a:off x="311700" y="913125"/>
            <a:ext cx="15453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Up Pool</a:t>
            </a:r>
            <a:endParaRPr/>
          </a:p>
        </p:txBody>
      </p:sp>
      <p:sp>
        <p:nvSpPr>
          <p:cNvPr id="88" name="Google Shape;88;p18"/>
          <p:cNvSpPr txBox="1"/>
          <p:nvPr/>
        </p:nvSpPr>
        <p:spPr>
          <a:xfrm>
            <a:off x="311700" y="2906975"/>
            <a:ext cx="1836000" cy="1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Down Pool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Impact"/>
                <a:ea typeface="Impact"/>
                <a:cs typeface="Impact"/>
                <a:sym typeface="Impact"/>
              </a:rPr>
              <a:t>Results: Performance of Pure Factor Strategies 1 yr</a:t>
            </a:r>
            <a:endParaRPr sz="2400">
              <a:latin typeface="Impact"/>
              <a:ea typeface="Impact"/>
              <a:cs typeface="Impact"/>
              <a:sym typeface="Impact"/>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94" name="Google Shape;94;p19"/>
          <p:cNvPicPr preferRelativeResize="0"/>
          <p:nvPr/>
        </p:nvPicPr>
        <p:blipFill>
          <a:blip r:embed="rId3">
            <a:alphaModFix/>
          </a:blip>
          <a:stretch>
            <a:fillRect/>
          </a:stretch>
        </p:blipFill>
        <p:spPr>
          <a:xfrm>
            <a:off x="152400" y="1170125"/>
            <a:ext cx="6916800" cy="997306"/>
          </a:xfrm>
          <a:prstGeom prst="rect">
            <a:avLst/>
          </a:prstGeom>
          <a:noFill/>
          <a:ln>
            <a:noFill/>
          </a:ln>
        </p:spPr>
      </p:pic>
      <p:pic>
        <p:nvPicPr>
          <p:cNvPr id="95" name="Google Shape;95;p19"/>
          <p:cNvPicPr preferRelativeResize="0"/>
          <p:nvPr/>
        </p:nvPicPr>
        <p:blipFill>
          <a:blip r:embed="rId4">
            <a:alphaModFix/>
          </a:blip>
          <a:stretch>
            <a:fillRect/>
          </a:stretch>
        </p:blipFill>
        <p:spPr>
          <a:xfrm>
            <a:off x="152400" y="2783225"/>
            <a:ext cx="6916800" cy="981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Impact"/>
                <a:ea typeface="Impact"/>
                <a:cs typeface="Impact"/>
                <a:sym typeface="Impact"/>
              </a:rPr>
              <a:t>Results: Performance of Pure Factor Strategies 3 yr</a:t>
            </a:r>
            <a:endParaRPr sz="2400">
              <a:latin typeface="Impact"/>
              <a:ea typeface="Impact"/>
              <a:cs typeface="Impact"/>
              <a:sym typeface="Impact"/>
            </a:endParaRPr>
          </a:p>
          <a:p>
            <a:pPr indent="457200" lvl="0" marL="0" rtl="0" algn="l">
              <a:spcBef>
                <a:spcPts val="0"/>
              </a:spcBef>
              <a:spcAft>
                <a:spcPts val="0"/>
              </a:spcAft>
              <a:buClr>
                <a:schemeClr val="dk1"/>
              </a:buClr>
              <a:buSzPts val="1100"/>
              <a:buFont typeface="Arial"/>
              <a:buNone/>
            </a:pPr>
            <a:r>
              <a:t/>
            </a:r>
            <a:endParaRPr/>
          </a:p>
        </p:txBody>
      </p:sp>
      <p:pic>
        <p:nvPicPr>
          <p:cNvPr id="101" name="Google Shape;101;p20"/>
          <p:cNvPicPr preferRelativeResize="0"/>
          <p:nvPr/>
        </p:nvPicPr>
        <p:blipFill>
          <a:blip r:embed="rId3">
            <a:alphaModFix/>
          </a:blip>
          <a:stretch>
            <a:fillRect/>
          </a:stretch>
        </p:blipFill>
        <p:spPr>
          <a:xfrm>
            <a:off x="152400" y="1170125"/>
            <a:ext cx="7067084" cy="1018975"/>
          </a:xfrm>
          <a:prstGeom prst="rect">
            <a:avLst/>
          </a:prstGeom>
          <a:noFill/>
          <a:ln>
            <a:noFill/>
          </a:ln>
        </p:spPr>
      </p:pic>
      <p:pic>
        <p:nvPicPr>
          <p:cNvPr id="102" name="Google Shape;102;p20"/>
          <p:cNvPicPr preferRelativeResize="0"/>
          <p:nvPr/>
        </p:nvPicPr>
        <p:blipFill>
          <a:blip r:embed="rId4">
            <a:alphaModFix/>
          </a:blip>
          <a:stretch>
            <a:fillRect/>
          </a:stretch>
        </p:blipFill>
        <p:spPr>
          <a:xfrm>
            <a:off x="152400" y="2820050"/>
            <a:ext cx="7067075" cy="101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Impact"/>
                <a:ea typeface="Impact"/>
                <a:cs typeface="Impact"/>
                <a:sym typeface="Impact"/>
              </a:rPr>
              <a:t>Results: Performance of Pure Factor Strategies 5 yr</a:t>
            </a:r>
            <a:endParaRPr sz="2400">
              <a:latin typeface="Impact"/>
              <a:ea typeface="Impact"/>
              <a:cs typeface="Impact"/>
              <a:sym typeface="Impact"/>
            </a:endParaRPr>
          </a:p>
          <a:p>
            <a:pPr indent="457200" lvl="0" marL="0" rtl="0" algn="l">
              <a:spcBef>
                <a:spcPts val="0"/>
              </a:spcBef>
              <a:spcAft>
                <a:spcPts val="0"/>
              </a:spcAft>
              <a:buClr>
                <a:schemeClr val="dk1"/>
              </a:buClr>
              <a:buSzPts val="1100"/>
              <a:buFont typeface="Arial"/>
              <a:buNone/>
            </a:pPr>
            <a:r>
              <a:t/>
            </a:r>
            <a:endParaRPr/>
          </a:p>
        </p:txBody>
      </p:sp>
      <p:pic>
        <p:nvPicPr>
          <p:cNvPr id="108" name="Google Shape;108;p21"/>
          <p:cNvPicPr preferRelativeResize="0"/>
          <p:nvPr/>
        </p:nvPicPr>
        <p:blipFill>
          <a:blip r:embed="rId3">
            <a:alphaModFix/>
          </a:blip>
          <a:stretch>
            <a:fillRect/>
          </a:stretch>
        </p:blipFill>
        <p:spPr>
          <a:xfrm>
            <a:off x="152400" y="1170125"/>
            <a:ext cx="7074909" cy="1003650"/>
          </a:xfrm>
          <a:prstGeom prst="rect">
            <a:avLst/>
          </a:prstGeom>
          <a:noFill/>
          <a:ln>
            <a:noFill/>
          </a:ln>
        </p:spPr>
      </p:pic>
      <p:pic>
        <p:nvPicPr>
          <p:cNvPr id="109" name="Google Shape;109;p21"/>
          <p:cNvPicPr preferRelativeResize="0"/>
          <p:nvPr/>
        </p:nvPicPr>
        <p:blipFill>
          <a:blip r:embed="rId4">
            <a:alphaModFix/>
          </a:blip>
          <a:stretch>
            <a:fillRect/>
          </a:stretch>
        </p:blipFill>
        <p:spPr>
          <a:xfrm>
            <a:off x="152400" y="2860175"/>
            <a:ext cx="7074900" cy="100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