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86" r:id="rId6"/>
    <p:sldId id="288" r:id="rId7"/>
    <p:sldId id="289" r:id="rId8"/>
    <p:sldId id="290" r:id="rId9"/>
    <p:sldId id="29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9"/>
    <p:restoredTop sz="94719"/>
  </p:normalViewPr>
  <p:slideViewPr>
    <p:cSldViewPr snapToGrid="0">
      <p:cViewPr varScale="1">
        <p:scale>
          <a:sx n="152" d="100"/>
          <a:sy n="152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FDF3-02DD-C917-1AC4-762F9043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DFF3-A38A-33CE-FF50-6F25887F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C28F-7D30-6280-5B06-0245FB9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34C7-4C5A-B6CA-FCB2-13141B10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D389-7FF0-FDAA-C30F-6533A291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AAD6-D9C4-745B-54EB-C9CC4333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B2A55-55FD-3EB0-44F3-86303990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C7C6-1039-DCBB-AB7E-F15D0A2A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6E80-68AF-91E8-7F62-A8647B3A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672D-D62B-6BD3-318F-26BF5A2D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5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102E7-0C38-393D-3F6C-B4389C96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1CA5C-A01D-CD8D-D2D8-7988BCED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A5B3-4C39-C799-77D1-CA9F796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0644-C40B-66CF-4D32-369CCF42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B80E-7D1D-3216-E4F2-CE5945BB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47C0-363E-8D92-5022-B8C2E46A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986B-C1A7-9054-30AA-A20DE5BD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6419-A1A3-B620-EAB6-287A7F6D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7D46-AA30-2E4D-F372-CDF90983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5F69-1114-56DB-1816-973BD500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E75-178D-B2B3-C827-5B6C5717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140E-4726-C7D3-800B-0D36D8FE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B1F0-B836-A770-23A4-7F9C32A9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368F-433E-D0C1-77CC-D8EFBCC6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AFE5-DB0F-A10B-465D-F2BB529B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107F-9FB3-2EAD-6C6A-0441C24D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6C4F-1372-3B67-21FE-366A5A11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F20D-F6D1-0849-4811-63E8DFAD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F827-09FF-08EA-AD0C-DA7FA310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00BD-9E2F-ACDD-8EE2-0BD2F7AF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A3B0-B4C5-B71B-FC20-16906615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0EC5-0318-17C5-3986-62D7E59A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55C1-4DA0-EF26-056B-4AAACD8D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FC308-D88E-CFDC-952C-011F88A2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BB469-7A8D-3D50-5B80-40DF84D6C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524E-0E1D-86EB-689B-D17A6802C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8691-2BBA-F0CD-E48E-603C42B7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9FDDD-EA50-AE75-345F-A9423641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1A968-A7F4-FB50-3776-22F1551E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CDCC-5E5D-F9C5-DE66-F8BA7F0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755F1-43C8-922C-5F37-1F29286F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41F7-1DEB-E4F3-7663-E829FF77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47E30-C396-4E4B-F179-C241CB61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901A9-CAF6-D4D7-5560-1807359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DC7D9-E8DA-C5F4-BD60-A06DD4C5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EB737-0816-A58D-3E00-91970823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DEA0-5C77-5EB4-AAB7-D7AB2D7C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2C11-E957-1C0C-2C1E-0FFB8E94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0E9F9-AA52-A056-66FA-54B071C4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50E32-56FD-5509-088E-84A96F7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50496-BD3B-2C9C-A7DF-DA39044B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B2DB-1718-16D0-A302-9412A11B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CAF4-A566-5275-4391-3571FD1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7A26-EEA8-FE1F-5EA9-FC25766A5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E18C1-6ECE-6D38-1990-74AC58EA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7714-6F20-D9D0-D46F-E869DF33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FB44-5A84-85B9-A717-54B87F1C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9F2B-DF56-9576-9C56-DF641A7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9B7E8-71AB-5639-AA7C-E9165C10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7411-B0A7-AFAF-E541-B665B7A6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776F-873B-C4B7-3278-465E1F5E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04F7-156A-CC44-A754-5AF0880BAFD6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F88C-25ED-A053-3890-C93E371B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D6CD-AEDB-765B-A4ED-D2D5E7C02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D714-E604-C546-811F-8DB35E779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0910-24F1-9FC1-EDD3-6D56AEB1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oldman Sans" panose="020B0603020203020204" pitchFamily="34" charset="0"/>
                <a:cs typeface="Goldman Sans" panose="020B0603020203020204" pitchFamily="34" charset="0"/>
              </a:rPr>
              <a:t>COMP6940: BIG DATA AND 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3469-FA31-9B3F-C787-6C4BFB136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LECTURE #2: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DATA COLLECTION AND EDA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Inzamam Rahaman</a:t>
            </a:r>
          </a:p>
        </p:txBody>
      </p:sp>
    </p:spTree>
    <p:extLst>
      <p:ext uri="{BB962C8B-B14F-4D97-AF65-F5344CB8AC3E}">
        <p14:creationId xmlns:p14="http://schemas.microsoft.com/office/powerpoint/2010/main" val="322481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F53-0026-1845-46C2-26335033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343"/>
            <a:ext cx="10515600" cy="935314"/>
          </a:xfrm>
        </p:spPr>
        <p:txBody>
          <a:bodyPr/>
          <a:lstStyle/>
          <a:p>
            <a:pPr algn="ctr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481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C0AE-A996-7A69-EC12-EAE11AF6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Methods – database, API, Web scraping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Advice for 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Exploratory Data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Useful strategies and techniques for EDA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Plots that are useful for EDA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pPr marL="457200" lvl="1" indent="0" algn="ctr">
              <a:buNone/>
            </a:pPr>
            <a:r>
              <a:rPr lang="en-US" b="1" u="sng" dirty="0">
                <a:latin typeface="Goldman Sans" panose="020B0603020203020204" pitchFamily="34" charset="0"/>
                <a:cs typeface="Goldman Sans" panose="020B0603020203020204" pitchFamily="34" charset="0"/>
              </a:rPr>
              <a:t>TODAY’S LECTURE IS GOING TO BE FOCUSED ON CODE TO </a:t>
            </a:r>
          </a:p>
          <a:p>
            <a:pPr marL="457200" lvl="1" indent="0" algn="ctr">
              <a:buNone/>
            </a:pPr>
            <a:r>
              <a:rPr lang="en-US" b="1" u="sng" dirty="0">
                <a:latin typeface="Goldman Sans" panose="020B0603020203020204" pitchFamily="34" charset="0"/>
                <a:cs typeface="Goldman Sans" panose="020B0603020203020204" pitchFamily="34" charset="0"/>
              </a:rPr>
              <a:t>IMPLEMENT THE ABOVE</a:t>
            </a:r>
          </a:p>
          <a:p>
            <a:pPr marL="457200" lvl="1" indent="0">
              <a:buNone/>
            </a:pPr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66134-CF54-E65A-B615-311462DC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12608" y="1690688"/>
            <a:ext cx="3933913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81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Just like petrochemicals, the first step in extracting value from data is extracting data from the “ground”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Typically, designing the ”wells” is not within the remit of the data scientist, but learning some additional database and software engineering might be useful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After the data has been extracted, it needs to undergo cleaning to enable further processing</a:t>
            </a: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COLLECTION -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358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is housed in several formats and across different ”venues”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Each of these different venues has corresponding venues: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Machine-readable Flat files (e.g. CSVs, TSVs, .xlsx, JSON) – use the appropriate library (e.g. Pandas, Python JSON library) to read the file into the </a:t>
            </a:r>
            <a:r>
              <a:rPr lang="en-US" dirty="0" err="1">
                <a:latin typeface="Goldman Sans" panose="020B0603020203020204" pitchFamily="34" charset="0"/>
                <a:cs typeface="Goldman Sans" panose="020B0603020203020204" pitchFamily="34" charset="0"/>
              </a:rPr>
              <a:t>programme</a:t>
            </a:r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Database or Data-warehouse (e.g. MySQL, SQLite, MongoDB, Snowflake) – use database connection library that allows for execution and retrieval of query results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Webservices – sometimes data is served by an API, e.g. USGS Earthquake data, Twitter API, that serves the data in a machine readable format, usually JSON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Website, PDF, or non machine-readable file – scraping (+ OCR). In Python </a:t>
            </a:r>
            <a:r>
              <a:rPr lang="en-US" dirty="0" err="1">
                <a:latin typeface="Goldman Sans" panose="020B0603020203020204" pitchFamily="34" charset="0"/>
                <a:cs typeface="Goldman Sans" panose="020B0603020203020204" pitchFamily="34" charset="0"/>
              </a:rPr>
              <a:t>BeautifulSoup</a:t>
            </a: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 + Selenium are good options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After collection, data must be massaged into appropriate format for downstream use</a:t>
            </a:r>
          </a:p>
          <a:p>
            <a:pPr lvl="1"/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DATA COLLECTION - JSON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F560D3-10D8-F46C-CC75-590AE57F5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5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JSON – </a:t>
            </a:r>
            <a:r>
              <a:rPr lang="en-US" sz="1900" dirty="0" err="1">
                <a:latin typeface="Goldman Sans" panose="020B0603020203020204" pitchFamily="34" charset="0"/>
                <a:cs typeface="Goldman Sans" panose="020B0603020203020204" pitchFamily="34" charset="0"/>
              </a:rPr>
              <a:t>intialisation</a:t>
            </a:r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 of JavaScript Object Notation</a:t>
            </a:r>
          </a:p>
          <a:p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Used to represent objects in JavaScript programming language</a:t>
            </a:r>
          </a:p>
          <a:p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It has evolved to become a cross-platform data exchange format </a:t>
            </a:r>
          </a:p>
          <a:p>
            <a:pPr lvl="1"/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What XML was supposed to be, but a lot better</a:t>
            </a:r>
          </a:p>
          <a:p>
            <a:r>
              <a:rPr lang="en-US" sz="1900" dirty="0">
                <a:latin typeface="Goldman Sans" panose="020B0603020203020204" pitchFamily="34" charset="0"/>
                <a:cs typeface="Goldman Sans" panose="020B0603020203020204" pitchFamily="34" charset="0"/>
              </a:rPr>
              <a:t>In Python, can use the integrated JSON library to process and use like a Python dictionary</a:t>
            </a:r>
          </a:p>
          <a:p>
            <a:pPr lvl="1"/>
            <a:endParaRPr lang="en-US" sz="1900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endParaRPr lang="en-US" sz="1900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CLEANING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358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After data is collected, it must be cleaned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No magic recipe for cleaning data </a:t>
            </a: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 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Some specific tooling is emerging, but is very incomplete 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Cleaning data can take a lot of time (average of 60%)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Architectures exist for reducing effort in long-term by front-loading effort, e.g. layered data engineering pipelines 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Things to look out for: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Typos and consistently spelled or encoded data (e.g. Y, yes, Yes all in the same column)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Incorrectly spelt names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Columns with all missing values or a single value for all rows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Inconsistent date formats (e.g. YYYYMMDD and MMDDYY in the same column) or erroneous dates (e.g. 20230231 or someone alive being born in 1756)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Missing values that can be sensibly imputed 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Outliers that can be capped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Operate in goal-driven fashion: what changes to I need to make to my current data to enhance the correctness of my required downstream analysis?</a:t>
            </a: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DATA CLEANING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358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After data is collected, it must be cleaned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No magic recipe for cleaning data </a:t>
            </a:r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 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Cleaning data can take a lot of time (average of 60%)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Architectures exist for reducing effort in long-term by front-loading effort, e.g. layered data engineering pipelines 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Things to look out for: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Typos and consistently spelled or encoded data (e.g. Y, yes, Yes all in the same column)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Incorrectly spelt names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Columns with all missing values or a single value for all rows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Inconsistent date formats (e.g. YYYYMMDD and MMDDYY in the same column) or erroneous dates (e.g. 20230231 or someone alive being born in 1756)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Missing values that can be sensibly imputed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oldman Sans" panose="020B0603020203020204" pitchFamily="34" charset="0"/>
                <a:cs typeface="Goldman Sans" panose="020B0603020203020204" pitchFamily="34" charset="0"/>
                <a:sym typeface="Wingdings" pitchFamily="2" charset="2"/>
              </a:rPr>
              <a:t>Outliers that can be capped or removed</a:t>
            </a: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3123F-60F8-5DF4-7FD0-FBAEB0667004}"/>
              </a:ext>
            </a:extLst>
          </p:cNvPr>
          <p:cNvSpPr txBox="1"/>
          <p:nvPr/>
        </p:nvSpPr>
        <p:spPr>
          <a:xfrm>
            <a:off x="6944139" y="5632174"/>
            <a:ext cx="290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DO NOT TAKE THIS LIGHTLY – ALWAYS THINK ABOUT DOMAIN AND PURPOSE!!!!!</a:t>
            </a:r>
          </a:p>
        </p:txBody>
      </p:sp>
    </p:spTree>
    <p:extLst>
      <p:ext uri="{BB962C8B-B14F-4D97-AF65-F5344CB8AC3E}">
        <p14:creationId xmlns:p14="http://schemas.microsoft.com/office/powerpoint/2010/main" val="221668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EXPLORATORY DATA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8D35A-DBE6-8FC0-2F23-BC3DD8F166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4358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Objective is to get high-level overview of data before further deeper analysis and plotting</a:t>
            </a:r>
          </a:p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Involves: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Simple plots (histograms, bar charts, pie charts, boxplots, scatterplots, line charts) to get overall trends and relationships  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Counts and high-level aggregates (min, max, mode, median, mean, quartiles, std. dev, IQR, skewness, kurtosis) to intuit the distributions of columns</a:t>
            </a:r>
          </a:p>
          <a:p>
            <a:pPr lvl="1"/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Correlation analysis to determine binary relationships between variables </a:t>
            </a:r>
          </a:p>
          <a:p>
            <a:endParaRPr lang="en-US" dirty="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C9E-3869-76B8-227D-8FFF9333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ldman Sans" panose="020B0603020203020204" pitchFamily="34" charset="0"/>
                <a:cs typeface="Goldman Sans" panose="020B0603020203020204" pitchFamily="34" charset="0"/>
              </a:rPr>
              <a:t>EXPLORATORY DATA ANALYSIS -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BF8D35A-DBE6-8FC0-2F23-BC3DD8F16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43581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Remember, correlation is not causation – though it can help you find it under the right circumstances</a:t>
                </a:r>
              </a:p>
              <a:p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Different types of correlation:</a:t>
                </a:r>
              </a:p>
              <a:p>
                <a:pPr lvl="1"/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Pearson – use between continuous; concern is “absolute relationships”</a:t>
                </a:r>
              </a:p>
              <a:p>
                <a:pPr lvl="1"/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Spearman – use between continuous; concern is relationship between ranks</a:t>
                </a:r>
              </a:p>
              <a:p>
                <a:pPr lvl="1"/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Cramer’s V – use between categorical variables; gives strength of association</a:t>
                </a:r>
              </a:p>
              <a:p>
                <a:pPr lvl="1"/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Theil’s U -  like Cramer’s V but asymmetric, can identify out patterns like every dog is a mammal, but not every mammal is a dog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Goldman Sans" panose="020B0603020203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Goldman Sans" panose="020B060302020302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Goldman Sans" panose="020B0603020203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Goldman Sans" panose="020B0603020203020204" pitchFamily="34" charset="0"/>
                    <a:cs typeface="Goldman Sans" panose="020B0603020203020204" pitchFamily="34" charset="0"/>
                  </a:rPr>
                  <a:t> correlation – one coefficient to rule them all; can use between different variable types; less vulnerable to deficiencies of Pearson and Spearman when it comes to non-linear relationships</a:t>
                </a:r>
              </a:p>
              <a:p>
                <a:endParaRPr lang="en-US" dirty="0">
                  <a:latin typeface="Goldman Sans" panose="020B0603020203020204" pitchFamily="34" charset="0"/>
                  <a:cs typeface="Goldman Sans" panose="020B0603020203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BF8D35A-DBE6-8FC0-2F23-BC3DD8F16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435814" cy="4351338"/>
              </a:xfrm>
              <a:prstGeom prst="rect">
                <a:avLst/>
              </a:prstGeom>
              <a:blipFill>
                <a:blip r:embed="rId2"/>
                <a:stretch>
                  <a:fillRect l="-973" t="-2326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7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881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Goldman Sans</vt:lpstr>
      <vt:lpstr>Office Theme</vt:lpstr>
      <vt:lpstr>COMP6940: BIG DATA AND DATA VISUALISATION</vt:lpstr>
      <vt:lpstr>AGENDA</vt:lpstr>
      <vt:lpstr>DATA COLLECTION</vt:lpstr>
      <vt:lpstr>DATA COLLECTION - METHODS</vt:lpstr>
      <vt:lpstr>DATA COLLECTION - JSON</vt:lpstr>
      <vt:lpstr>DATA CLEANING</vt:lpstr>
      <vt:lpstr>DATA CLEANING</vt:lpstr>
      <vt:lpstr>EXPLORATORY DATA ANALYSIS</vt:lpstr>
      <vt:lpstr>EXPLORATORY DATA ANALYSIS - CORRELATION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COMP6940: BIG DATA AND DATA VISUALISATION</dc:title>
  <dc:creator>Inzamam Rahaman</dc:creator>
  <cp:lastModifiedBy>Inzamam Rahaman</cp:lastModifiedBy>
  <cp:revision>69</cp:revision>
  <dcterms:created xsi:type="dcterms:W3CDTF">2023-01-17T00:37:03Z</dcterms:created>
  <dcterms:modified xsi:type="dcterms:W3CDTF">2023-01-25T21:05:28Z</dcterms:modified>
</cp:coreProperties>
</file>