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4"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7"/>
    <p:restoredTop sz="94703"/>
  </p:normalViewPr>
  <p:slideViewPr>
    <p:cSldViewPr snapToGrid="0">
      <p:cViewPr varScale="1">
        <p:scale>
          <a:sx n="128" d="100"/>
          <a:sy n="128" d="100"/>
        </p:scale>
        <p:origin x="3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FDF3-02DD-C917-1AC4-762F90433E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99DFF3-A38A-33CE-FF50-6F25887FC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4DBC28F-7D30-6280-5B06-0245FB9ADD5C}"/>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5" name="Footer Placeholder 4">
            <a:extLst>
              <a:ext uri="{FF2B5EF4-FFF2-40B4-BE49-F238E27FC236}">
                <a16:creationId xmlns:a16="http://schemas.microsoft.com/office/drawing/2014/main" id="{28BF34C7-4C5A-B6CA-FCB2-13141B10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4D389-7FF0-FDAA-C30F-6533A2910D8B}"/>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343183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AAD6-D9C4-745B-54EB-C9CC4333B33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1AB2A55-55FD-3EB0-44F3-863039906E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4AC7C6-1039-DCBB-AB7E-F15D0A2A06F1}"/>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5" name="Footer Placeholder 4">
            <a:extLst>
              <a:ext uri="{FF2B5EF4-FFF2-40B4-BE49-F238E27FC236}">
                <a16:creationId xmlns:a16="http://schemas.microsoft.com/office/drawing/2014/main" id="{73D36E80-68AF-91E8-7F62-A8647B3A8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672D-D62B-6BD3-318F-26BF5A2D3B25}"/>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301145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102E7-0C38-393D-3F6C-B4389C9661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61CA5C-A01D-CD8D-D2D8-7988BCED25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AFA5B3-4C39-C799-77D1-CA9F7967D434}"/>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5" name="Footer Placeholder 4">
            <a:extLst>
              <a:ext uri="{FF2B5EF4-FFF2-40B4-BE49-F238E27FC236}">
                <a16:creationId xmlns:a16="http://schemas.microsoft.com/office/drawing/2014/main" id="{66640644-C40B-66CF-4D32-369CCF424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2B80E-7D1D-3216-E4F2-CE5945BBB478}"/>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94571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47C0-363E-8D92-5022-B8C2E46A27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72986B-C1A7-9054-30AA-A20DE5BD01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766419-A1A3-B620-EAB6-287A7F6DCECA}"/>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5" name="Footer Placeholder 4">
            <a:extLst>
              <a:ext uri="{FF2B5EF4-FFF2-40B4-BE49-F238E27FC236}">
                <a16:creationId xmlns:a16="http://schemas.microsoft.com/office/drawing/2014/main" id="{31AB7D46-AA30-2E4D-F372-CDF909834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55F69-1114-56DB-1816-973BD50090AE}"/>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60992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8E75-178D-B2B3-C827-5B6C571701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44D140E-4726-C7D3-800B-0D36D8FE4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5C8B1F0-B836-A770-23A4-7F9C32A9F521}"/>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5" name="Footer Placeholder 4">
            <a:extLst>
              <a:ext uri="{FF2B5EF4-FFF2-40B4-BE49-F238E27FC236}">
                <a16:creationId xmlns:a16="http://schemas.microsoft.com/office/drawing/2014/main" id="{C2B6368F-433E-D0C1-77CC-D8EFBCC61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6AFE5-DB0F-A10B-465D-F2BB529B4F95}"/>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5933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107F-9FB3-2EAD-6C6A-0441C24D81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0C6C4F-1372-3B67-21FE-366A5A114F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DAF20D-F6D1-0849-4811-63E8DFAD8D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301F827-09FF-08EA-AD0C-DA7FA310BFA8}"/>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6" name="Footer Placeholder 5">
            <a:extLst>
              <a:ext uri="{FF2B5EF4-FFF2-40B4-BE49-F238E27FC236}">
                <a16:creationId xmlns:a16="http://schemas.microsoft.com/office/drawing/2014/main" id="{110700BD-9E2F-ACDD-8EE2-0BD2F7AF7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7A3B0-B4C5-B71B-FC20-16906615650F}"/>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83645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0EC5-0318-17C5-3986-62D7E59ACD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F255C1-4DA0-EF26-056B-4AAACD8DC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BFC308-D88E-CFDC-952C-011F88A286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7FBB469-7A8D-3D50-5B80-40DF84D6C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BE524E-0E1D-86EB-689B-D17A6802C5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DC8691-2BBA-F0CD-E48E-603C42B7E265}"/>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8" name="Footer Placeholder 7">
            <a:extLst>
              <a:ext uri="{FF2B5EF4-FFF2-40B4-BE49-F238E27FC236}">
                <a16:creationId xmlns:a16="http://schemas.microsoft.com/office/drawing/2014/main" id="{3029FDDD-EA50-AE75-345F-A94236416A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41A968-A7F4-FB50-3776-22F1551E6416}"/>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412918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CDCC-5E5D-F9C5-DE66-F8BA7F0CFFE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AF755F1-43C8-922C-5F37-1F29286F91CB}"/>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4" name="Footer Placeholder 3">
            <a:extLst>
              <a:ext uri="{FF2B5EF4-FFF2-40B4-BE49-F238E27FC236}">
                <a16:creationId xmlns:a16="http://schemas.microsoft.com/office/drawing/2014/main" id="{83B241F7-1DEB-E4F3-7663-E829FF77F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047E30-C396-4E4B-F179-C241CB619DB4}"/>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262326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901A9-CAF6-D4D7-5560-1807359D91A2}"/>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3" name="Footer Placeholder 2">
            <a:extLst>
              <a:ext uri="{FF2B5EF4-FFF2-40B4-BE49-F238E27FC236}">
                <a16:creationId xmlns:a16="http://schemas.microsoft.com/office/drawing/2014/main" id="{AE9DC7D9-E8DA-C5F4-BD60-A06DD4C54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EB737-0816-A58D-3E00-919708233EA0}"/>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57114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DEA0-5C77-5EB4-AAB7-D7AB2D7C25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0DD2C11-E957-1C0C-2C1E-0FFB8E94E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F0E9F9-AA52-A056-66FA-54B071C48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F50E32-56FD-5509-088E-84A96F75CCED}"/>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6" name="Footer Placeholder 5">
            <a:extLst>
              <a:ext uri="{FF2B5EF4-FFF2-40B4-BE49-F238E27FC236}">
                <a16:creationId xmlns:a16="http://schemas.microsoft.com/office/drawing/2014/main" id="{5C750496-BD3B-2C9C-A7DF-DA39044B2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7B2DB-1718-16D0-A302-9412A11BD961}"/>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60084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CAF4-A566-5275-4391-3571FD1EAE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61B7A26-EEA8-FE1F-5EA9-FC25766A5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DE18C1-6ECE-6D38-1990-74AC58EA4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7C7714-6F20-D9D0-D46F-E869DF338A25}"/>
              </a:ext>
            </a:extLst>
          </p:cNvPr>
          <p:cNvSpPr>
            <a:spLocks noGrp="1"/>
          </p:cNvSpPr>
          <p:nvPr>
            <p:ph type="dt" sz="half" idx="10"/>
          </p:nvPr>
        </p:nvSpPr>
        <p:spPr/>
        <p:txBody>
          <a:bodyPr/>
          <a:lstStyle/>
          <a:p>
            <a:fld id="{FE0804F7-156A-CC44-A754-5AF0880BAFD6}" type="datetimeFigureOut">
              <a:rPr lang="en-US" smtClean="0"/>
              <a:t>2/8/23</a:t>
            </a:fld>
            <a:endParaRPr lang="en-US"/>
          </a:p>
        </p:txBody>
      </p:sp>
      <p:sp>
        <p:nvSpPr>
          <p:cNvPr id="6" name="Footer Placeholder 5">
            <a:extLst>
              <a:ext uri="{FF2B5EF4-FFF2-40B4-BE49-F238E27FC236}">
                <a16:creationId xmlns:a16="http://schemas.microsoft.com/office/drawing/2014/main" id="{E5BEFB44-5A84-85B9-A717-54B87F1C3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59F2B-DF56-9576-9C56-DF641A7E0CDD}"/>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01250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9B7E8-71AB-5639-AA7C-E9165C10C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E47411-B0A7-AFAF-E541-B665B7A66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1C776F-873B-C4B7-3278-465E1F5E2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804F7-156A-CC44-A754-5AF0880BAFD6}" type="datetimeFigureOut">
              <a:rPr lang="en-US" smtClean="0"/>
              <a:t>2/8/23</a:t>
            </a:fld>
            <a:endParaRPr lang="en-US"/>
          </a:p>
        </p:txBody>
      </p:sp>
      <p:sp>
        <p:nvSpPr>
          <p:cNvPr id="5" name="Footer Placeholder 4">
            <a:extLst>
              <a:ext uri="{FF2B5EF4-FFF2-40B4-BE49-F238E27FC236}">
                <a16:creationId xmlns:a16="http://schemas.microsoft.com/office/drawing/2014/main" id="{A4B9F88C-25ED-A053-3890-C93E371BE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B4D6CD-AEDB-765B-A4ED-D2D5E7C02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9D714-E604-C546-811F-8DB35E779220}" type="slidenum">
              <a:rPr lang="en-US" smtClean="0"/>
              <a:t>‹#›</a:t>
            </a:fld>
            <a:endParaRPr lang="en-US"/>
          </a:p>
        </p:txBody>
      </p:sp>
    </p:spTree>
    <p:extLst>
      <p:ext uri="{BB962C8B-B14F-4D97-AF65-F5344CB8AC3E}">
        <p14:creationId xmlns:p14="http://schemas.microsoft.com/office/powerpoint/2010/main" val="339155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0910-24F1-9FC1-EDD3-6D56AEB1D9FF}"/>
              </a:ext>
            </a:extLst>
          </p:cNvPr>
          <p:cNvSpPr>
            <a:spLocks noGrp="1"/>
          </p:cNvSpPr>
          <p:nvPr>
            <p:ph type="ctrTitle"/>
          </p:nvPr>
        </p:nvSpPr>
        <p:spPr/>
        <p:txBody>
          <a:bodyPr>
            <a:normAutofit/>
          </a:bodyPr>
          <a:lstStyle/>
          <a:p>
            <a:r>
              <a:rPr lang="en-US" sz="4000" dirty="0">
                <a:latin typeface="Goldman Sans" panose="020B0603020203020204" pitchFamily="34" charset="0"/>
                <a:cs typeface="Goldman Sans" panose="020B0603020203020204" pitchFamily="34" charset="0"/>
              </a:rPr>
              <a:t>COMP6940: BIG DATA AND DATA VISUALISATION</a:t>
            </a:r>
          </a:p>
        </p:txBody>
      </p:sp>
      <p:sp>
        <p:nvSpPr>
          <p:cNvPr id="3" name="Subtitle 2">
            <a:extLst>
              <a:ext uri="{FF2B5EF4-FFF2-40B4-BE49-F238E27FC236}">
                <a16:creationId xmlns:a16="http://schemas.microsoft.com/office/drawing/2014/main" id="{48913469-FA31-9B3F-C787-6C4BFB136E25}"/>
              </a:ext>
            </a:extLst>
          </p:cNvPr>
          <p:cNvSpPr>
            <a:spLocks noGrp="1"/>
          </p:cNvSpPr>
          <p:nvPr>
            <p:ph type="subTitle" idx="1"/>
          </p:nvPr>
        </p:nvSpPr>
        <p:spPr/>
        <p:txBody>
          <a:bodyPr/>
          <a:lstStyle/>
          <a:p>
            <a:r>
              <a:rPr lang="en-US" dirty="0">
                <a:solidFill>
                  <a:schemeClr val="tx1">
                    <a:lumMod val="65000"/>
                    <a:lumOff val="35000"/>
                  </a:schemeClr>
                </a:solidFill>
                <a:latin typeface="Goldman Sans" panose="020B0603020203020204" pitchFamily="34" charset="0"/>
                <a:cs typeface="Goldman Sans" panose="020B0603020203020204" pitchFamily="34" charset="0"/>
              </a:rPr>
              <a:t>LECTURE #4: DATA ANALYSIS</a:t>
            </a:r>
          </a:p>
          <a:p>
            <a:r>
              <a:rPr lang="en-US" dirty="0">
                <a:solidFill>
                  <a:schemeClr val="tx1">
                    <a:lumMod val="50000"/>
                    <a:lumOff val="50000"/>
                  </a:schemeClr>
                </a:solidFill>
                <a:latin typeface="Goldman Sans" panose="020B0603020203020204" pitchFamily="34" charset="0"/>
                <a:cs typeface="Goldman Sans" panose="020B0603020203020204" pitchFamily="34" charset="0"/>
              </a:rPr>
              <a:t>Inzamam Rahaman</a:t>
            </a:r>
          </a:p>
        </p:txBody>
      </p:sp>
    </p:spTree>
    <p:extLst>
      <p:ext uri="{BB962C8B-B14F-4D97-AF65-F5344CB8AC3E}">
        <p14:creationId xmlns:p14="http://schemas.microsoft.com/office/powerpoint/2010/main" val="322481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PRIVACY – OK CUPID</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OK Cupid is a data website</a:t>
            </a:r>
          </a:p>
          <a:p>
            <a:r>
              <a:rPr lang="en-US" dirty="0">
                <a:latin typeface="Goldman Sans" panose="020B0603020203020204" pitchFamily="34" charset="0"/>
                <a:cs typeface="Goldman Sans" panose="020B0603020203020204" pitchFamily="34" charset="0"/>
              </a:rPr>
              <a:t>In 2016, 70K profiles were published, providing intimate details about users</a:t>
            </a:r>
          </a:p>
          <a:p>
            <a:pPr lvl="1"/>
            <a:r>
              <a:rPr lang="en-US" dirty="0">
                <a:latin typeface="Goldman Sans" panose="020B0603020203020204" pitchFamily="34" charset="0"/>
                <a:cs typeface="Goldman Sans" panose="020B0603020203020204" pitchFamily="34" charset="0"/>
              </a:rPr>
              <a:t>Some may object to the ethics of gathering and releasing this data. However, all the data found in the dataset are or were already publicly available, so releasing this dataset merely presents it in a more useful form.</a:t>
            </a:r>
          </a:p>
          <a:p>
            <a:pPr lvl="1"/>
            <a:r>
              <a:rPr lang="en-US" dirty="0">
                <a:latin typeface="Goldman Sans" panose="020B0603020203020204" pitchFamily="34" charset="0"/>
                <a:cs typeface="Goldman Sans" panose="020B0603020203020204" pitchFamily="34" charset="0"/>
              </a:rPr>
              <a:t>Researchers Emil </a:t>
            </a:r>
            <a:r>
              <a:rPr lang="en-US" dirty="0" err="1">
                <a:latin typeface="Goldman Sans" panose="020B0603020203020204" pitchFamily="34" charset="0"/>
                <a:cs typeface="Goldman Sans" panose="020B0603020203020204" pitchFamily="34" charset="0"/>
              </a:rPr>
              <a:t>Kirkegaard</a:t>
            </a:r>
            <a:r>
              <a:rPr lang="en-US" dirty="0">
                <a:latin typeface="Goldman Sans" panose="020B0603020203020204" pitchFamily="34" charset="0"/>
                <a:cs typeface="Goldman Sans" panose="020B0603020203020204" pitchFamily="34" charset="0"/>
              </a:rPr>
              <a:t> and Julius </a:t>
            </a:r>
            <a:r>
              <a:rPr lang="en-US" dirty="0" err="1">
                <a:latin typeface="Goldman Sans" panose="020B0603020203020204" pitchFamily="34" charset="0"/>
                <a:cs typeface="Goldman Sans" panose="020B0603020203020204" pitchFamily="34" charset="0"/>
              </a:rPr>
              <a:t>Daugbjerg</a:t>
            </a:r>
            <a:r>
              <a:rPr lang="en-US" dirty="0">
                <a:latin typeface="Goldman Sans" panose="020B0603020203020204" pitchFamily="34" charset="0"/>
                <a:cs typeface="Goldman Sans" panose="020B0603020203020204" pitchFamily="34" charset="0"/>
              </a:rPr>
              <a:t> </a:t>
            </a:r>
            <a:r>
              <a:rPr lang="en-US" dirty="0" err="1">
                <a:latin typeface="Goldman Sans" panose="020B0603020203020204" pitchFamily="34" charset="0"/>
                <a:cs typeface="Goldman Sans" panose="020B0603020203020204" pitchFamily="34" charset="0"/>
              </a:rPr>
              <a:t>Bjerrekær</a:t>
            </a:r>
            <a:endParaRPr lang="en-US" dirty="0">
              <a:latin typeface="Goldman Sans" panose="020B0603020203020204" pitchFamily="34" charset="0"/>
              <a:cs typeface="Goldman Sans" panose="020B0603020203020204" pitchFamily="34" charset="0"/>
            </a:endParaRPr>
          </a:p>
          <a:p>
            <a:r>
              <a:rPr lang="en-US" dirty="0">
                <a:latin typeface="Goldman Sans" panose="020B0603020203020204" pitchFamily="34" charset="0"/>
                <a:cs typeface="Goldman Sans" panose="020B0603020203020204" pitchFamily="34" charset="0"/>
              </a:rPr>
              <a:t>Data were anonymized, but details could still be recovered from usernames </a:t>
            </a:r>
            <a:r>
              <a:rPr lang="en-US" dirty="0">
                <a:latin typeface="Goldman Sans" panose="020B0603020203020204" pitchFamily="34" charset="0"/>
                <a:cs typeface="Goldman Sans" panose="020B0603020203020204" pitchFamily="34" charset="0"/>
                <a:sym typeface="Wingdings" pitchFamily="2" charset="2"/>
              </a:rPr>
              <a:t> </a:t>
            </a:r>
          </a:p>
          <a:p>
            <a:r>
              <a:rPr lang="en-US" dirty="0">
                <a:latin typeface="Goldman Sans" panose="020B0603020203020204" pitchFamily="34" charset="0"/>
                <a:cs typeface="Goldman Sans" panose="020B0603020203020204" pitchFamily="34" charset="0"/>
                <a:sym typeface="Wingdings" pitchFamily="2" charset="2"/>
              </a:rPr>
              <a:t>Need to think about how to minimize violation of reasonable expectation of privacy</a:t>
            </a:r>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249244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PRIVACY – CAMBRIDGE ANALYTICA</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0444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Seeders paid to take personality quiz</a:t>
            </a:r>
          </a:p>
          <a:p>
            <a:r>
              <a:rPr lang="en-US" dirty="0">
                <a:latin typeface="Goldman Sans" panose="020B0603020203020204" pitchFamily="34" charset="0"/>
                <a:cs typeface="Goldman Sans" panose="020B0603020203020204" pitchFamily="34" charset="0"/>
              </a:rPr>
              <a:t>Personality quiz app scraped profile to build model of user’s likes, dislikes, opinions, </a:t>
            </a:r>
            <a:r>
              <a:rPr lang="en-US" dirty="0" err="1">
                <a:latin typeface="Goldman Sans" panose="020B0603020203020204" pitchFamily="34" charset="0"/>
                <a:cs typeface="Goldman Sans" panose="020B0603020203020204" pitchFamily="34" charset="0"/>
              </a:rPr>
              <a:t>etc</a:t>
            </a:r>
            <a:r>
              <a:rPr lang="en-US" dirty="0">
                <a:latin typeface="Goldman Sans" panose="020B0603020203020204" pitchFamily="34" charset="0"/>
                <a:cs typeface="Goldman Sans" panose="020B0603020203020204" pitchFamily="34" charset="0"/>
              </a:rPr>
              <a:t>…</a:t>
            </a:r>
          </a:p>
          <a:p>
            <a:r>
              <a:rPr lang="en-US" dirty="0">
                <a:latin typeface="Goldman Sans" panose="020B0603020203020204" pitchFamily="34" charset="0"/>
                <a:cs typeface="Goldman Sans" panose="020B0603020203020204" pitchFamily="34" charset="0"/>
              </a:rPr>
              <a:t>Data integrated with other publicly accessible data to create models for manipulating users</a:t>
            </a:r>
          </a:p>
        </p:txBody>
      </p:sp>
    </p:spTree>
    <p:extLst>
      <p:ext uri="{BB962C8B-B14F-4D97-AF65-F5344CB8AC3E}">
        <p14:creationId xmlns:p14="http://schemas.microsoft.com/office/powerpoint/2010/main" val="310183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PRIVACY – HOMOMORPHIC ENCRYPTION</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04444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Emergent approach towards data privacy</a:t>
                </a:r>
              </a:p>
              <a:p>
                <a:r>
                  <a:rPr lang="en-US" dirty="0">
                    <a:latin typeface="Goldman Sans" panose="020B0603020203020204" pitchFamily="34" charset="0"/>
                    <a:cs typeface="Goldman Sans" panose="020B0603020203020204" pitchFamily="34" charset="0"/>
                  </a:rPr>
                  <a:t>Encrypt data using homomorphic encryption</a:t>
                </a:r>
              </a:p>
              <a:p>
                <a:r>
                  <a:rPr lang="en-US" dirty="0">
                    <a:latin typeface="Goldman Sans" panose="020B0603020203020204" pitchFamily="34" charset="0"/>
                    <a:cs typeface="Goldman Sans" panose="020B0603020203020204" pitchFamily="34" charset="0"/>
                  </a:rPr>
                  <a:t>Homomorphism:</a:t>
                </a:r>
              </a:p>
              <a:p>
                <a:pPr lvl="1"/>
                <a14:m>
                  <m:oMath xmlns:m="http://schemas.openxmlformats.org/officeDocument/2006/math">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𝑏</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𝑏</m:t>
                        </m:r>
                      </m:e>
                    </m:d>
                  </m:oMath>
                </a14:m>
                <a:endParaRPr lang="en-US" b="0" dirty="0">
                  <a:latin typeface="Goldman Sans" panose="020B0603020203020204" pitchFamily="34" charset="0"/>
                  <a:cs typeface="Goldman Sans" panose="020B0603020203020204" pitchFamily="34" charset="0"/>
                </a:endParaRPr>
              </a:p>
              <a:p>
                <a:pPr lvl="1"/>
                <a14:m>
                  <m:oMath xmlns:m="http://schemas.openxmlformats.org/officeDocument/2006/math">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𝑏</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𝑏</m:t>
                        </m:r>
                      </m:e>
                    </m:d>
                  </m:oMath>
                </a14:m>
                <a:endParaRPr lang="en-US" dirty="0">
                  <a:latin typeface="Goldman Sans" panose="020B0603020203020204" pitchFamily="34" charset="0"/>
                  <a:cs typeface="Goldman Sans" panose="020B0603020203020204" pitchFamily="34" charset="0"/>
                </a:endParaRPr>
              </a:p>
              <a:p>
                <a:pPr lvl="1"/>
                <a14:m>
                  <m:oMath xmlns:m="http://schemas.openxmlformats.org/officeDocument/2006/math">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e>
                    </m:d>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𝑏</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𝑎𝑏</m:t>
                        </m:r>
                      </m:e>
                    </m:d>
                  </m:oMath>
                </a14:m>
                <a:endParaRPr lang="en-US" b="0" dirty="0">
                  <a:latin typeface="Goldman Sans" panose="020B0603020203020204" pitchFamily="34" charset="0"/>
                  <a:cs typeface="Goldman Sans" panose="020B0603020203020204" pitchFamily="34" charset="0"/>
                </a:endParaRPr>
              </a:p>
              <a:p>
                <a:pPr lvl="1"/>
                <a14:m>
                  <m:oMath xmlns:m="http://schemas.openxmlformats.org/officeDocument/2006/math">
                    <m:r>
                      <a:rPr lang="en-US" b="0" i="1" smtClean="0">
                        <a:latin typeface="Cambria Math" panose="02040503050406030204" pitchFamily="18" charset="0"/>
                        <a:cs typeface="Goldman Sans" panose="020B0603020203020204" pitchFamily="34" charset="0"/>
                      </a:rPr>
                      <m:t>𝑓</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𝑎</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𝑏</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𝑏</m:t>
                        </m:r>
                      </m:e>
                    </m:d>
                  </m:oMath>
                </a14:m>
                <a:endParaRPr lang="en-US" b="0" dirty="0">
                  <a:latin typeface="Goldman Sans" panose="020B0603020203020204" pitchFamily="34" charset="0"/>
                  <a:cs typeface="Goldman Sans" panose="020B0603020203020204" pitchFamily="34" charset="0"/>
                </a:endParaRPr>
              </a:p>
              <a:p>
                <a:r>
                  <a:rPr lang="en-US" dirty="0">
                    <a:latin typeface="Goldman Sans" panose="020B0603020203020204" pitchFamily="34" charset="0"/>
                    <a:cs typeface="Goldman Sans" panose="020B0603020203020204" pitchFamily="34" charset="0"/>
                  </a:rPr>
                  <a:t>Encrypt in E</a:t>
                </a:r>
                <a:r>
                  <a:rPr lang="en-US" b="1" dirty="0">
                    <a:latin typeface="Goldman Sans" panose="020B0603020203020204" pitchFamily="34" charset="0"/>
                    <a:cs typeface="Goldman Sans" panose="020B0603020203020204" pitchFamily="34" charset="0"/>
                  </a:rPr>
                  <a:t>T</a:t>
                </a:r>
                <a:r>
                  <a:rPr lang="en-US" dirty="0">
                    <a:latin typeface="Goldman Sans" panose="020B0603020203020204" pitchFamily="34" charset="0"/>
                    <a:cs typeface="Goldman Sans" panose="020B0603020203020204" pitchFamily="34" charset="0"/>
                  </a:rPr>
                  <a:t>L</a:t>
                </a:r>
              </a:p>
              <a:p>
                <a:r>
                  <a:rPr lang="en-US" b="0" dirty="0">
                    <a:latin typeface="Goldman Sans" panose="020B0603020203020204" pitchFamily="34" charset="0"/>
                    <a:cs typeface="Goldman Sans" panose="020B0603020203020204" pitchFamily="34" charset="0"/>
                  </a:rPr>
                  <a:t>No magic bullet</a:t>
                </a:r>
              </a:p>
              <a:p>
                <a:r>
                  <a:rPr lang="en-US" dirty="0">
                    <a:latin typeface="Goldman Sans" panose="020B0603020203020204" pitchFamily="34" charset="0"/>
                    <a:cs typeface="Goldman Sans" panose="020B0603020203020204" pitchFamily="34" charset="0"/>
                  </a:rPr>
                  <a:t>Still not well developed</a:t>
                </a:r>
                <a:endParaRPr lang="en-US" b="0" dirty="0">
                  <a:latin typeface="Goldman Sans" panose="020B0603020203020204" pitchFamily="34" charset="0"/>
                  <a:cs typeface="Goldman Sans" panose="020B0603020203020204" pitchFamily="34" charset="0"/>
                </a:endParaRPr>
              </a:p>
              <a:p>
                <a:pPr lvl="1"/>
                <a:endParaRPr lang="en-US" dirty="0">
                  <a:latin typeface="Goldman Sans" panose="020B0603020203020204" pitchFamily="34" charset="0"/>
                  <a:cs typeface="Goldman Sans" panose="020B0603020203020204" pitchFamily="34" charset="0"/>
                </a:endParaRPr>
              </a:p>
            </p:txBody>
          </p:sp>
        </mc:Choice>
        <mc:Fallback xmlns="">
          <p:sp>
            <p:nvSpPr>
              <p:cNvPr id="6" name="Content Placeholder 2">
                <a:extLst>
                  <a:ext uri="{FF2B5EF4-FFF2-40B4-BE49-F238E27FC236}">
                    <a16:creationId xmlns:a16="http://schemas.microsoft.com/office/drawing/2014/main" id="{EBF8D35A-DBE6-8FC0-2F23-BC3DD8F1660A}"/>
                  </a:ext>
                </a:extLst>
              </p:cNvPr>
              <p:cNvSpPr txBox="1">
                <a:spLocks noRot="1" noChangeAspect="1" noMove="1" noResize="1" noEditPoints="1" noAdjustHandles="1" noChangeArrowheads="1" noChangeShapeType="1" noTextEdit="1"/>
              </p:cNvSpPr>
              <p:nvPr/>
            </p:nvSpPr>
            <p:spPr>
              <a:xfrm>
                <a:off x="838200" y="1825625"/>
                <a:ext cx="10044448" cy="4351338"/>
              </a:xfrm>
              <a:prstGeom prst="rect">
                <a:avLst/>
              </a:prstGeom>
              <a:blipFill>
                <a:blip r:embed="rId2"/>
                <a:stretch>
                  <a:fillRect l="-1138" t="-2907" b="-4360"/>
                </a:stretch>
              </a:blipFill>
            </p:spPr>
            <p:txBody>
              <a:bodyPr/>
              <a:lstStyle/>
              <a:p>
                <a:r>
                  <a:rPr lang="en-US">
                    <a:noFill/>
                  </a:rPr>
                  <a:t> </a:t>
                </a:r>
              </a:p>
            </p:txBody>
          </p:sp>
        </mc:Fallback>
      </mc:AlternateContent>
    </p:spTree>
    <p:extLst>
      <p:ext uri="{BB962C8B-B14F-4D97-AF65-F5344CB8AC3E}">
        <p14:creationId xmlns:p14="http://schemas.microsoft.com/office/powerpoint/2010/main" val="81661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ALGORITHMIC INJUSTICE</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Algorithms have the potential to improve our exercise of ethics</a:t>
            </a:r>
          </a:p>
          <a:p>
            <a:r>
              <a:rPr lang="en-US" dirty="0">
                <a:latin typeface="Goldman Sans" panose="020B0603020203020204" pitchFamily="34" charset="0"/>
                <a:cs typeface="Goldman Sans" panose="020B0603020203020204" pitchFamily="34" charset="0"/>
              </a:rPr>
              <a:t>But can also entrench and embody negative </a:t>
            </a:r>
            <a:r>
              <a:rPr lang="en-US" dirty="0" err="1">
                <a:latin typeface="Goldman Sans" panose="020B0603020203020204" pitchFamily="34" charset="0"/>
                <a:cs typeface="Goldman Sans" panose="020B0603020203020204" pitchFamily="34" charset="0"/>
              </a:rPr>
              <a:t>behaviour</a:t>
            </a:r>
            <a:r>
              <a:rPr lang="en-US" dirty="0">
                <a:latin typeface="Goldman Sans" panose="020B0603020203020204" pitchFamily="34" charset="0"/>
                <a:cs typeface="Goldman Sans" panose="020B0603020203020204" pitchFamily="34" charset="0"/>
              </a:rPr>
              <a:t> and attitudes</a:t>
            </a:r>
          </a:p>
          <a:p>
            <a:pPr lvl="1"/>
            <a:r>
              <a:rPr lang="en-US" dirty="0">
                <a:latin typeface="Goldman Sans" panose="020B0603020203020204" pitchFamily="34" charset="0"/>
                <a:cs typeface="Goldman Sans" panose="020B0603020203020204" pitchFamily="34" charset="0"/>
              </a:rPr>
              <a:t>Sometimes with horrid consequences</a:t>
            </a:r>
          </a:p>
          <a:p>
            <a:r>
              <a:rPr lang="en-US" dirty="0">
                <a:latin typeface="Goldman Sans" panose="020B0603020203020204" pitchFamily="34" charset="0"/>
                <a:cs typeface="Goldman Sans" panose="020B0603020203020204" pitchFamily="34" charset="0"/>
              </a:rPr>
              <a:t>For example, some misuse of machine learning could make racism/sexism worse</a:t>
            </a:r>
          </a:p>
        </p:txBody>
      </p:sp>
    </p:spTree>
    <p:extLst>
      <p:ext uri="{BB962C8B-B14F-4D97-AF65-F5344CB8AC3E}">
        <p14:creationId xmlns:p14="http://schemas.microsoft.com/office/powerpoint/2010/main" val="420604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B550-5628-2B40-33E4-99F2772A348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9CA0F07-7C50-91C5-D301-C2BA4256A916}"/>
              </a:ext>
            </a:extLst>
          </p:cNvPr>
          <p:cNvPicPr>
            <a:picLocks noGrp="1" noChangeAspect="1"/>
          </p:cNvPicPr>
          <p:nvPr>
            <p:ph idx="1"/>
          </p:nvPr>
        </p:nvPicPr>
        <p:blipFill>
          <a:blip r:embed="rId2"/>
          <a:srcRect/>
          <a:stretch/>
        </p:blipFill>
        <p:spPr>
          <a:xfrm>
            <a:off x="1468192" y="365125"/>
            <a:ext cx="8872241" cy="6128482"/>
          </a:xfrm>
        </p:spPr>
      </p:pic>
    </p:spTree>
    <p:extLst>
      <p:ext uri="{BB962C8B-B14F-4D97-AF65-F5344CB8AC3E}">
        <p14:creationId xmlns:p14="http://schemas.microsoft.com/office/powerpoint/2010/main" val="2492442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ALGORITHMIC INJUSTICE - COMPASS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Tried to predict recidivism over 2 year horizon</a:t>
            </a:r>
          </a:p>
          <a:p>
            <a:r>
              <a:rPr lang="en-US" dirty="0">
                <a:latin typeface="Goldman Sans" panose="020B0603020203020204" pitchFamily="34" charset="0"/>
                <a:cs typeface="Goldman Sans" panose="020B0603020203020204" pitchFamily="34" charset="0"/>
              </a:rPr>
              <a:t>20% of those predicted to commit violent crimes actually did</a:t>
            </a:r>
          </a:p>
          <a:p>
            <a:r>
              <a:rPr lang="en-US" dirty="0">
                <a:latin typeface="Goldman Sans" panose="020B0603020203020204" pitchFamily="34" charset="0"/>
                <a:cs typeface="Goldman Sans" panose="020B0603020203020204" pitchFamily="34" charset="0"/>
              </a:rPr>
              <a:t>The algorithm was unfair to African-Americans  </a:t>
            </a:r>
          </a:p>
          <a:p>
            <a:endParaRPr lang="en-US" dirty="0">
              <a:latin typeface="Goldman Sans" panose="020B0603020203020204" pitchFamily="34" charset="0"/>
              <a:cs typeface="Goldman Sans" panose="020B0603020203020204" pitchFamily="34" charset="0"/>
            </a:endParaRPr>
          </a:p>
        </p:txBody>
      </p:sp>
      <p:pic>
        <p:nvPicPr>
          <p:cNvPr id="4" name="Picture 3" descr="Table&#10;&#10;Description automatically generated">
            <a:extLst>
              <a:ext uri="{FF2B5EF4-FFF2-40B4-BE49-F238E27FC236}">
                <a16:creationId xmlns:a16="http://schemas.microsoft.com/office/drawing/2014/main" id="{FDC40309-4650-66E3-DFDC-6DDB04D7FE07}"/>
              </a:ext>
            </a:extLst>
          </p:cNvPr>
          <p:cNvPicPr>
            <a:picLocks noChangeAspect="1"/>
          </p:cNvPicPr>
          <p:nvPr/>
        </p:nvPicPr>
        <p:blipFill>
          <a:blip r:embed="rId2"/>
          <a:stretch>
            <a:fillRect/>
          </a:stretch>
        </p:blipFill>
        <p:spPr>
          <a:xfrm>
            <a:off x="2115355" y="3736841"/>
            <a:ext cx="7772400" cy="1427135"/>
          </a:xfrm>
          <a:prstGeom prst="rect">
            <a:avLst/>
          </a:prstGeom>
        </p:spPr>
      </p:pic>
    </p:spTree>
    <p:extLst>
      <p:ext uri="{BB962C8B-B14F-4D97-AF65-F5344CB8AC3E}">
        <p14:creationId xmlns:p14="http://schemas.microsoft.com/office/powerpoint/2010/main" val="4112551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ALGORITHMIC INJUSTICE – CREDIT SCORING</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Apple developed algorithm to help set limits on Apple Cards</a:t>
            </a:r>
          </a:p>
          <a:p>
            <a:r>
              <a:rPr lang="en-US" dirty="0">
                <a:latin typeface="Goldman Sans" panose="020B0603020203020204" pitchFamily="34" charset="0"/>
                <a:cs typeface="Goldman Sans" panose="020B0603020203020204" pitchFamily="34" charset="0"/>
              </a:rPr>
              <a:t>Algorithm underestimated suitable credit allowances to female applicants</a:t>
            </a:r>
          </a:p>
        </p:txBody>
      </p:sp>
      <p:pic>
        <p:nvPicPr>
          <p:cNvPr id="4" name="Picture 3">
            <a:extLst>
              <a:ext uri="{FF2B5EF4-FFF2-40B4-BE49-F238E27FC236}">
                <a16:creationId xmlns:a16="http://schemas.microsoft.com/office/drawing/2014/main" id="{FDC40309-4650-66E3-DFDC-6DDB04D7FE07}"/>
              </a:ext>
            </a:extLst>
          </p:cNvPr>
          <p:cNvPicPr>
            <a:picLocks noChangeAspect="1"/>
          </p:cNvPicPr>
          <p:nvPr/>
        </p:nvPicPr>
        <p:blipFill>
          <a:blip r:embed="rId2"/>
          <a:srcRect/>
          <a:stretch/>
        </p:blipFill>
        <p:spPr>
          <a:xfrm>
            <a:off x="3310946" y="3359688"/>
            <a:ext cx="5570108" cy="3133187"/>
          </a:xfrm>
          <a:prstGeom prst="rect">
            <a:avLst/>
          </a:prstGeom>
        </p:spPr>
      </p:pic>
    </p:spTree>
    <p:extLst>
      <p:ext uri="{BB962C8B-B14F-4D97-AF65-F5344CB8AC3E}">
        <p14:creationId xmlns:p14="http://schemas.microsoft.com/office/powerpoint/2010/main" val="271521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ETHICS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Five C’s:</a:t>
            </a:r>
          </a:p>
          <a:p>
            <a:pPr lvl="1"/>
            <a:r>
              <a:rPr lang="en-US" dirty="0">
                <a:latin typeface="Goldman Sans" panose="020B0603020203020204" pitchFamily="34" charset="0"/>
                <a:cs typeface="Goldman Sans" panose="020B0603020203020204" pitchFamily="34" charset="0"/>
              </a:rPr>
              <a:t>Consent</a:t>
            </a:r>
          </a:p>
          <a:p>
            <a:pPr lvl="1"/>
            <a:r>
              <a:rPr lang="en-US" dirty="0">
                <a:latin typeface="Goldman Sans" panose="020B0603020203020204" pitchFamily="34" charset="0"/>
                <a:cs typeface="Goldman Sans" panose="020B0603020203020204" pitchFamily="34" charset="0"/>
              </a:rPr>
              <a:t>Clarity</a:t>
            </a:r>
          </a:p>
          <a:p>
            <a:pPr lvl="1"/>
            <a:r>
              <a:rPr lang="en-US" dirty="0">
                <a:latin typeface="Goldman Sans" panose="020B0603020203020204" pitchFamily="34" charset="0"/>
                <a:cs typeface="Goldman Sans" panose="020B0603020203020204" pitchFamily="34" charset="0"/>
              </a:rPr>
              <a:t>Consistency</a:t>
            </a:r>
          </a:p>
          <a:p>
            <a:pPr lvl="1"/>
            <a:r>
              <a:rPr lang="en-US" dirty="0">
                <a:latin typeface="Goldman Sans" panose="020B0603020203020204" pitchFamily="34" charset="0"/>
                <a:cs typeface="Goldman Sans" panose="020B0603020203020204" pitchFamily="34" charset="0"/>
              </a:rPr>
              <a:t>Control </a:t>
            </a:r>
          </a:p>
          <a:p>
            <a:pPr lvl="1"/>
            <a:r>
              <a:rPr lang="en-US" dirty="0">
                <a:latin typeface="Goldman Sans" panose="020B0603020203020204" pitchFamily="34" charset="0"/>
                <a:cs typeface="Goldman Sans" panose="020B0603020203020204" pitchFamily="34" charset="0"/>
              </a:rPr>
              <a:t>Consequence</a:t>
            </a:r>
          </a:p>
          <a:p>
            <a:r>
              <a:rPr lang="en-US" dirty="0">
                <a:latin typeface="Goldman Sans" panose="020B0603020203020204" pitchFamily="34" charset="0"/>
                <a:cs typeface="Goldman Sans" panose="020B0603020203020204" pitchFamily="34" charset="0"/>
              </a:rPr>
              <a:t>Good framework for thinking about ethics in data science</a:t>
            </a:r>
          </a:p>
        </p:txBody>
      </p:sp>
    </p:spTree>
    <p:extLst>
      <p:ext uri="{BB962C8B-B14F-4D97-AF65-F5344CB8AC3E}">
        <p14:creationId xmlns:p14="http://schemas.microsoft.com/office/powerpoint/2010/main" val="111571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GDPR – General Data Protection Regulation</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EU-based legislation for protection of consumer data</a:t>
            </a:r>
          </a:p>
          <a:p>
            <a:r>
              <a:rPr lang="en-US" dirty="0">
                <a:latin typeface="Goldman Sans" panose="020B0603020203020204" pitchFamily="34" charset="0"/>
                <a:cs typeface="Goldman Sans" panose="020B0603020203020204" pitchFamily="34" charset="0"/>
              </a:rPr>
              <a:t>Caused a lot of annoying cookie messages when released</a:t>
            </a:r>
          </a:p>
          <a:p>
            <a:r>
              <a:rPr lang="en-US" dirty="0">
                <a:latin typeface="Goldman Sans" panose="020B0603020203020204" pitchFamily="34" charset="0"/>
                <a:cs typeface="Goldman Sans" panose="020B0603020203020204" pitchFamily="34" charset="0"/>
              </a:rPr>
              <a:t>Applicable in EU, but legislation across globe taking notes</a:t>
            </a:r>
          </a:p>
          <a:p>
            <a:r>
              <a:rPr lang="en-US" dirty="0">
                <a:latin typeface="Goldman Sans" panose="020B0603020203020204" pitchFamily="34" charset="0"/>
                <a:cs typeface="Goldman Sans" panose="020B0603020203020204" pitchFamily="34" charset="0"/>
              </a:rPr>
              <a:t>Core implications for DS:</a:t>
            </a:r>
          </a:p>
          <a:p>
            <a:pPr lvl="1"/>
            <a:r>
              <a:rPr lang="en-US" dirty="0">
                <a:latin typeface="Goldman Sans" panose="020B0603020203020204" pitchFamily="34" charset="0"/>
                <a:cs typeface="Goldman Sans" panose="020B0603020203020204" pitchFamily="34" charset="0"/>
              </a:rPr>
              <a:t>Data processing: data can only be used to expressed purpose for which it is collected and “reasonable” purposes, e.g. money laundering and fraud detection </a:t>
            </a:r>
          </a:p>
          <a:p>
            <a:pPr lvl="1"/>
            <a:r>
              <a:rPr lang="en-US" dirty="0">
                <a:latin typeface="Goldman Sans" panose="020B0603020203020204" pitchFamily="34" charset="0"/>
                <a:cs typeface="Goldman Sans" panose="020B0603020203020204" pitchFamily="34" charset="0"/>
              </a:rPr>
              <a:t>Right to explanation: a user has the right to know how an automated system has arrived at a decision about them</a:t>
            </a:r>
          </a:p>
          <a:p>
            <a:pPr lvl="1"/>
            <a:r>
              <a:rPr lang="en-US" dirty="0">
                <a:latin typeface="Goldman Sans" panose="020B0603020203020204" pitchFamily="34" charset="0"/>
                <a:cs typeface="Goldman Sans" panose="020B0603020203020204" pitchFamily="34" charset="0"/>
              </a:rPr>
              <a:t>Bias and discrimination: a user has the right not to be discriminated against by virtue of protected characteristics through an automated system</a:t>
            </a:r>
          </a:p>
        </p:txBody>
      </p:sp>
    </p:spTree>
    <p:extLst>
      <p:ext uri="{BB962C8B-B14F-4D97-AF65-F5344CB8AC3E}">
        <p14:creationId xmlns:p14="http://schemas.microsoft.com/office/powerpoint/2010/main" val="1542155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BF53-0026-1845-46C2-263350338A79}"/>
              </a:ext>
            </a:extLst>
          </p:cNvPr>
          <p:cNvSpPr>
            <a:spLocks noGrp="1"/>
          </p:cNvSpPr>
          <p:nvPr>
            <p:ph type="title"/>
          </p:nvPr>
        </p:nvSpPr>
        <p:spPr>
          <a:xfrm>
            <a:off x="838200" y="2961343"/>
            <a:ext cx="10515600" cy="935314"/>
          </a:xfrm>
        </p:spPr>
        <p:txBody>
          <a:bodyPr/>
          <a:lstStyle/>
          <a:p>
            <a:pPr algn="ctr"/>
            <a:r>
              <a:rPr lang="en-US" dirty="0">
                <a:latin typeface="Goldman Sans" panose="020B0603020203020204" pitchFamily="34" charset="0"/>
                <a:cs typeface="Goldman Sans" panose="020B0603020203020204" pitchFamily="34" charset="0"/>
              </a:rPr>
              <a:t>NVIDIA SLIDES</a:t>
            </a:r>
          </a:p>
        </p:txBody>
      </p:sp>
    </p:spTree>
    <p:extLst>
      <p:ext uri="{BB962C8B-B14F-4D97-AF65-F5344CB8AC3E}">
        <p14:creationId xmlns:p14="http://schemas.microsoft.com/office/powerpoint/2010/main" val="139919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AGENDA</a:t>
            </a:r>
          </a:p>
        </p:txBody>
      </p:sp>
      <p:sp>
        <p:nvSpPr>
          <p:cNvPr id="3" name="Content Placeholder 2">
            <a:extLst>
              <a:ext uri="{FF2B5EF4-FFF2-40B4-BE49-F238E27FC236}">
                <a16:creationId xmlns:a16="http://schemas.microsoft.com/office/drawing/2014/main" id="{9DC4C0AE-A996-7A69-EC12-EAE11AF61610}"/>
              </a:ext>
            </a:extLst>
          </p:cNvPr>
          <p:cNvSpPr>
            <a:spLocks noGrp="1"/>
          </p:cNvSpPr>
          <p:nvPr>
            <p:ph idx="1"/>
          </p:nvPr>
        </p:nvSpPr>
        <p:spPr/>
        <p:txBody>
          <a:bodyPr>
            <a:normAutofit/>
          </a:bodyPr>
          <a:lstStyle/>
          <a:p>
            <a:pPr marL="514350" indent="-514350">
              <a:buFont typeface="+mj-lt"/>
              <a:buAutoNum type="arabicPeriod"/>
            </a:pPr>
            <a:r>
              <a:rPr lang="en-US" dirty="0">
                <a:latin typeface="Goldman Sans" panose="020B0603020203020204" pitchFamily="34" charset="0"/>
                <a:cs typeface="Goldman Sans" panose="020B0603020203020204" pitchFamily="34" charset="0"/>
              </a:rPr>
              <a:t>Types of Data Analysis </a:t>
            </a:r>
          </a:p>
          <a:p>
            <a:pPr marL="514350" indent="-514350">
              <a:buFont typeface="+mj-lt"/>
              <a:buAutoNum type="arabicPeriod"/>
            </a:pPr>
            <a:r>
              <a:rPr lang="en-US" dirty="0">
                <a:latin typeface="Goldman Sans" panose="020B0603020203020204" pitchFamily="34" charset="0"/>
                <a:cs typeface="Goldman Sans" panose="020B0603020203020204" pitchFamily="34" charset="0"/>
              </a:rPr>
              <a:t>Descriptive Analysis and </a:t>
            </a:r>
            <a:r>
              <a:rPr lang="en-US">
                <a:latin typeface="Goldman Sans" panose="020B0603020203020204" pitchFamily="34" charset="0"/>
                <a:cs typeface="Goldman Sans" panose="020B0603020203020204" pitchFamily="34" charset="0"/>
              </a:rPr>
              <a:t>Inferential Analysis</a:t>
            </a:r>
          </a:p>
          <a:p>
            <a:pPr marL="514350" indent="-514350">
              <a:buFont typeface="+mj-lt"/>
              <a:buAutoNum type="arabicPeriod"/>
            </a:pPr>
            <a:endParaRPr lang="en-US" dirty="0">
              <a:latin typeface="Goldman Sans" panose="020B0603020203020204" pitchFamily="34" charset="0"/>
              <a:cs typeface="Goldman Sans" panose="020B0603020203020204" pitchFamily="34" charset="0"/>
            </a:endParaRPr>
          </a:p>
          <a:p>
            <a:pPr marL="457200" lvl="1" indent="0">
              <a:buNone/>
            </a:pPr>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292196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BF53-0026-1845-46C2-263350338A79}"/>
              </a:ext>
            </a:extLst>
          </p:cNvPr>
          <p:cNvSpPr>
            <a:spLocks noGrp="1"/>
          </p:cNvSpPr>
          <p:nvPr>
            <p:ph type="title"/>
          </p:nvPr>
        </p:nvSpPr>
        <p:spPr>
          <a:xfrm>
            <a:off x="838200" y="2961343"/>
            <a:ext cx="10515600" cy="935314"/>
          </a:xfrm>
        </p:spPr>
        <p:txBody>
          <a:bodyPr/>
          <a:lstStyle/>
          <a:p>
            <a:pPr algn="ctr"/>
            <a:r>
              <a:rPr lang="en-US" dirty="0">
                <a:latin typeface="Goldman Sans" panose="020B0603020203020204" pitchFamily="34" charset="0"/>
                <a:cs typeface="Goldman Sans" panose="020B0603020203020204" pitchFamily="34" charset="0"/>
              </a:rPr>
              <a:t>QUESTIONS?</a:t>
            </a:r>
          </a:p>
        </p:txBody>
      </p:sp>
    </p:spTree>
    <p:extLst>
      <p:ext uri="{BB962C8B-B14F-4D97-AF65-F5344CB8AC3E}">
        <p14:creationId xmlns:p14="http://schemas.microsoft.com/office/powerpoint/2010/main" val="398481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INTEGRATION</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5781261"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Data can exist across several source systems.</a:t>
            </a:r>
          </a:p>
          <a:p>
            <a:pPr lvl="1"/>
            <a:r>
              <a:rPr lang="en-US" dirty="0">
                <a:latin typeface="Goldman Sans" panose="020B0603020203020204" pitchFamily="34" charset="0"/>
                <a:cs typeface="Goldman Sans" panose="020B0603020203020204" pitchFamily="34" charset="0"/>
              </a:rPr>
              <a:t>Think bank: account database, application logs, website logs, </a:t>
            </a:r>
            <a:r>
              <a:rPr lang="en-US" dirty="0" err="1">
                <a:latin typeface="Goldman Sans" panose="020B0603020203020204" pitchFamily="34" charset="0"/>
                <a:cs typeface="Goldman Sans" panose="020B0603020203020204" pitchFamily="34" charset="0"/>
              </a:rPr>
              <a:t>etc</a:t>
            </a:r>
            <a:r>
              <a:rPr lang="en-US" dirty="0">
                <a:latin typeface="Goldman Sans" panose="020B0603020203020204" pitchFamily="34" charset="0"/>
                <a:cs typeface="Goldman Sans" panose="020B0603020203020204" pitchFamily="34" charset="0"/>
              </a:rPr>
              <a:t>…</a:t>
            </a:r>
          </a:p>
          <a:p>
            <a:r>
              <a:rPr lang="en-US" dirty="0">
                <a:latin typeface="Goldman Sans" panose="020B0603020203020204" pitchFamily="34" charset="0"/>
                <a:cs typeface="Goldman Sans" panose="020B0603020203020204" pitchFamily="34" charset="0"/>
              </a:rPr>
              <a:t>Often data across source systems must be </a:t>
            </a:r>
            <a:r>
              <a:rPr lang="en-US" dirty="0" err="1">
                <a:latin typeface="Goldman Sans" panose="020B0603020203020204" pitchFamily="34" charset="0"/>
                <a:cs typeface="Goldman Sans" panose="020B0603020203020204" pitchFamily="34" charset="0"/>
              </a:rPr>
              <a:t>intergrated</a:t>
            </a:r>
            <a:r>
              <a:rPr lang="en-US" dirty="0">
                <a:latin typeface="Goldman Sans" panose="020B0603020203020204" pitchFamily="34" charset="0"/>
                <a:cs typeface="Goldman Sans" panose="020B0603020203020204" pitchFamily="34" charset="0"/>
              </a:rPr>
              <a:t> and collated do interesting analytical work</a:t>
            </a:r>
          </a:p>
          <a:p>
            <a:r>
              <a:rPr lang="en-US" dirty="0">
                <a:latin typeface="Goldman Sans" panose="020B0603020203020204" pitchFamily="34" charset="0"/>
                <a:cs typeface="Goldman Sans" panose="020B0603020203020204" pitchFamily="34" charset="0"/>
              </a:rPr>
              <a:t>This is often done through ETL pipelines</a:t>
            </a:r>
          </a:p>
          <a:p>
            <a:pPr lvl="1"/>
            <a:r>
              <a:rPr lang="en-US" dirty="0">
                <a:latin typeface="Goldman Sans" panose="020B0603020203020204" pitchFamily="34" charset="0"/>
                <a:cs typeface="Goldman Sans" panose="020B0603020203020204" pitchFamily="34" charset="0"/>
              </a:rPr>
              <a:t>Extract: extract data from source systems</a:t>
            </a:r>
          </a:p>
          <a:p>
            <a:pPr lvl="1"/>
            <a:r>
              <a:rPr lang="en-US" dirty="0">
                <a:latin typeface="Goldman Sans" panose="020B0603020203020204" pitchFamily="34" charset="0"/>
                <a:cs typeface="Goldman Sans" panose="020B0603020203020204" pitchFamily="34" charset="0"/>
              </a:rPr>
              <a:t>Transform: clean, pre-process, and prepare</a:t>
            </a:r>
          </a:p>
          <a:p>
            <a:pPr lvl="1"/>
            <a:r>
              <a:rPr lang="en-US" dirty="0">
                <a:latin typeface="Goldman Sans" panose="020B0603020203020204" pitchFamily="34" charset="0"/>
                <a:cs typeface="Goldman Sans" panose="020B0603020203020204" pitchFamily="34" charset="0"/>
              </a:rPr>
              <a:t>Load: load into data warehouse or “virtual database” that acts like a data warehouse in interface</a:t>
            </a:r>
          </a:p>
        </p:txBody>
      </p:sp>
      <p:pic>
        <p:nvPicPr>
          <p:cNvPr id="8" name="Picture 7" descr="Diagram&#10;&#10;Description automatically generated">
            <a:extLst>
              <a:ext uri="{FF2B5EF4-FFF2-40B4-BE49-F238E27FC236}">
                <a16:creationId xmlns:a16="http://schemas.microsoft.com/office/drawing/2014/main" id="{C27BBEC4-C186-8771-DBCC-D70339F78535}"/>
              </a:ext>
            </a:extLst>
          </p:cNvPr>
          <p:cNvPicPr>
            <a:picLocks noChangeAspect="1"/>
          </p:cNvPicPr>
          <p:nvPr/>
        </p:nvPicPr>
        <p:blipFill>
          <a:blip r:embed="rId2"/>
          <a:stretch>
            <a:fillRect/>
          </a:stretch>
        </p:blipFill>
        <p:spPr>
          <a:xfrm>
            <a:off x="7508606" y="299168"/>
            <a:ext cx="4135907" cy="2783040"/>
          </a:xfrm>
          <a:prstGeom prst="rect">
            <a:avLst/>
          </a:prstGeom>
        </p:spPr>
      </p:pic>
      <p:pic>
        <p:nvPicPr>
          <p:cNvPr id="12" name="Picture 11" descr="Diagram&#10;&#10;Description automatically generated">
            <a:extLst>
              <a:ext uri="{FF2B5EF4-FFF2-40B4-BE49-F238E27FC236}">
                <a16:creationId xmlns:a16="http://schemas.microsoft.com/office/drawing/2014/main" id="{71D3B8B8-16A0-41F3-E39F-172FB82521BF}"/>
              </a:ext>
            </a:extLst>
          </p:cNvPr>
          <p:cNvPicPr>
            <a:picLocks noChangeAspect="1"/>
          </p:cNvPicPr>
          <p:nvPr/>
        </p:nvPicPr>
        <p:blipFill>
          <a:blip r:embed="rId3"/>
          <a:stretch>
            <a:fillRect/>
          </a:stretch>
        </p:blipFill>
        <p:spPr>
          <a:xfrm>
            <a:off x="7508606" y="3429000"/>
            <a:ext cx="4464661" cy="3348496"/>
          </a:xfrm>
          <a:prstGeom prst="rect">
            <a:avLst/>
          </a:prstGeom>
        </p:spPr>
      </p:pic>
    </p:spTree>
    <p:extLst>
      <p:ext uri="{BB962C8B-B14F-4D97-AF65-F5344CB8AC3E}">
        <p14:creationId xmlns:p14="http://schemas.microsoft.com/office/powerpoint/2010/main" val="408035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ETHICS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51107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Data science + Big data = big impact</a:t>
            </a:r>
          </a:p>
          <a:p>
            <a:r>
              <a:rPr lang="en-US" dirty="0">
                <a:latin typeface="Goldman Sans" panose="020B0603020203020204" pitchFamily="34" charset="0"/>
                <a:cs typeface="Goldman Sans" panose="020B0603020203020204" pitchFamily="34" charset="0"/>
              </a:rPr>
              <a:t>Big impact = large risks and potential for harm</a:t>
            </a:r>
          </a:p>
          <a:p>
            <a:r>
              <a:rPr lang="en-US" dirty="0">
                <a:latin typeface="Goldman Sans" panose="020B0603020203020204" pitchFamily="34" charset="0"/>
                <a:cs typeface="Goldman Sans" panose="020B0603020203020204" pitchFamily="34" charset="0"/>
              </a:rPr>
              <a:t>We need to consider ethical issues as we practice data science</a:t>
            </a:r>
          </a:p>
          <a:p>
            <a:pPr marL="0" indent="0">
              <a:buNone/>
            </a:pPr>
            <a:endParaRPr lang="en-US" dirty="0">
              <a:latin typeface="Goldman Sans" panose="020B0603020203020204" pitchFamily="34" charset="0"/>
              <a:cs typeface="Goldman Sans" panose="020B0603020203020204" pitchFamily="34" charset="0"/>
            </a:endParaRPr>
          </a:p>
        </p:txBody>
      </p:sp>
      <p:pic>
        <p:nvPicPr>
          <p:cNvPr id="7" name="Picture 6" descr="A person sitting in a chair&#10;&#10;Description automatically generated with medium confidence">
            <a:extLst>
              <a:ext uri="{FF2B5EF4-FFF2-40B4-BE49-F238E27FC236}">
                <a16:creationId xmlns:a16="http://schemas.microsoft.com/office/drawing/2014/main" id="{1E121809-33D5-4464-A88E-1D97580FC16A}"/>
              </a:ext>
            </a:extLst>
          </p:cNvPr>
          <p:cNvPicPr>
            <a:picLocks noChangeAspect="1"/>
          </p:cNvPicPr>
          <p:nvPr/>
        </p:nvPicPr>
        <p:blipFill>
          <a:blip r:embed="rId2"/>
          <a:stretch>
            <a:fillRect/>
          </a:stretch>
        </p:blipFill>
        <p:spPr>
          <a:xfrm>
            <a:off x="6861297" y="1690688"/>
            <a:ext cx="4492503" cy="3306482"/>
          </a:xfrm>
          <a:prstGeom prst="rect">
            <a:avLst/>
          </a:prstGeom>
        </p:spPr>
      </p:pic>
    </p:spTree>
    <p:extLst>
      <p:ext uri="{BB962C8B-B14F-4D97-AF65-F5344CB8AC3E}">
        <p14:creationId xmlns:p14="http://schemas.microsoft.com/office/powerpoint/2010/main" val="33539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ETHICS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Complicated topic</a:t>
            </a:r>
          </a:p>
          <a:p>
            <a:r>
              <a:rPr lang="en-US" dirty="0">
                <a:latin typeface="Goldman Sans" panose="020B0603020203020204" pitchFamily="34" charset="0"/>
                <a:cs typeface="Goldman Sans" panose="020B0603020203020204" pitchFamily="34" charset="0"/>
              </a:rPr>
              <a:t>No hard and fast rules</a:t>
            </a:r>
          </a:p>
          <a:p>
            <a:r>
              <a:rPr lang="en-US" dirty="0">
                <a:latin typeface="Goldman Sans" panose="020B0603020203020204" pitchFamily="34" charset="0"/>
                <a:cs typeface="Goldman Sans" panose="020B0603020203020204" pitchFamily="34" charset="0"/>
              </a:rPr>
              <a:t>Decisions are context-dependent</a:t>
            </a:r>
          </a:p>
          <a:p>
            <a:r>
              <a:rPr lang="en-US" dirty="0">
                <a:latin typeface="Goldman Sans" panose="020B0603020203020204" pitchFamily="34" charset="0"/>
                <a:cs typeface="Goldman Sans" panose="020B0603020203020204" pitchFamily="34" charset="0"/>
              </a:rPr>
              <a:t>We look at some general themes to help inform your decision making:</a:t>
            </a:r>
          </a:p>
          <a:p>
            <a:pPr lvl="1"/>
            <a:r>
              <a:rPr lang="en-US" dirty="0">
                <a:latin typeface="Goldman Sans" panose="020B0603020203020204" pitchFamily="34" charset="0"/>
                <a:cs typeface="Goldman Sans" panose="020B0603020203020204" pitchFamily="34" charset="0"/>
              </a:rPr>
              <a:t>Misrepresentation</a:t>
            </a:r>
          </a:p>
          <a:p>
            <a:pPr lvl="1"/>
            <a:r>
              <a:rPr lang="en-US" dirty="0">
                <a:latin typeface="Goldman Sans" panose="020B0603020203020204" pitchFamily="34" charset="0"/>
                <a:cs typeface="Goldman Sans" panose="020B0603020203020204" pitchFamily="34" charset="0"/>
              </a:rPr>
              <a:t>Privacy and Consent</a:t>
            </a:r>
          </a:p>
          <a:p>
            <a:pPr lvl="1"/>
            <a:r>
              <a:rPr lang="en-US" dirty="0">
                <a:latin typeface="Goldman Sans" panose="020B0603020203020204" pitchFamily="34" charset="0"/>
                <a:cs typeface="Goldman Sans" panose="020B0603020203020204" pitchFamily="34" charset="0"/>
              </a:rPr>
              <a:t>Algorithmic injustice</a:t>
            </a:r>
          </a:p>
          <a:p>
            <a:r>
              <a:rPr lang="en-US" dirty="0">
                <a:latin typeface="Goldman Sans" panose="020B0603020203020204" pitchFamily="34" charset="0"/>
                <a:cs typeface="Goldman Sans" panose="020B0603020203020204" pitchFamily="34" charset="0"/>
              </a:rPr>
              <a:t>Core takeaway: please be active in thinking about ethics in your data science practice</a:t>
            </a:r>
          </a:p>
          <a:p>
            <a:pPr marL="0" indent="0">
              <a:buNone/>
            </a:pPr>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201786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MISREPRESENTATION</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”There are three kind of lies: lies, damned lies, and statistics”</a:t>
            </a:r>
          </a:p>
          <a:p>
            <a:pPr lvl="1"/>
            <a:r>
              <a:rPr lang="en-US" dirty="0">
                <a:latin typeface="Goldman Sans" panose="020B0603020203020204" pitchFamily="34" charset="0"/>
                <a:cs typeface="Goldman Sans" panose="020B0603020203020204" pitchFamily="34" charset="0"/>
              </a:rPr>
              <a:t>Attributed to British PM Disraeli by Mark Twain</a:t>
            </a:r>
          </a:p>
          <a:p>
            <a:r>
              <a:rPr lang="en-US" dirty="0">
                <a:latin typeface="Goldman Sans" panose="020B0603020203020204" pitchFamily="34" charset="0"/>
                <a:cs typeface="Goldman Sans" panose="020B0603020203020204" pitchFamily="34" charset="0"/>
              </a:rPr>
              <a:t>Responsible statistics is a powerful tool for navigating the world</a:t>
            </a:r>
          </a:p>
          <a:p>
            <a:r>
              <a:rPr lang="en-US" dirty="0">
                <a:latin typeface="Goldman Sans" panose="020B0603020203020204" pitchFamily="34" charset="0"/>
                <a:cs typeface="Goldman Sans" panose="020B0603020203020204" pitchFamily="34" charset="0"/>
              </a:rPr>
              <a:t>Irresponsible statistics can mislead and misinform </a:t>
            </a:r>
          </a:p>
          <a:p>
            <a:pPr lvl="1"/>
            <a:r>
              <a:rPr lang="en-US" dirty="0">
                <a:latin typeface="Goldman Sans" panose="020B0603020203020204" pitchFamily="34" charset="0"/>
                <a:cs typeface="Goldman Sans" panose="020B0603020203020204" pitchFamily="34" charset="0"/>
              </a:rPr>
              <a:t>Sometimes with an agenda </a:t>
            </a:r>
          </a:p>
          <a:p>
            <a:pPr lvl="1"/>
            <a:r>
              <a:rPr lang="en-US" dirty="0">
                <a:latin typeface="Goldman Sans" panose="020B0603020203020204" pitchFamily="34" charset="0"/>
                <a:cs typeface="Goldman Sans" panose="020B0603020203020204" pitchFamily="34" charset="0"/>
              </a:rPr>
              <a:t>Sometimes accidental </a:t>
            </a:r>
          </a:p>
          <a:p>
            <a:r>
              <a:rPr lang="en-US" dirty="0">
                <a:latin typeface="Goldman Sans" panose="020B0603020203020204" pitchFamily="34" charset="0"/>
                <a:cs typeface="Goldman Sans" panose="020B0603020203020204" pitchFamily="34" charset="0"/>
              </a:rPr>
              <a:t>Honesty is the chief of the epistemic virtues: all try to represent and communicate reality as best as possible. </a:t>
            </a:r>
          </a:p>
          <a:p>
            <a:r>
              <a:rPr lang="en-US" dirty="0">
                <a:latin typeface="Goldman Sans" panose="020B0603020203020204" pitchFamily="34" charset="0"/>
                <a:cs typeface="Goldman Sans" panose="020B0603020203020204" pitchFamily="34" charset="0"/>
              </a:rPr>
              <a:t>Falsification: try to falsify your own ideas as best practice</a:t>
            </a:r>
          </a:p>
          <a:p>
            <a:r>
              <a:rPr lang="en-US" dirty="0">
                <a:latin typeface="Goldman Sans" panose="020B0603020203020204" pitchFamily="34" charset="0"/>
                <a:cs typeface="Goldman Sans" panose="020B0603020203020204" pitchFamily="34" charset="0"/>
              </a:rPr>
              <a:t>Learn about cognitive bias and try to develop strategies and structures to avoid/minimize them</a:t>
            </a:r>
          </a:p>
        </p:txBody>
      </p:sp>
    </p:spTree>
    <p:extLst>
      <p:ext uri="{BB962C8B-B14F-4D97-AF65-F5344CB8AC3E}">
        <p14:creationId xmlns:p14="http://schemas.microsoft.com/office/powerpoint/2010/main" val="105884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B971D7B6-35DE-ABB5-C5E5-FAD1AACE6DCA}"/>
              </a:ext>
            </a:extLst>
          </p:cNvPr>
          <p:cNvPicPr>
            <a:picLocks noGrp="1" noChangeAspect="1"/>
          </p:cNvPicPr>
          <p:nvPr>
            <p:ph idx="1"/>
          </p:nvPr>
        </p:nvPicPr>
        <p:blipFill rotWithShape="1">
          <a:blip r:embed="rId2"/>
          <a:srcRect t="2278" b="2803"/>
          <a:stretch/>
        </p:blipFill>
        <p:spPr>
          <a:xfrm>
            <a:off x="20" y="1282"/>
            <a:ext cx="12191980" cy="6856718"/>
          </a:xfrm>
          <a:prstGeom prst="rect">
            <a:avLst/>
          </a:prstGeom>
        </p:spPr>
      </p:pic>
    </p:spTree>
    <p:extLst>
      <p:ext uri="{BB962C8B-B14F-4D97-AF65-F5344CB8AC3E}">
        <p14:creationId xmlns:p14="http://schemas.microsoft.com/office/powerpoint/2010/main" val="366930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B550-5628-2B40-33E4-99F2772A348F}"/>
              </a:ext>
            </a:extLst>
          </p:cNvPr>
          <p:cNvSpPr>
            <a:spLocks noGrp="1"/>
          </p:cNvSpPr>
          <p:nvPr>
            <p:ph type="title"/>
          </p:nvPr>
        </p:nvSpPr>
        <p:spPr/>
        <p:txBody>
          <a:bodyPr/>
          <a:lstStyle/>
          <a:p>
            <a:endParaRPr lang="en-US"/>
          </a:p>
        </p:txBody>
      </p:sp>
      <p:pic>
        <p:nvPicPr>
          <p:cNvPr id="5" name="Content Placeholder 4" descr="Qr code&#10;&#10;Description automatically generated">
            <a:extLst>
              <a:ext uri="{FF2B5EF4-FFF2-40B4-BE49-F238E27FC236}">
                <a16:creationId xmlns:a16="http://schemas.microsoft.com/office/drawing/2014/main" id="{79CA0F07-7C50-91C5-D301-C2BA4256A916}"/>
              </a:ext>
            </a:extLst>
          </p:cNvPr>
          <p:cNvPicPr>
            <a:picLocks noGrp="1" noChangeAspect="1"/>
          </p:cNvPicPr>
          <p:nvPr>
            <p:ph idx="1"/>
          </p:nvPr>
        </p:nvPicPr>
        <p:blipFill>
          <a:blip r:embed="rId2"/>
          <a:stretch>
            <a:fillRect/>
          </a:stretch>
        </p:blipFill>
        <p:spPr>
          <a:xfrm>
            <a:off x="1468192" y="365125"/>
            <a:ext cx="8872241" cy="6128482"/>
          </a:xfrm>
        </p:spPr>
      </p:pic>
    </p:spTree>
    <p:extLst>
      <p:ext uri="{BB962C8B-B14F-4D97-AF65-F5344CB8AC3E}">
        <p14:creationId xmlns:p14="http://schemas.microsoft.com/office/powerpoint/2010/main" val="21220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PRIVACY</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Users and customers trust companies with a lot of personal data for basic use of services</a:t>
            </a:r>
          </a:p>
          <a:p>
            <a:r>
              <a:rPr lang="en-US" dirty="0">
                <a:latin typeface="Goldman Sans" panose="020B0603020203020204" pitchFamily="34" charset="0"/>
                <a:cs typeface="Goldman Sans" panose="020B0603020203020204" pitchFamily="34" charset="0"/>
              </a:rPr>
              <a:t>As data professionals, we need to ensure that</a:t>
            </a:r>
          </a:p>
          <a:p>
            <a:pPr lvl="1"/>
            <a:r>
              <a:rPr lang="en-US" dirty="0">
                <a:latin typeface="Goldman Sans" panose="020B0603020203020204" pitchFamily="34" charset="0"/>
                <a:cs typeface="Goldman Sans" panose="020B0603020203020204" pitchFamily="34" charset="0"/>
              </a:rPr>
              <a:t>Access to data is managed to prevent the leakage of personal information</a:t>
            </a:r>
          </a:p>
          <a:p>
            <a:pPr lvl="1"/>
            <a:r>
              <a:rPr lang="en-US" dirty="0">
                <a:latin typeface="Goldman Sans" panose="020B0603020203020204" pitchFamily="34" charset="0"/>
                <a:cs typeface="Goldman Sans" panose="020B0603020203020204" pitchFamily="34" charset="0"/>
              </a:rPr>
              <a:t>We do not gather and use customer’s personal information under false </a:t>
            </a:r>
            <a:r>
              <a:rPr lang="en-US" dirty="0" err="1">
                <a:latin typeface="Goldman Sans" panose="020B0603020203020204" pitchFamily="34" charset="0"/>
                <a:cs typeface="Goldman Sans" panose="020B0603020203020204" pitchFamily="34" charset="0"/>
              </a:rPr>
              <a:t>pretences</a:t>
            </a:r>
            <a:r>
              <a:rPr lang="en-US" dirty="0">
                <a:latin typeface="Goldman Sans" panose="020B0603020203020204" pitchFamily="34" charset="0"/>
                <a:cs typeface="Goldman Sans" panose="020B0603020203020204" pitchFamily="34" charset="0"/>
              </a:rPr>
              <a:t> </a:t>
            </a:r>
          </a:p>
        </p:txBody>
      </p:sp>
    </p:spTree>
    <p:extLst>
      <p:ext uri="{BB962C8B-B14F-4D97-AF65-F5344CB8AC3E}">
        <p14:creationId xmlns:p14="http://schemas.microsoft.com/office/powerpoint/2010/main" val="2881271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3773</TotalTime>
  <Words>749</Words>
  <Application>Microsoft Macintosh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Goldman Sans</vt:lpstr>
      <vt:lpstr>Office Theme</vt:lpstr>
      <vt:lpstr>COMP6940: BIG DATA AND DATA VISUALISATION</vt:lpstr>
      <vt:lpstr>AGENDA</vt:lpstr>
      <vt:lpstr>DATA INTEGRATION</vt:lpstr>
      <vt:lpstr>DATA ETHICS</vt:lpstr>
      <vt:lpstr>DATA ETHICS</vt:lpstr>
      <vt:lpstr>MISREPRESENTATION</vt:lpstr>
      <vt:lpstr>PowerPoint Presentation</vt:lpstr>
      <vt:lpstr>PowerPoint Presentation</vt:lpstr>
      <vt:lpstr>PRIVACY</vt:lpstr>
      <vt:lpstr>PRIVACY – OK CUPID</vt:lpstr>
      <vt:lpstr>PRIVACY – CAMBRIDGE ANALYTICA</vt:lpstr>
      <vt:lpstr>PRIVACY – HOMOMORPHIC ENCRYPTION</vt:lpstr>
      <vt:lpstr>ALGORITHMIC INJUSTICE</vt:lpstr>
      <vt:lpstr>PowerPoint Presentation</vt:lpstr>
      <vt:lpstr>ALGORITHMIC INJUSTICE - COMPASS</vt:lpstr>
      <vt:lpstr>ALGORITHMIC INJUSTICE – CREDIT SCORING</vt:lpstr>
      <vt:lpstr>ETHICS</vt:lpstr>
      <vt:lpstr>GDPR – General Data Protection Regulation</vt:lpstr>
      <vt:lpstr>NVIDIA SLIDES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COMP6940: BIG DATA AND DATA VISUALISATION</dc:title>
  <dc:creator>Inzamam Rahaman</dc:creator>
  <cp:lastModifiedBy>Inzamam Rahaman</cp:lastModifiedBy>
  <cp:revision>98</cp:revision>
  <dcterms:created xsi:type="dcterms:W3CDTF">2023-01-17T00:37:03Z</dcterms:created>
  <dcterms:modified xsi:type="dcterms:W3CDTF">2023-02-08T19:39:53Z</dcterms:modified>
</cp:coreProperties>
</file>