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84" r:id="rId5"/>
    <p:sldId id="286" r:id="rId6"/>
    <p:sldId id="285" r:id="rId7"/>
    <p:sldId id="261" r:id="rId8"/>
    <p:sldId id="262" r:id="rId9"/>
    <p:sldId id="268" r:id="rId10"/>
    <p:sldId id="283" r:id="rId11"/>
    <p:sldId id="267" r:id="rId12"/>
    <p:sldId id="265" r:id="rId13"/>
    <p:sldId id="266" r:id="rId14"/>
    <p:sldId id="269" r:id="rId15"/>
    <p:sldId id="270" r:id="rId16"/>
    <p:sldId id="271" r:id="rId17"/>
    <p:sldId id="273" r:id="rId18"/>
    <p:sldId id="274" r:id="rId19"/>
    <p:sldId id="272" r:id="rId20"/>
    <p:sldId id="278" r:id="rId21"/>
    <p:sldId id="276" r:id="rId22"/>
    <p:sldId id="277" r:id="rId23"/>
    <p:sldId id="281" r:id="rId24"/>
    <p:sldId id="282" r:id="rId25"/>
    <p:sldId id="279" r:id="rId26"/>
    <p:sldId id="280" r:id="rId27"/>
    <p:sldId id="275" r:id="rId28"/>
    <p:sldId id="25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94690"/>
  </p:normalViewPr>
  <p:slideViewPr>
    <p:cSldViewPr snapToGrid="0">
      <p:cViewPr varScale="1">
        <p:scale>
          <a:sx n="96" d="100"/>
          <a:sy n="96" d="100"/>
        </p:scale>
        <p:origin x="200" y="6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60E5BD-F1AD-4362-AB2C-FE1BDD45E8E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76A008D-4F6C-49EC-B458-116BC1D84F8A}">
      <dgm:prSet/>
      <dgm:spPr/>
      <dgm:t>
        <a:bodyPr/>
        <a:lstStyle/>
        <a:p>
          <a:r>
            <a:rPr lang="en-US" dirty="0">
              <a:latin typeface="Goldman Sans" panose="020B0603020203020204" pitchFamily="34" charset="0"/>
              <a:cs typeface="Goldman Sans" panose="020B0603020203020204" pitchFamily="34" charset="0"/>
            </a:rPr>
            <a:t>Data science is a rapidly developing field</a:t>
          </a:r>
        </a:p>
      </dgm:t>
    </dgm:pt>
    <dgm:pt modelId="{DD236101-29AC-4D4A-BABB-50E2855B8E1F}" type="parTrans" cxnId="{A79147AD-DD8D-4DB7-A011-9AD7A492EA6E}">
      <dgm:prSet/>
      <dgm:spPr/>
      <dgm:t>
        <a:bodyPr/>
        <a:lstStyle/>
        <a:p>
          <a:endParaRPr lang="en-US"/>
        </a:p>
      </dgm:t>
    </dgm:pt>
    <dgm:pt modelId="{4C82F3FF-98EF-417D-9485-A6B2DE1A34D4}" type="sibTrans" cxnId="{A79147AD-DD8D-4DB7-A011-9AD7A492EA6E}">
      <dgm:prSet/>
      <dgm:spPr/>
      <dgm:t>
        <a:bodyPr/>
        <a:lstStyle/>
        <a:p>
          <a:endParaRPr lang="en-US"/>
        </a:p>
      </dgm:t>
    </dgm:pt>
    <dgm:pt modelId="{AA17F9B1-E569-4627-979C-DFDDA10309FC}">
      <dgm:prSet/>
      <dgm:spPr/>
      <dgm:t>
        <a:bodyPr/>
        <a:lstStyle/>
        <a:p>
          <a:r>
            <a:rPr lang="en-US" dirty="0">
              <a:latin typeface="Goldman Sans" panose="020B0603020203020204" pitchFamily="34" charset="0"/>
              <a:cs typeface="Goldman Sans" panose="020B0603020203020204" pitchFamily="34" charset="0"/>
            </a:rPr>
            <a:t>Best approaches, essential methods, and standards are still in development</a:t>
          </a:r>
        </a:p>
      </dgm:t>
    </dgm:pt>
    <dgm:pt modelId="{8FA84079-D733-4613-8F62-AEA292721195}" type="parTrans" cxnId="{C359AA3E-EF40-429B-A5D4-45221D920EF7}">
      <dgm:prSet/>
      <dgm:spPr/>
      <dgm:t>
        <a:bodyPr/>
        <a:lstStyle/>
        <a:p>
          <a:endParaRPr lang="en-US"/>
        </a:p>
      </dgm:t>
    </dgm:pt>
    <dgm:pt modelId="{F32370D0-463D-4334-A931-A5646C35A0A0}" type="sibTrans" cxnId="{C359AA3E-EF40-429B-A5D4-45221D920EF7}">
      <dgm:prSet/>
      <dgm:spPr/>
      <dgm:t>
        <a:bodyPr/>
        <a:lstStyle/>
        <a:p>
          <a:endParaRPr lang="en-US"/>
        </a:p>
      </dgm:t>
    </dgm:pt>
    <dgm:pt modelId="{0FE6175D-D5E8-460E-8974-112F55A4B402}">
      <dgm:prSet/>
      <dgm:spPr/>
      <dgm:t>
        <a:bodyPr/>
        <a:lstStyle/>
        <a:p>
          <a:r>
            <a:rPr lang="en-US" dirty="0">
              <a:latin typeface="Goldman Sans" panose="020B0603020203020204" pitchFamily="34" charset="0"/>
              <a:cs typeface="Goldman Sans" panose="020B0603020203020204" pitchFamily="34" charset="0"/>
            </a:rPr>
            <a:t>Like pinning Jell-O to a wall</a:t>
          </a:r>
        </a:p>
      </dgm:t>
    </dgm:pt>
    <dgm:pt modelId="{B58886AA-3BD9-4AAE-9EB9-02C3F1AB2CDD}" type="parTrans" cxnId="{3DCA6F99-4DDB-4321-95A6-077BD2E8399B}">
      <dgm:prSet/>
      <dgm:spPr/>
      <dgm:t>
        <a:bodyPr/>
        <a:lstStyle/>
        <a:p>
          <a:endParaRPr lang="en-US"/>
        </a:p>
      </dgm:t>
    </dgm:pt>
    <dgm:pt modelId="{96FB4FF9-E34C-4B0D-B865-0FFDC36221B2}" type="sibTrans" cxnId="{3DCA6F99-4DDB-4321-95A6-077BD2E8399B}">
      <dgm:prSet/>
      <dgm:spPr/>
      <dgm:t>
        <a:bodyPr/>
        <a:lstStyle/>
        <a:p>
          <a:endParaRPr lang="en-US"/>
        </a:p>
      </dgm:t>
    </dgm:pt>
    <dgm:pt modelId="{D8C4611A-AF08-48C2-A650-BC6256423033}">
      <dgm:prSet/>
      <dgm:spPr/>
      <dgm:t>
        <a:bodyPr/>
        <a:lstStyle/>
        <a:p>
          <a:r>
            <a:rPr lang="en-US" dirty="0">
              <a:latin typeface="Goldman Sans" panose="020B0603020203020204" pitchFamily="34" charset="0"/>
              <a:cs typeface="Goldman Sans" panose="020B0603020203020204" pitchFamily="34" charset="0"/>
            </a:rPr>
            <a:t>We focus on core technologies/approaches to build sound foundation + give a taste of current trends/developments</a:t>
          </a:r>
        </a:p>
      </dgm:t>
    </dgm:pt>
    <dgm:pt modelId="{85A1534E-8099-4294-A86C-90BB33A18456}" type="parTrans" cxnId="{EDE92EFD-F017-4420-80FA-EEA5297E6055}">
      <dgm:prSet/>
      <dgm:spPr/>
      <dgm:t>
        <a:bodyPr/>
        <a:lstStyle/>
        <a:p>
          <a:endParaRPr lang="en-US"/>
        </a:p>
      </dgm:t>
    </dgm:pt>
    <dgm:pt modelId="{819124DB-8001-42D6-8E7E-44E86D2C4476}" type="sibTrans" cxnId="{EDE92EFD-F017-4420-80FA-EEA5297E6055}">
      <dgm:prSet/>
      <dgm:spPr/>
      <dgm:t>
        <a:bodyPr/>
        <a:lstStyle/>
        <a:p>
          <a:endParaRPr lang="en-US"/>
        </a:p>
      </dgm:t>
    </dgm:pt>
    <dgm:pt modelId="{2C5339B5-D3EB-4305-A74A-18A4AFE2511E}">
      <dgm:prSet/>
      <dgm:spPr/>
      <dgm:t>
        <a:bodyPr/>
        <a:lstStyle/>
        <a:p>
          <a:r>
            <a:rPr lang="en-US" dirty="0">
              <a:latin typeface="Goldman Sans" panose="020B0603020203020204" pitchFamily="34" charset="0"/>
              <a:cs typeface="Goldman Sans" panose="020B0603020203020204" pitchFamily="34" charset="0"/>
            </a:rPr>
            <a:t>Is a graduate level CS course:</a:t>
          </a:r>
        </a:p>
      </dgm:t>
    </dgm:pt>
    <dgm:pt modelId="{F3E32CA3-A998-42EE-96DA-3D9FBC2B88B9}" type="parTrans" cxnId="{258AB5D9-BC98-479F-857C-5AE6C6A2E3A2}">
      <dgm:prSet/>
      <dgm:spPr/>
      <dgm:t>
        <a:bodyPr/>
        <a:lstStyle/>
        <a:p>
          <a:endParaRPr lang="en-US"/>
        </a:p>
      </dgm:t>
    </dgm:pt>
    <dgm:pt modelId="{2DF68B8A-A83A-4C51-9935-0A87A4C86133}" type="sibTrans" cxnId="{258AB5D9-BC98-479F-857C-5AE6C6A2E3A2}">
      <dgm:prSet/>
      <dgm:spPr/>
      <dgm:t>
        <a:bodyPr/>
        <a:lstStyle/>
        <a:p>
          <a:endParaRPr lang="en-US"/>
        </a:p>
      </dgm:t>
    </dgm:pt>
    <dgm:pt modelId="{1266B424-5B2C-4330-8394-2BFAC479630F}">
      <dgm:prSet/>
      <dgm:spPr/>
      <dgm:t>
        <a:bodyPr/>
        <a:lstStyle/>
        <a:p>
          <a:r>
            <a:rPr lang="en-US" dirty="0">
              <a:latin typeface="Goldman Sans" panose="020B0603020203020204" pitchFamily="34" charset="0"/>
              <a:cs typeface="Goldman Sans" panose="020B0603020203020204" pitchFamily="34" charset="0"/>
            </a:rPr>
            <a:t>Lot of self-study and research </a:t>
          </a:r>
        </a:p>
      </dgm:t>
    </dgm:pt>
    <dgm:pt modelId="{3B2BB4D0-A98F-4C92-9FC6-255964D2B05A}" type="parTrans" cxnId="{E359456A-74C9-413B-9452-7CFD966FD364}">
      <dgm:prSet/>
      <dgm:spPr/>
      <dgm:t>
        <a:bodyPr/>
        <a:lstStyle/>
        <a:p>
          <a:endParaRPr lang="en-US"/>
        </a:p>
      </dgm:t>
    </dgm:pt>
    <dgm:pt modelId="{29210DC1-F143-41E4-8F54-3D37BEF9EDAA}" type="sibTrans" cxnId="{E359456A-74C9-413B-9452-7CFD966FD364}">
      <dgm:prSet/>
      <dgm:spPr/>
      <dgm:t>
        <a:bodyPr/>
        <a:lstStyle/>
        <a:p>
          <a:endParaRPr lang="en-US"/>
        </a:p>
      </dgm:t>
    </dgm:pt>
    <dgm:pt modelId="{76F3CE4A-1044-4EEE-8FF6-B3785532C917}">
      <dgm:prSet/>
      <dgm:spPr/>
      <dgm:t>
        <a:bodyPr/>
        <a:lstStyle/>
        <a:p>
          <a:r>
            <a:rPr lang="en-US" dirty="0">
              <a:latin typeface="Goldman Sans" panose="020B0603020203020204" pitchFamily="34" charset="0"/>
              <a:cs typeface="Goldman Sans" panose="020B0603020203020204" pitchFamily="34" charset="0"/>
            </a:rPr>
            <a:t>Expect foundational programming ability (in Python)</a:t>
          </a:r>
        </a:p>
      </dgm:t>
    </dgm:pt>
    <dgm:pt modelId="{FD08C6CA-8A06-44B0-832B-BF2D724ADFC0}" type="parTrans" cxnId="{97FB34EC-0081-4E10-BC30-4C1B4C56124C}">
      <dgm:prSet/>
      <dgm:spPr/>
      <dgm:t>
        <a:bodyPr/>
        <a:lstStyle/>
        <a:p>
          <a:endParaRPr lang="en-US"/>
        </a:p>
      </dgm:t>
    </dgm:pt>
    <dgm:pt modelId="{B83F7734-F1FB-4BCE-B9C9-66DD65DB1036}" type="sibTrans" cxnId="{97FB34EC-0081-4E10-BC30-4C1B4C56124C}">
      <dgm:prSet/>
      <dgm:spPr/>
      <dgm:t>
        <a:bodyPr/>
        <a:lstStyle/>
        <a:p>
          <a:endParaRPr lang="en-US"/>
        </a:p>
      </dgm:t>
    </dgm:pt>
    <dgm:pt modelId="{99051D88-8C37-4DAA-96A1-EB5293ACB76E}">
      <dgm:prSet/>
      <dgm:spPr/>
      <dgm:t>
        <a:bodyPr/>
        <a:lstStyle/>
        <a:p>
          <a:r>
            <a:rPr lang="en-US" dirty="0">
              <a:latin typeface="Goldman Sans" panose="020B0603020203020204" pitchFamily="34" charset="0"/>
              <a:cs typeface="Goldman Sans" panose="020B0603020203020204" pitchFamily="34" charset="0"/>
            </a:rPr>
            <a:t>Expect mathematical maturity of at least undergrad STEM degree</a:t>
          </a:r>
        </a:p>
      </dgm:t>
    </dgm:pt>
    <dgm:pt modelId="{1087BA41-5B8B-49C6-B154-50021A74A31F}" type="parTrans" cxnId="{C38BF1A2-61C5-4958-8419-9B1394775E88}">
      <dgm:prSet/>
      <dgm:spPr/>
      <dgm:t>
        <a:bodyPr/>
        <a:lstStyle/>
        <a:p>
          <a:endParaRPr lang="en-US"/>
        </a:p>
      </dgm:t>
    </dgm:pt>
    <dgm:pt modelId="{A8A1E5BA-B24D-4C09-B0C3-6CAAEE24ABEC}" type="sibTrans" cxnId="{C38BF1A2-61C5-4958-8419-9B1394775E88}">
      <dgm:prSet/>
      <dgm:spPr/>
      <dgm:t>
        <a:bodyPr/>
        <a:lstStyle/>
        <a:p>
          <a:endParaRPr lang="en-US"/>
        </a:p>
      </dgm:t>
    </dgm:pt>
    <dgm:pt modelId="{C05F5830-4670-44F4-A498-EA512F4B304B}" type="pres">
      <dgm:prSet presAssocID="{9560E5BD-F1AD-4362-AB2C-FE1BDD45E8E0}" presName="root" presStyleCnt="0">
        <dgm:presLayoutVars>
          <dgm:dir/>
          <dgm:resizeHandles val="exact"/>
        </dgm:presLayoutVars>
      </dgm:prSet>
      <dgm:spPr/>
    </dgm:pt>
    <dgm:pt modelId="{821080BC-1507-4423-BF2B-613995CE6D56}" type="pres">
      <dgm:prSet presAssocID="{F76A008D-4F6C-49EC-B458-116BC1D84F8A}" presName="compNode" presStyleCnt="0"/>
      <dgm:spPr/>
    </dgm:pt>
    <dgm:pt modelId="{9189032B-4A83-4D94-B433-7FA25976DF8D}" type="pres">
      <dgm:prSet presAssocID="{F76A008D-4F6C-49EC-B458-116BC1D84F8A}" presName="bgRect" presStyleLbl="bgShp" presStyleIdx="0" presStyleCnt="4"/>
      <dgm:spPr/>
    </dgm:pt>
    <dgm:pt modelId="{002E71EA-6305-4F76-A338-E16D8E5799D9}" type="pres">
      <dgm:prSet presAssocID="{F76A008D-4F6C-49EC-B458-116BC1D84F8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abric Report Library"/>
        </a:ext>
      </dgm:extLst>
    </dgm:pt>
    <dgm:pt modelId="{740470C9-6F77-4635-80F2-30E3CFDA987B}" type="pres">
      <dgm:prSet presAssocID="{F76A008D-4F6C-49EC-B458-116BC1D84F8A}" presName="spaceRect" presStyleCnt="0"/>
      <dgm:spPr/>
    </dgm:pt>
    <dgm:pt modelId="{AEC97C0A-144D-4DFF-A347-9B351646AF70}" type="pres">
      <dgm:prSet presAssocID="{F76A008D-4F6C-49EC-B458-116BC1D84F8A}" presName="parTx" presStyleLbl="revTx" presStyleIdx="0" presStyleCnt="6">
        <dgm:presLayoutVars>
          <dgm:chMax val="0"/>
          <dgm:chPref val="0"/>
        </dgm:presLayoutVars>
      </dgm:prSet>
      <dgm:spPr/>
    </dgm:pt>
    <dgm:pt modelId="{471D477C-0D09-4C80-8D55-B632824CB517}" type="pres">
      <dgm:prSet presAssocID="{4C82F3FF-98EF-417D-9485-A6B2DE1A34D4}" presName="sibTrans" presStyleCnt="0"/>
      <dgm:spPr/>
    </dgm:pt>
    <dgm:pt modelId="{EC594575-471A-4DF2-A633-DE2E2749F615}" type="pres">
      <dgm:prSet presAssocID="{AA17F9B1-E569-4627-979C-DFDDA10309FC}" presName="compNode" presStyleCnt="0"/>
      <dgm:spPr/>
    </dgm:pt>
    <dgm:pt modelId="{98CE6907-BAC1-4591-9EC9-36CADFE31806}" type="pres">
      <dgm:prSet presAssocID="{AA17F9B1-E569-4627-979C-DFDDA10309FC}" presName="bgRect" presStyleLbl="bgShp" presStyleIdx="1" presStyleCnt="4"/>
      <dgm:spPr/>
    </dgm:pt>
    <dgm:pt modelId="{403E07F5-6E3A-4152-9F12-D2060E38F35C}" type="pres">
      <dgm:prSet presAssocID="{AA17F9B1-E569-4627-979C-DFDDA10309F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ngerprint"/>
        </a:ext>
      </dgm:extLst>
    </dgm:pt>
    <dgm:pt modelId="{14775670-B0FC-42BD-9452-9EB5C6F51EFE}" type="pres">
      <dgm:prSet presAssocID="{AA17F9B1-E569-4627-979C-DFDDA10309FC}" presName="spaceRect" presStyleCnt="0"/>
      <dgm:spPr/>
    </dgm:pt>
    <dgm:pt modelId="{E3A07A78-E82B-4BAA-930E-D70B04141CC4}" type="pres">
      <dgm:prSet presAssocID="{AA17F9B1-E569-4627-979C-DFDDA10309FC}" presName="parTx" presStyleLbl="revTx" presStyleIdx="1" presStyleCnt="6">
        <dgm:presLayoutVars>
          <dgm:chMax val="0"/>
          <dgm:chPref val="0"/>
        </dgm:presLayoutVars>
      </dgm:prSet>
      <dgm:spPr/>
    </dgm:pt>
    <dgm:pt modelId="{53664EB7-9193-47FA-9DCD-5782E3BBAFF4}" type="pres">
      <dgm:prSet presAssocID="{AA17F9B1-E569-4627-979C-DFDDA10309FC}" presName="desTx" presStyleLbl="revTx" presStyleIdx="2" presStyleCnt="6">
        <dgm:presLayoutVars/>
      </dgm:prSet>
      <dgm:spPr/>
    </dgm:pt>
    <dgm:pt modelId="{E1F095A1-07F1-4878-A65A-DD98BDB9184E}" type="pres">
      <dgm:prSet presAssocID="{F32370D0-463D-4334-A931-A5646C35A0A0}" presName="sibTrans" presStyleCnt="0"/>
      <dgm:spPr/>
    </dgm:pt>
    <dgm:pt modelId="{5D3EE29C-A0DB-437F-9AED-7EB80F60F41A}" type="pres">
      <dgm:prSet presAssocID="{D8C4611A-AF08-48C2-A650-BC6256423033}" presName="compNode" presStyleCnt="0"/>
      <dgm:spPr/>
    </dgm:pt>
    <dgm:pt modelId="{C7E4C84E-DAE9-401C-A374-428E74294E0A}" type="pres">
      <dgm:prSet presAssocID="{D8C4611A-AF08-48C2-A650-BC6256423033}" presName="bgRect" presStyleLbl="bgShp" presStyleIdx="2" presStyleCnt="4"/>
      <dgm:spPr/>
    </dgm:pt>
    <dgm:pt modelId="{7093D1F8-B464-48B9-B683-6EEA79DF4271}" type="pres">
      <dgm:prSet presAssocID="{D8C4611A-AF08-48C2-A650-BC625642303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esign"/>
        </a:ext>
      </dgm:extLst>
    </dgm:pt>
    <dgm:pt modelId="{14E91C3E-487F-47E1-9620-7897E307E943}" type="pres">
      <dgm:prSet presAssocID="{D8C4611A-AF08-48C2-A650-BC6256423033}" presName="spaceRect" presStyleCnt="0"/>
      <dgm:spPr/>
    </dgm:pt>
    <dgm:pt modelId="{54F45E4A-B5C6-4D85-BDD9-0024BE31FE02}" type="pres">
      <dgm:prSet presAssocID="{D8C4611A-AF08-48C2-A650-BC6256423033}" presName="parTx" presStyleLbl="revTx" presStyleIdx="3" presStyleCnt="6">
        <dgm:presLayoutVars>
          <dgm:chMax val="0"/>
          <dgm:chPref val="0"/>
        </dgm:presLayoutVars>
      </dgm:prSet>
      <dgm:spPr/>
    </dgm:pt>
    <dgm:pt modelId="{A5D321DE-2AB6-40BB-BF08-D9BD8ADBD8D9}" type="pres">
      <dgm:prSet presAssocID="{819124DB-8001-42D6-8E7E-44E86D2C4476}" presName="sibTrans" presStyleCnt="0"/>
      <dgm:spPr/>
    </dgm:pt>
    <dgm:pt modelId="{71A3AE08-3D20-4307-93F5-B87487C6F119}" type="pres">
      <dgm:prSet presAssocID="{2C5339B5-D3EB-4305-A74A-18A4AFE2511E}" presName="compNode" presStyleCnt="0"/>
      <dgm:spPr/>
    </dgm:pt>
    <dgm:pt modelId="{24032F59-EFAC-4F38-8AF6-4EEE5835C91C}" type="pres">
      <dgm:prSet presAssocID="{2C5339B5-D3EB-4305-A74A-18A4AFE2511E}" presName="bgRect" presStyleLbl="bgShp" presStyleIdx="3" presStyleCnt="4"/>
      <dgm:spPr/>
    </dgm:pt>
    <dgm:pt modelId="{0489E8A0-C47F-435E-BD34-94301A72E4D1}" type="pres">
      <dgm:prSet presAssocID="{2C5339B5-D3EB-4305-A74A-18A4AFE2511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Education"/>
        </a:ext>
      </dgm:extLst>
    </dgm:pt>
    <dgm:pt modelId="{AEEAAA94-3E30-4C7E-9777-C80A4B27CAC7}" type="pres">
      <dgm:prSet presAssocID="{2C5339B5-D3EB-4305-A74A-18A4AFE2511E}" presName="spaceRect" presStyleCnt="0"/>
      <dgm:spPr/>
    </dgm:pt>
    <dgm:pt modelId="{7B4143BE-FB81-4D01-B9C1-BF90AC55DC5E}" type="pres">
      <dgm:prSet presAssocID="{2C5339B5-D3EB-4305-A74A-18A4AFE2511E}" presName="parTx" presStyleLbl="revTx" presStyleIdx="4" presStyleCnt="6">
        <dgm:presLayoutVars>
          <dgm:chMax val="0"/>
          <dgm:chPref val="0"/>
        </dgm:presLayoutVars>
      </dgm:prSet>
      <dgm:spPr/>
    </dgm:pt>
    <dgm:pt modelId="{F3CC15D8-0CD1-4BDD-9081-2564AEB7AA22}" type="pres">
      <dgm:prSet presAssocID="{2C5339B5-D3EB-4305-A74A-18A4AFE2511E}" presName="desTx" presStyleLbl="revTx" presStyleIdx="5" presStyleCnt="6">
        <dgm:presLayoutVars/>
      </dgm:prSet>
      <dgm:spPr/>
    </dgm:pt>
  </dgm:ptLst>
  <dgm:cxnLst>
    <dgm:cxn modelId="{D095983B-194C-457C-9646-5A6CCF5FF680}" type="presOf" srcId="{2C5339B5-D3EB-4305-A74A-18A4AFE2511E}" destId="{7B4143BE-FB81-4D01-B9C1-BF90AC55DC5E}" srcOrd="0" destOrd="0" presId="urn:microsoft.com/office/officeart/2018/2/layout/IconVerticalSolidList"/>
    <dgm:cxn modelId="{C359AA3E-EF40-429B-A5D4-45221D920EF7}" srcId="{9560E5BD-F1AD-4362-AB2C-FE1BDD45E8E0}" destId="{AA17F9B1-E569-4627-979C-DFDDA10309FC}" srcOrd="1" destOrd="0" parTransId="{8FA84079-D733-4613-8F62-AEA292721195}" sibTransId="{F32370D0-463D-4334-A931-A5646C35A0A0}"/>
    <dgm:cxn modelId="{1A576443-516D-4E93-BD6C-566F49A49AC4}" type="presOf" srcId="{AA17F9B1-E569-4627-979C-DFDDA10309FC}" destId="{E3A07A78-E82B-4BAA-930E-D70B04141CC4}" srcOrd="0" destOrd="0" presId="urn:microsoft.com/office/officeart/2018/2/layout/IconVerticalSolidList"/>
    <dgm:cxn modelId="{E359456A-74C9-413B-9452-7CFD966FD364}" srcId="{2C5339B5-D3EB-4305-A74A-18A4AFE2511E}" destId="{1266B424-5B2C-4330-8394-2BFAC479630F}" srcOrd="0" destOrd="0" parTransId="{3B2BB4D0-A98F-4C92-9FC6-255964D2B05A}" sibTransId="{29210DC1-F143-41E4-8F54-3D37BEF9EDAA}"/>
    <dgm:cxn modelId="{C1EC407A-BE53-45F9-B5B4-43BE33E8DF3B}" type="presOf" srcId="{99051D88-8C37-4DAA-96A1-EB5293ACB76E}" destId="{F3CC15D8-0CD1-4BDD-9081-2564AEB7AA22}" srcOrd="0" destOrd="2" presId="urn:microsoft.com/office/officeart/2018/2/layout/IconVerticalSolidList"/>
    <dgm:cxn modelId="{3DCA6F99-4DDB-4321-95A6-077BD2E8399B}" srcId="{AA17F9B1-E569-4627-979C-DFDDA10309FC}" destId="{0FE6175D-D5E8-460E-8974-112F55A4B402}" srcOrd="0" destOrd="0" parTransId="{B58886AA-3BD9-4AAE-9EB9-02C3F1AB2CDD}" sibTransId="{96FB4FF9-E34C-4B0D-B865-0FFDC36221B2}"/>
    <dgm:cxn modelId="{C38BF1A2-61C5-4958-8419-9B1394775E88}" srcId="{2C5339B5-D3EB-4305-A74A-18A4AFE2511E}" destId="{99051D88-8C37-4DAA-96A1-EB5293ACB76E}" srcOrd="2" destOrd="0" parTransId="{1087BA41-5B8B-49C6-B154-50021A74A31F}" sibTransId="{A8A1E5BA-B24D-4C09-B0C3-6CAAEE24ABEC}"/>
    <dgm:cxn modelId="{A79147AD-DD8D-4DB7-A011-9AD7A492EA6E}" srcId="{9560E5BD-F1AD-4362-AB2C-FE1BDD45E8E0}" destId="{F76A008D-4F6C-49EC-B458-116BC1D84F8A}" srcOrd="0" destOrd="0" parTransId="{DD236101-29AC-4D4A-BABB-50E2855B8E1F}" sibTransId="{4C82F3FF-98EF-417D-9485-A6B2DE1A34D4}"/>
    <dgm:cxn modelId="{CA64A7B0-AE21-4957-9684-F4BB998D7FE2}" type="presOf" srcId="{9560E5BD-F1AD-4362-AB2C-FE1BDD45E8E0}" destId="{C05F5830-4670-44F4-A498-EA512F4B304B}" srcOrd="0" destOrd="0" presId="urn:microsoft.com/office/officeart/2018/2/layout/IconVerticalSolidList"/>
    <dgm:cxn modelId="{0853B0B7-AB21-4954-96F4-E3E8058819DA}" type="presOf" srcId="{1266B424-5B2C-4330-8394-2BFAC479630F}" destId="{F3CC15D8-0CD1-4BDD-9081-2564AEB7AA22}" srcOrd="0" destOrd="0" presId="urn:microsoft.com/office/officeart/2018/2/layout/IconVerticalSolidList"/>
    <dgm:cxn modelId="{BCD1ADC7-7A74-4918-A329-B7440FE0D652}" type="presOf" srcId="{D8C4611A-AF08-48C2-A650-BC6256423033}" destId="{54F45E4A-B5C6-4D85-BDD9-0024BE31FE02}" srcOrd="0" destOrd="0" presId="urn:microsoft.com/office/officeart/2018/2/layout/IconVerticalSolidList"/>
    <dgm:cxn modelId="{258AB5D9-BC98-479F-857C-5AE6C6A2E3A2}" srcId="{9560E5BD-F1AD-4362-AB2C-FE1BDD45E8E0}" destId="{2C5339B5-D3EB-4305-A74A-18A4AFE2511E}" srcOrd="3" destOrd="0" parTransId="{F3E32CA3-A998-42EE-96DA-3D9FBC2B88B9}" sibTransId="{2DF68B8A-A83A-4C51-9935-0A87A4C86133}"/>
    <dgm:cxn modelId="{97FB34EC-0081-4E10-BC30-4C1B4C56124C}" srcId="{2C5339B5-D3EB-4305-A74A-18A4AFE2511E}" destId="{76F3CE4A-1044-4EEE-8FF6-B3785532C917}" srcOrd="1" destOrd="0" parTransId="{FD08C6CA-8A06-44B0-832B-BF2D724ADFC0}" sibTransId="{B83F7734-F1FB-4BCE-B9C9-66DD65DB1036}"/>
    <dgm:cxn modelId="{3F26C7EE-3C87-4689-AF4C-BA98DC99FD49}" type="presOf" srcId="{76F3CE4A-1044-4EEE-8FF6-B3785532C917}" destId="{F3CC15D8-0CD1-4BDD-9081-2564AEB7AA22}" srcOrd="0" destOrd="1" presId="urn:microsoft.com/office/officeart/2018/2/layout/IconVerticalSolidList"/>
    <dgm:cxn modelId="{EFF884F1-9CF3-4F99-A5D7-64D5C3376ECD}" type="presOf" srcId="{0FE6175D-D5E8-460E-8974-112F55A4B402}" destId="{53664EB7-9193-47FA-9DCD-5782E3BBAFF4}" srcOrd="0" destOrd="0" presId="urn:microsoft.com/office/officeart/2018/2/layout/IconVerticalSolidList"/>
    <dgm:cxn modelId="{1C4AA1F5-96EB-44A3-8AC9-18BED4F8418C}" type="presOf" srcId="{F76A008D-4F6C-49EC-B458-116BC1D84F8A}" destId="{AEC97C0A-144D-4DFF-A347-9B351646AF70}" srcOrd="0" destOrd="0" presId="urn:microsoft.com/office/officeart/2018/2/layout/IconVerticalSolidList"/>
    <dgm:cxn modelId="{EDE92EFD-F017-4420-80FA-EEA5297E6055}" srcId="{9560E5BD-F1AD-4362-AB2C-FE1BDD45E8E0}" destId="{D8C4611A-AF08-48C2-A650-BC6256423033}" srcOrd="2" destOrd="0" parTransId="{85A1534E-8099-4294-A86C-90BB33A18456}" sibTransId="{819124DB-8001-42D6-8E7E-44E86D2C4476}"/>
    <dgm:cxn modelId="{82C002AD-D7E3-47FC-934A-C4EF5339B0D3}" type="presParOf" srcId="{C05F5830-4670-44F4-A498-EA512F4B304B}" destId="{821080BC-1507-4423-BF2B-613995CE6D56}" srcOrd="0" destOrd="0" presId="urn:microsoft.com/office/officeart/2018/2/layout/IconVerticalSolidList"/>
    <dgm:cxn modelId="{88D8A5F7-8FC2-4C0F-8932-8975DA4353D5}" type="presParOf" srcId="{821080BC-1507-4423-BF2B-613995CE6D56}" destId="{9189032B-4A83-4D94-B433-7FA25976DF8D}" srcOrd="0" destOrd="0" presId="urn:microsoft.com/office/officeart/2018/2/layout/IconVerticalSolidList"/>
    <dgm:cxn modelId="{A5A8AE2C-F7CA-4B81-9940-3AE3D11842CF}" type="presParOf" srcId="{821080BC-1507-4423-BF2B-613995CE6D56}" destId="{002E71EA-6305-4F76-A338-E16D8E5799D9}" srcOrd="1" destOrd="0" presId="urn:microsoft.com/office/officeart/2018/2/layout/IconVerticalSolidList"/>
    <dgm:cxn modelId="{9B09BA74-7B20-4AF8-AA61-54085F142CE9}" type="presParOf" srcId="{821080BC-1507-4423-BF2B-613995CE6D56}" destId="{740470C9-6F77-4635-80F2-30E3CFDA987B}" srcOrd="2" destOrd="0" presId="urn:microsoft.com/office/officeart/2018/2/layout/IconVerticalSolidList"/>
    <dgm:cxn modelId="{B325AA88-7894-473A-AF79-9C58D0195BF5}" type="presParOf" srcId="{821080BC-1507-4423-BF2B-613995CE6D56}" destId="{AEC97C0A-144D-4DFF-A347-9B351646AF70}" srcOrd="3" destOrd="0" presId="urn:microsoft.com/office/officeart/2018/2/layout/IconVerticalSolidList"/>
    <dgm:cxn modelId="{9795ED3B-E84A-47DC-83F4-4177EC0897A0}" type="presParOf" srcId="{C05F5830-4670-44F4-A498-EA512F4B304B}" destId="{471D477C-0D09-4C80-8D55-B632824CB517}" srcOrd="1" destOrd="0" presId="urn:microsoft.com/office/officeart/2018/2/layout/IconVerticalSolidList"/>
    <dgm:cxn modelId="{90769E9E-2C8C-49F4-BBFC-29278544DADA}" type="presParOf" srcId="{C05F5830-4670-44F4-A498-EA512F4B304B}" destId="{EC594575-471A-4DF2-A633-DE2E2749F615}" srcOrd="2" destOrd="0" presId="urn:microsoft.com/office/officeart/2018/2/layout/IconVerticalSolidList"/>
    <dgm:cxn modelId="{11EF6337-DD8A-4EE6-9DAB-1C25E7D160D4}" type="presParOf" srcId="{EC594575-471A-4DF2-A633-DE2E2749F615}" destId="{98CE6907-BAC1-4591-9EC9-36CADFE31806}" srcOrd="0" destOrd="0" presId="urn:microsoft.com/office/officeart/2018/2/layout/IconVerticalSolidList"/>
    <dgm:cxn modelId="{5E374B3B-58C5-4B28-A9BF-14DAA1AF33B6}" type="presParOf" srcId="{EC594575-471A-4DF2-A633-DE2E2749F615}" destId="{403E07F5-6E3A-4152-9F12-D2060E38F35C}" srcOrd="1" destOrd="0" presId="urn:microsoft.com/office/officeart/2018/2/layout/IconVerticalSolidList"/>
    <dgm:cxn modelId="{43D6DF42-DE12-4C99-92BA-CF66833EA18F}" type="presParOf" srcId="{EC594575-471A-4DF2-A633-DE2E2749F615}" destId="{14775670-B0FC-42BD-9452-9EB5C6F51EFE}" srcOrd="2" destOrd="0" presId="urn:microsoft.com/office/officeart/2018/2/layout/IconVerticalSolidList"/>
    <dgm:cxn modelId="{D3907E5E-022D-4420-982B-4F191627FFF9}" type="presParOf" srcId="{EC594575-471A-4DF2-A633-DE2E2749F615}" destId="{E3A07A78-E82B-4BAA-930E-D70B04141CC4}" srcOrd="3" destOrd="0" presId="urn:microsoft.com/office/officeart/2018/2/layout/IconVerticalSolidList"/>
    <dgm:cxn modelId="{79D4EDB9-78C4-4429-9498-5AEDE3413F5D}" type="presParOf" srcId="{EC594575-471A-4DF2-A633-DE2E2749F615}" destId="{53664EB7-9193-47FA-9DCD-5782E3BBAFF4}" srcOrd="4" destOrd="0" presId="urn:microsoft.com/office/officeart/2018/2/layout/IconVerticalSolidList"/>
    <dgm:cxn modelId="{48404548-A552-480F-9B1F-61AEB5FFA268}" type="presParOf" srcId="{C05F5830-4670-44F4-A498-EA512F4B304B}" destId="{E1F095A1-07F1-4878-A65A-DD98BDB9184E}" srcOrd="3" destOrd="0" presId="urn:microsoft.com/office/officeart/2018/2/layout/IconVerticalSolidList"/>
    <dgm:cxn modelId="{6855FA45-2A3C-412A-9D0A-67EFE8C214F9}" type="presParOf" srcId="{C05F5830-4670-44F4-A498-EA512F4B304B}" destId="{5D3EE29C-A0DB-437F-9AED-7EB80F60F41A}" srcOrd="4" destOrd="0" presId="urn:microsoft.com/office/officeart/2018/2/layout/IconVerticalSolidList"/>
    <dgm:cxn modelId="{4059F7F4-0D11-42DE-9030-156A9EF07A85}" type="presParOf" srcId="{5D3EE29C-A0DB-437F-9AED-7EB80F60F41A}" destId="{C7E4C84E-DAE9-401C-A374-428E74294E0A}" srcOrd="0" destOrd="0" presId="urn:microsoft.com/office/officeart/2018/2/layout/IconVerticalSolidList"/>
    <dgm:cxn modelId="{3AACC7AB-D9BE-4CD5-A700-60C0F011E253}" type="presParOf" srcId="{5D3EE29C-A0DB-437F-9AED-7EB80F60F41A}" destId="{7093D1F8-B464-48B9-B683-6EEA79DF4271}" srcOrd="1" destOrd="0" presId="urn:microsoft.com/office/officeart/2018/2/layout/IconVerticalSolidList"/>
    <dgm:cxn modelId="{64BA6966-EC2D-4121-B523-7F93030486F8}" type="presParOf" srcId="{5D3EE29C-A0DB-437F-9AED-7EB80F60F41A}" destId="{14E91C3E-487F-47E1-9620-7897E307E943}" srcOrd="2" destOrd="0" presId="urn:microsoft.com/office/officeart/2018/2/layout/IconVerticalSolidList"/>
    <dgm:cxn modelId="{6C60640A-0795-440F-9445-D8275621E2BD}" type="presParOf" srcId="{5D3EE29C-A0DB-437F-9AED-7EB80F60F41A}" destId="{54F45E4A-B5C6-4D85-BDD9-0024BE31FE02}" srcOrd="3" destOrd="0" presId="urn:microsoft.com/office/officeart/2018/2/layout/IconVerticalSolidList"/>
    <dgm:cxn modelId="{3D82D9CF-BDC0-4A55-9D43-071AE8EF24D5}" type="presParOf" srcId="{C05F5830-4670-44F4-A498-EA512F4B304B}" destId="{A5D321DE-2AB6-40BB-BF08-D9BD8ADBD8D9}" srcOrd="5" destOrd="0" presId="urn:microsoft.com/office/officeart/2018/2/layout/IconVerticalSolidList"/>
    <dgm:cxn modelId="{494E8251-30D7-4D6C-9439-F480D783D019}" type="presParOf" srcId="{C05F5830-4670-44F4-A498-EA512F4B304B}" destId="{71A3AE08-3D20-4307-93F5-B87487C6F119}" srcOrd="6" destOrd="0" presId="urn:microsoft.com/office/officeart/2018/2/layout/IconVerticalSolidList"/>
    <dgm:cxn modelId="{6F8AB2EF-9FFF-471C-A191-1F1339FF3971}" type="presParOf" srcId="{71A3AE08-3D20-4307-93F5-B87487C6F119}" destId="{24032F59-EFAC-4F38-8AF6-4EEE5835C91C}" srcOrd="0" destOrd="0" presId="urn:microsoft.com/office/officeart/2018/2/layout/IconVerticalSolidList"/>
    <dgm:cxn modelId="{8C2D4A3D-52B4-4759-AF15-9545778CB9C9}" type="presParOf" srcId="{71A3AE08-3D20-4307-93F5-B87487C6F119}" destId="{0489E8A0-C47F-435E-BD34-94301A72E4D1}" srcOrd="1" destOrd="0" presId="urn:microsoft.com/office/officeart/2018/2/layout/IconVerticalSolidList"/>
    <dgm:cxn modelId="{396F978E-9DCF-488E-BFD0-AFC7908D7949}" type="presParOf" srcId="{71A3AE08-3D20-4307-93F5-B87487C6F119}" destId="{AEEAAA94-3E30-4C7E-9777-C80A4B27CAC7}" srcOrd="2" destOrd="0" presId="urn:microsoft.com/office/officeart/2018/2/layout/IconVerticalSolidList"/>
    <dgm:cxn modelId="{56D74F1C-6818-4519-87E2-5C309A6C83EC}" type="presParOf" srcId="{71A3AE08-3D20-4307-93F5-B87487C6F119}" destId="{7B4143BE-FB81-4D01-B9C1-BF90AC55DC5E}" srcOrd="3" destOrd="0" presId="urn:microsoft.com/office/officeart/2018/2/layout/IconVerticalSolidList"/>
    <dgm:cxn modelId="{053316F7-2425-4FB0-92BC-B85886AB70F7}" type="presParOf" srcId="{71A3AE08-3D20-4307-93F5-B87487C6F119}" destId="{F3CC15D8-0CD1-4BDD-9081-2564AEB7AA22}"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EF7FC5B-2FB2-43FF-A260-FCC02BCDF5C6}" type="doc">
      <dgm:prSet loTypeId="urn:microsoft.com/office/officeart/2005/8/layout/list1" loCatId="list" qsTypeId="urn:microsoft.com/office/officeart/2005/8/quickstyle/simple1" qsCatId="simple" csTypeId="urn:microsoft.com/office/officeart/2005/8/colors/colorful5" csCatId="colorful"/>
      <dgm:spPr/>
      <dgm:t>
        <a:bodyPr/>
        <a:lstStyle/>
        <a:p>
          <a:endParaRPr lang="en-US"/>
        </a:p>
      </dgm:t>
    </dgm:pt>
    <dgm:pt modelId="{247D5733-485A-44E3-9381-66F4FF4CB8D8}">
      <dgm:prSet/>
      <dgm:spPr/>
      <dgm:t>
        <a:bodyPr/>
        <a:lstStyle/>
        <a:p>
          <a:r>
            <a:rPr lang="en-US" dirty="0">
              <a:latin typeface="Goldman Sans" panose="020B0603020203020204" pitchFamily="34" charset="0"/>
              <a:cs typeface="Goldman Sans" panose="020B0603020203020204" pitchFamily="34" charset="0"/>
            </a:rPr>
            <a:t>Collection</a:t>
          </a:r>
        </a:p>
      </dgm:t>
    </dgm:pt>
    <dgm:pt modelId="{D99761AA-319E-4176-A3F6-811D10AB7FA7}" type="parTrans" cxnId="{736452CC-A6D2-418E-A8A7-EBFF3A25FC02}">
      <dgm:prSet/>
      <dgm:spPr/>
      <dgm:t>
        <a:bodyPr/>
        <a:lstStyle/>
        <a:p>
          <a:endParaRPr lang="en-US"/>
        </a:p>
      </dgm:t>
    </dgm:pt>
    <dgm:pt modelId="{22B9DDB2-758F-4D87-8D36-56EF7F03FD20}" type="sibTrans" cxnId="{736452CC-A6D2-418E-A8A7-EBFF3A25FC02}">
      <dgm:prSet/>
      <dgm:spPr/>
      <dgm:t>
        <a:bodyPr/>
        <a:lstStyle/>
        <a:p>
          <a:endParaRPr lang="en-US"/>
        </a:p>
      </dgm:t>
    </dgm:pt>
    <dgm:pt modelId="{7BE8D41E-936E-4948-8984-5D8EC690EC87}">
      <dgm:prSet/>
      <dgm:spPr/>
      <dgm:t>
        <a:bodyPr/>
        <a:lstStyle/>
        <a:p>
          <a:r>
            <a:rPr lang="en-US" dirty="0">
              <a:latin typeface="Goldman Sans" panose="020B0603020203020204" pitchFamily="34" charset="0"/>
              <a:cs typeface="Goldman Sans" panose="020B0603020203020204" pitchFamily="34" charset="0"/>
            </a:rPr>
            <a:t>Cleaning</a:t>
          </a:r>
          <a:r>
            <a:rPr lang="en-US" dirty="0"/>
            <a:t> </a:t>
          </a:r>
        </a:p>
      </dgm:t>
    </dgm:pt>
    <dgm:pt modelId="{9DC058A1-C7E5-4B25-AACE-42603A4AF51F}" type="parTrans" cxnId="{886C4FD7-3D43-414A-98E7-8C326C5E3203}">
      <dgm:prSet/>
      <dgm:spPr/>
      <dgm:t>
        <a:bodyPr/>
        <a:lstStyle/>
        <a:p>
          <a:endParaRPr lang="en-US"/>
        </a:p>
      </dgm:t>
    </dgm:pt>
    <dgm:pt modelId="{D3737DA3-B514-44DC-A7EB-62D305B4CBCC}" type="sibTrans" cxnId="{886C4FD7-3D43-414A-98E7-8C326C5E3203}">
      <dgm:prSet/>
      <dgm:spPr/>
      <dgm:t>
        <a:bodyPr/>
        <a:lstStyle/>
        <a:p>
          <a:endParaRPr lang="en-US"/>
        </a:p>
      </dgm:t>
    </dgm:pt>
    <dgm:pt modelId="{CB3D6668-0688-47C1-A534-149CC6A98CF1}">
      <dgm:prSet/>
      <dgm:spPr/>
      <dgm:t>
        <a:bodyPr/>
        <a:lstStyle/>
        <a:p>
          <a:r>
            <a:rPr lang="en-US" dirty="0">
              <a:latin typeface="Goldman Sans" panose="020B0603020203020204" pitchFamily="34" charset="0"/>
              <a:cs typeface="Goldman Sans" panose="020B0603020203020204" pitchFamily="34" charset="0"/>
            </a:rPr>
            <a:t>Integration</a:t>
          </a:r>
          <a:r>
            <a:rPr lang="en-US" dirty="0"/>
            <a:t> </a:t>
          </a:r>
        </a:p>
      </dgm:t>
    </dgm:pt>
    <dgm:pt modelId="{A7C27A2B-1A23-4B9A-ADA2-4B79AA3FDBA8}" type="parTrans" cxnId="{10D10398-5BD5-4773-8FA4-07D2E9904338}">
      <dgm:prSet/>
      <dgm:spPr/>
      <dgm:t>
        <a:bodyPr/>
        <a:lstStyle/>
        <a:p>
          <a:endParaRPr lang="en-US"/>
        </a:p>
      </dgm:t>
    </dgm:pt>
    <dgm:pt modelId="{50E02C6E-5570-4E2F-A295-5367E4A22BD0}" type="sibTrans" cxnId="{10D10398-5BD5-4773-8FA4-07D2E9904338}">
      <dgm:prSet/>
      <dgm:spPr/>
      <dgm:t>
        <a:bodyPr/>
        <a:lstStyle/>
        <a:p>
          <a:endParaRPr lang="en-US"/>
        </a:p>
      </dgm:t>
    </dgm:pt>
    <dgm:pt modelId="{82DB0D5D-C1A8-4247-99A4-AEDF0AF9A768}">
      <dgm:prSet/>
      <dgm:spPr/>
      <dgm:t>
        <a:bodyPr/>
        <a:lstStyle/>
        <a:p>
          <a:r>
            <a:rPr lang="en-US" dirty="0">
              <a:latin typeface="Goldman Sans" panose="020B0603020203020204" pitchFamily="34" charset="0"/>
              <a:cs typeface="Goldman Sans" panose="020B0603020203020204" pitchFamily="34" charset="0"/>
            </a:rPr>
            <a:t>EDA/CDA</a:t>
          </a:r>
        </a:p>
      </dgm:t>
    </dgm:pt>
    <dgm:pt modelId="{7EF4BCB1-BDD1-4528-B212-BB1BC2B42ABF}" type="parTrans" cxnId="{EFD98D6F-ACB2-419A-912D-CC8754162611}">
      <dgm:prSet/>
      <dgm:spPr/>
      <dgm:t>
        <a:bodyPr/>
        <a:lstStyle/>
        <a:p>
          <a:endParaRPr lang="en-US"/>
        </a:p>
      </dgm:t>
    </dgm:pt>
    <dgm:pt modelId="{E3953A0D-4317-4EB0-8180-F5BD90C4DD14}" type="sibTrans" cxnId="{EFD98D6F-ACB2-419A-912D-CC8754162611}">
      <dgm:prSet/>
      <dgm:spPr/>
      <dgm:t>
        <a:bodyPr/>
        <a:lstStyle/>
        <a:p>
          <a:endParaRPr lang="en-US"/>
        </a:p>
      </dgm:t>
    </dgm:pt>
    <dgm:pt modelId="{1F1260CE-EFF0-4229-9E87-8431CD6BC16C}">
      <dgm:prSet/>
      <dgm:spPr/>
      <dgm:t>
        <a:bodyPr/>
        <a:lstStyle/>
        <a:p>
          <a:r>
            <a:rPr lang="en-US" dirty="0">
              <a:latin typeface="Goldman Sans" panose="020B0603020203020204" pitchFamily="34" charset="0"/>
              <a:cs typeface="Goldman Sans" panose="020B0603020203020204" pitchFamily="34" charset="0"/>
            </a:rPr>
            <a:t>Visualization</a:t>
          </a:r>
        </a:p>
      </dgm:t>
    </dgm:pt>
    <dgm:pt modelId="{55084901-2B81-475A-B01D-FB67DEE3AF51}" type="parTrans" cxnId="{2AAEA52C-37A5-4A68-92C5-C8D027D6B002}">
      <dgm:prSet/>
      <dgm:spPr/>
      <dgm:t>
        <a:bodyPr/>
        <a:lstStyle/>
        <a:p>
          <a:endParaRPr lang="en-US"/>
        </a:p>
      </dgm:t>
    </dgm:pt>
    <dgm:pt modelId="{FB7762E4-425F-4B5A-B00C-A94825D63CB0}" type="sibTrans" cxnId="{2AAEA52C-37A5-4A68-92C5-C8D027D6B002}">
      <dgm:prSet/>
      <dgm:spPr/>
      <dgm:t>
        <a:bodyPr/>
        <a:lstStyle/>
        <a:p>
          <a:endParaRPr lang="en-US"/>
        </a:p>
      </dgm:t>
    </dgm:pt>
    <dgm:pt modelId="{640F6D9B-4465-4D6F-9F2C-0F8E7E4B605F}">
      <dgm:prSet/>
      <dgm:spPr/>
      <dgm:t>
        <a:bodyPr/>
        <a:lstStyle/>
        <a:p>
          <a:r>
            <a:rPr lang="en-US" dirty="0">
              <a:latin typeface="Goldman Sans" panose="020B0603020203020204" pitchFamily="34" charset="0"/>
              <a:cs typeface="Goldman Sans" panose="020B0603020203020204" pitchFamily="34" charset="0"/>
            </a:rPr>
            <a:t>Modelling</a:t>
          </a:r>
        </a:p>
      </dgm:t>
    </dgm:pt>
    <dgm:pt modelId="{B18E8459-19DD-47F0-8B01-53CDE0F183C9}" type="parTrans" cxnId="{925BAB1E-1090-4EE9-8838-2BA304C2F351}">
      <dgm:prSet/>
      <dgm:spPr/>
      <dgm:t>
        <a:bodyPr/>
        <a:lstStyle/>
        <a:p>
          <a:endParaRPr lang="en-US"/>
        </a:p>
      </dgm:t>
    </dgm:pt>
    <dgm:pt modelId="{77FC4966-E329-4FC6-B692-1519F1673F82}" type="sibTrans" cxnId="{925BAB1E-1090-4EE9-8838-2BA304C2F351}">
      <dgm:prSet/>
      <dgm:spPr/>
      <dgm:t>
        <a:bodyPr/>
        <a:lstStyle/>
        <a:p>
          <a:endParaRPr lang="en-US"/>
        </a:p>
      </dgm:t>
    </dgm:pt>
    <dgm:pt modelId="{BC0A8B53-75C6-42AA-B0BD-B534DDE38636}">
      <dgm:prSet/>
      <dgm:spPr/>
      <dgm:t>
        <a:bodyPr/>
        <a:lstStyle/>
        <a:p>
          <a:r>
            <a:rPr lang="en-US" dirty="0">
              <a:latin typeface="Goldman Sans" panose="020B0603020203020204" pitchFamily="34" charset="0"/>
              <a:cs typeface="Goldman Sans" panose="020B0603020203020204" pitchFamily="34" charset="0"/>
            </a:rPr>
            <a:t>Presentation/Dissemination </a:t>
          </a:r>
        </a:p>
      </dgm:t>
    </dgm:pt>
    <dgm:pt modelId="{C72398BF-7871-463C-9900-09C3DBB5699C}" type="parTrans" cxnId="{F415A384-D814-4FB0-B36A-75E87E9882BA}">
      <dgm:prSet/>
      <dgm:spPr/>
      <dgm:t>
        <a:bodyPr/>
        <a:lstStyle/>
        <a:p>
          <a:endParaRPr lang="en-US"/>
        </a:p>
      </dgm:t>
    </dgm:pt>
    <dgm:pt modelId="{031B4504-45B0-4928-9F75-57BA13F62A39}" type="sibTrans" cxnId="{F415A384-D814-4FB0-B36A-75E87E9882BA}">
      <dgm:prSet/>
      <dgm:spPr/>
      <dgm:t>
        <a:bodyPr/>
        <a:lstStyle/>
        <a:p>
          <a:endParaRPr lang="en-US"/>
        </a:p>
      </dgm:t>
    </dgm:pt>
    <dgm:pt modelId="{5D8CF90F-CCB9-2A49-BB60-48FB6E6B64A7}" type="pres">
      <dgm:prSet presAssocID="{EEF7FC5B-2FB2-43FF-A260-FCC02BCDF5C6}" presName="linear" presStyleCnt="0">
        <dgm:presLayoutVars>
          <dgm:dir/>
          <dgm:animLvl val="lvl"/>
          <dgm:resizeHandles val="exact"/>
        </dgm:presLayoutVars>
      </dgm:prSet>
      <dgm:spPr/>
    </dgm:pt>
    <dgm:pt modelId="{411E316C-7C60-9C40-9EB0-8599F2415BF4}" type="pres">
      <dgm:prSet presAssocID="{247D5733-485A-44E3-9381-66F4FF4CB8D8}" presName="parentLin" presStyleCnt="0"/>
      <dgm:spPr/>
    </dgm:pt>
    <dgm:pt modelId="{140039DC-97A3-3845-B156-37567E75D295}" type="pres">
      <dgm:prSet presAssocID="{247D5733-485A-44E3-9381-66F4FF4CB8D8}" presName="parentLeftMargin" presStyleLbl="node1" presStyleIdx="0" presStyleCnt="7"/>
      <dgm:spPr/>
    </dgm:pt>
    <dgm:pt modelId="{0F3FCF43-AA1E-7345-9960-4388C80D7DFA}" type="pres">
      <dgm:prSet presAssocID="{247D5733-485A-44E3-9381-66F4FF4CB8D8}" presName="parentText" presStyleLbl="node1" presStyleIdx="0" presStyleCnt="7">
        <dgm:presLayoutVars>
          <dgm:chMax val="0"/>
          <dgm:bulletEnabled val="1"/>
        </dgm:presLayoutVars>
      </dgm:prSet>
      <dgm:spPr/>
    </dgm:pt>
    <dgm:pt modelId="{0829C28E-189D-0B48-8E81-5D85DFD27727}" type="pres">
      <dgm:prSet presAssocID="{247D5733-485A-44E3-9381-66F4FF4CB8D8}" presName="negativeSpace" presStyleCnt="0"/>
      <dgm:spPr/>
    </dgm:pt>
    <dgm:pt modelId="{C5380FF3-C22E-7742-878D-ACF75EE16FE5}" type="pres">
      <dgm:prSet presAssocID="{247D5733-485A-44E3-9381-66F4FF4CB8D8}" presName="childText" presStyleLbl="conFgAcc1" presStyleIdx="0" presStyleCnt="7">
        <dgm:presLayoutVars>
          <dgm:bulletEnabled val="1"/>
        </dgm:presLayoutVars>
      </dgm:prSet>
      <dgm:spPr/>
    </dgm:pt>
    <dgm:pt modelId="{F990168B-1469-854B-8562-E734CD0E7C55}" type="pres">
      <dgm:prSet presAssocID="{22B9DDB2-758F-4D87-8D36-56EF7F03FD20}" presName="spaceBetweenRectangles" presStyleCnt="0"/>
      <dgm:spPr/>
    </dgm:pt>
    <dgm:pt modelId="{CE20716E-D042-9241-9CC0-3A74F97B6108}" type="pres">
      <dgm:prSet presAssocID="{7BE8D41E-936E-4948-8984-5D8EC690EC87}" presName="parentLin" presStyleCnt="0"/>
      <dgm:spPr/>
    </dgm:pt>
    <dgm:pt modelId="{0541CAA9-48C8-FE4D-AB80-5124EB40061E}" type="pres">
      <dgm:prSet presAssocID="{7BE8D41E-936E-4948-8984-5D8EC690EC87}" presName="parentLeftMargin" presStyleLbl="node1" presStyleIdx="0" presStyleCnt="7"/>
      <dgm:spPr/>
    </dgm:pt>
    <dgm:pt modelId="{B56C2B52-A986-B04C-AA27-CF4EB9E7932A}" type="pres">
      <dgm:prSet presAssocID="{7BE8D41E-936E-4948-8984-5D8EC690EC87}" presName="parentText" presStyleLbl="node1" presStyleIdx="1" presStyleCnt="7">
        <dgm:presLayoutVars>
          <dgm:chMax val="0"/>
          <dgm:bulletEnabled val="1"/>
        </dgm:presLayoutVars>
      </dgm:prSet>
      <dgm:spPr/>
    </dgm:pt>
    <dgm:pt modelId="{B282FDDE-AE8D-754F-8E96-53D5AF718394}" type="pres">
      <dgm:prSet presAssocID="{7BE8D41E-936E-4948-8984-5D8EC690EC87}" presName="negativeSpace" presStyleCnt="0"/>
      <dgm:spPr/>
    </dgm:pt>
    <dgm:pt modelId="{E74334CD-C23D-054B-98D3-2B776CD955E3}" type="pres">
      <dgm:prSet presAssocID="{7BE8D41E-936E-4948-8984-5D8EC690EC87}" presName="childText" presStyleLbl="conFgAcc1" presStyleIdx="1" presStyleCnt="7">
        <dgm:presLayoutVars>
          <dgm:bulletEnabled val="1"/>
        </dgm:presLayoutVars>
      </dgm:prSet>
      <dgm:spPr/>
    </dgm:pt>
    <dgm:pt modelId="{EE7BE470-9F7A-F446-9A28-ED4CE38B32B9}" type="pres">
      <dgm:prSet presAssocID="{D3737DA3-B514-44DC-A7EB-62D305B4CBCC}" presName="spaceBetweenRectangles" presStyleCnt="0"/>
      <dgm:spPr/>
    </dgm:pt>
    <dgm:pt modelId="{A810C22B-F341-DD46-A7E8-09CF1F39A10D}" type="pres">
      <dgm:prSet presAssocID="{CB3D6668-0688-47C1-A534-149CC6A98CF1}" presName="parentLin" presStyleCnt="0"/>
      <dgm:spPr/>
    </dgm:pt>
    <dgm:pt modelId="{829D8C83-FED3-7048-A3B9-D08E1EC6A991}" type="pres">
      <dgm:prSet presAssocID="{CB3D6668-0688-47C1-A534-149CC6A98CF1}" presName="parentLeftMargin" presStyleLbl="node1" presStyleIdx="1" presStyleCnt="7"/>
      <dgm:spPr/>
    </dgm:pt>
    <dgm:pt modelId="{E163F84A-1399-7F4F-9D5D-E57205D7A37F}" type="pres">
      <dgm:prSet presAssocID="{CB3D6668-0688-47C1-A534-149CC6A98CF1}" presName="parentText" presStyleLbl="node1" presStyleIdx="2" presStyleCnt="7">
        <dgm:presLayoutVars>
          <dgm:chMax val="0"/>
          <dgm:bulletEnabled val="1"/>
        </dgm:presLayoutVars>
      </dgm:prSet>
      <dgm:spPr/>
    </dgm:pt>
    <dgm:pt modelId="{9E92141E-3293-1648-B76B-924536F4677F}" type="pres">
      <dgm:prSet presAssocID="{CB3D6668-0688-47C1-A534-149CC6A98CF1}" presName="negativeSpace" presStyleCnt="0"/>
      <dgm:spPr/>
    </dgm:pt>
    <dgm:pt modelId="{E75F96AC-4C44-674E-9076-812D7DB73CD9}" type="pres">
      <dgm:prSet presAssocID="{CB3D6668-0688-47C1-A534-149CC6A98CF1}" presName="childText" presStyleLbl="conFgAcc1" presStyleIdx="2" presStyleCnt="7">
        <dgm:presLayoutVars>
          <dgm:bulletEnabled val="1"/>
        </dgm:presLayoutVars>
      </dgm:prSet>
      <dgm:spPr/>
    </dgm:pt>
    <dgm:pt modelId="{B5439DE8-9458-2240-A1A1-F9896068DD13}" type="pres">
      <dgm:prSet presAssocID="{50E02C6E-5570-4E2F-A295-5367E4A22BD0}" presName="spaceBetweenRectangles" presStyleCnt="0"/>
      <dgm:spPr/>
    </dgm:pt>
    <dgm:pt modelId="{9DADCAFE-56D5-4E44-997B-43845C54AC61}" type="pres">
      <dgm:prSet presAssocID="{82DB0D5D-C1A8-4247-99A4-AEDF0AF9A768}" presName="parentLin" presStyleCnt="0"/>
      <dgm:spPr/>
    </dgm:pt>
    <dgm:pt modelId="{F59069E2-F069-0C42-99A3-4ACB17E270FC}" type="pres">
      <dgm:prSet presAssocID="{82DB0D5D-C1A8-4247-99A4-AEDF0AF9A768}" presName="parentLeftMargin" presStyleLbl="node1" presStyleIdx="2" presStyleCnt="7"/>
      <dgm:spPr/>
    </dgm:pt>
    <dgm:pt modelId="{749D3532-DB6D-C94B-AAFD-21A7C104B98D}" type="pres">
      <dgm:prSet presAssocID="{82DB0D5D-C1A8-4247-99A4-AEDF0AF9A768}" presName="parentText" presStyleLbl="node1" presStyleIdx="3" presStyleCnt="7">
        <dgm:presLayoutVars>
          <dgm:chMax val="0"/>
          <dgm:bulletEnabled val="1"/>
        </dgm:presLayoutVars>
      </dgm:prSet>
      <dgm:spPr/>
    </dgm:pt>
    <dgm:pt modelId="{DB6F8677-F49C-284E-A5C6-694147C2F535}" type="pres">
      <dgm:prSet presAssocID="{82DB0D5D-C1A8-4247-99A4-AEDF0AF9A768}" presName="negativeSpace" presStyleCnt="0"/>
      <dgm:spPr/>
    </dgm:pt>
    <dgm:pt modelId="{F9CA5A25-E4C1-9342-80A7-9E6650E5A1AE}" type="pres">
      <dgm:prSet presAssocID="{82DB0D5D-C1A8-4247-99A4-AEDF0AF9A768}" presName="childText" presStyleLbl="conFgAcc1" presStyleIdx="3" presStyleCnt="7">
        <dgm:presLayoutVars>
          <dgm:bulletEnabled val="1"/>
        </dgm:presLayoutVars>
      </dgm:prSet>
      <dgm:spPr/>
    </dgm:pt>
    <dgm:pt modelId="{AE130479-0703-A147-89BB-9D9820BCD8DD}" type="pres">
      <dgm:prSet presAssocID="{E3953A0D-4317-4EB0-8180-F5BD90C4DD14}" presName="spaceBetweenRectangles" presStyleCnt="0"/>
      <dgm:spPr/>
    </dgm:pt>
    <dgm:pt modelId="{5417809F-0FB8-684D-9CCA-20B3EFF99148}" type="pres">
      <dgm:prSet presAssocID="{1F1260CE-EFF0-4229-9E87-8431CD6BC16C}" presName="parentLin" presStyleCnt="0"/>
      <dgm:spPr/>
    </dgm:pt>
    <dgm:pt modelId="{785219B4-5E73-CB45-A167-14A88DF1EC96}" type="pres">
      <dgm:prSet presAssocID="{1F1260CE-EFF0-4229-9E87-8431CD6BC16C}" presName="parentLeftMargin" presStyleLbl="node1" presStyleIdx="3" presStyleCnt="7"/>
      <dgm:spPr/>
    </dgm:pt>
    <dgm:pt modelId="{3674B94A-BE03-184D-8AE7-808CE6A6DAD6}" type="pres">
      <dgm:prSet presAssocID="{1F1260CE-EFF0-4229-9E87-8431CD6BC16C}" presName="parentText" presStyleLbl="node1" presStyleIdx="4" presStyleCnt="7">
        <dgm:presLayoutVars>
          <dgm:chMax val="0"/>
          <dgm:bulletEnabled val="1"/>
        </dgm:presLayoutVars>
      </dgm:prSet>
      <dgm:spPr/>
    </dgm:pt>
    <dgm:pt modelId="{0DD8E270-626A-8A47-BB63-66761FD47E91}" type="pres">
      <dgm:prSet presAssocID="{1F1260CE-EFF0-4229-9E87-8431CD6BC16C}" presName="negativeSpace" presStyleCnt="0"/>
      <dgm:spPr/>
    </dgm:pt>
    <dgm:pt modelId="{840EDDCD-5ECB-B347-AA4E-21C48F01E8D1}" type="pres">
      <dgm:prSet presAssocID="{1F1260CE-EFF0-4229-9E87-8431CD6BC16C}" presName="childText" presStyleLbl="conFgAcc1" presStyleIdx="4" presStyleCnt="7">
        <dgm:presLayoutVars>
          <dgm:bulletEnabled val="1"/>
        </dgm:presLayoutVars>
      </dgm:prSet>
      <dgm:spPr/>
    </dgm:pt>
    <dgm:pt modelId="{45CBD75C-753D-1548-9577-089F954555A1}" type="pres">
      <dgm:prSet presAssocID="{FB7762E4-425F-4B5A-B00C-A94825D63CB0}" presName="spaceBetweenRectangles" presStyleCnt="0"/>
      <dgm:spPr/>
    </dgm:pt>
    <dgm:pt modelId="{52258C19-8A07-BA4F-8821-BA47AB7E1BB2}" type="pres">
      <dgm:prSet presAssocID="{640F6D9B-4465-4D6F-9F2C-0F8E7E4B605F}" presName="parentLin" presStyleCnt="0"/>
      <dgm:spPr/>
    </dgm:pt>
    <dgm:pt modelId="{8630644C-A424-CF42-BB7C-D9C36EBEA470}" type="pres">
      <dgm:prSet presAssocID="{640F6D9B-4465-4D6F-9F2C-0F8E7E4B605F}" presName="parentLeftMargin" presStyleLbl="node1" presStyleIdx="4" presStyleCnt="7"/>
      <dgm:spPr/>
    </dgm:pt>
    <dgm:pt modelId="{E5D171DF-AE76-A142-A449-B1EF543299A6}" type="pres">
      <dgm:prSet presAssocID="{640F6D9B-4465-4D6F-9F2C-0F8E7E4B605F}" presName="parentText" presStyleLbl="node1" presStyleIdx="5" presStyleCnt="7">
        <dgm:presLayoutVars>
          <dgm:chMax val="0"/>
          <dgm:bulletEnabled val="1"/>
        </dgm:presLayoutVars>
      </dgm:prSet>
      <dgm:spPr/>
    </dgm:pt>
    <dgm:pt modelId="{8DED8657-EF79-014C-8306-FDFDB282E271}" type="pres">
      <dgm:prSet presAssocID="{640F6D9B-4465-4D6F-9F2C-0F8E7E4B605F}" presName="negativeSpace" presStyleCnt="0"/>
      <dgm:spPr/>
    </dgm:pt>
    <dgm:pt modelId="{88DD8A0E-4A9F-624E-A9D7-A3A5ADB4F1D7}" type="pres">
      <dgm:prSet presAssocID="{640F6D9B-4465-4D6F-9F2C-0F8E7E4B605F}" presName="childText" presStyleLbl="conFgAcc1" presStyleIdx="5" presStyleCnt="7">
        <dgm:presLayoutVars>
          <dgm:bulletEnabled val="1"/>
        </dgm:presLayoutVars>
      </dgm:prSet>
      <dgm:spPr/>
    </dgm:pt>
    <dgm:pt modelId="{A7214FD7-1F2C-504B-9279-E20E9E93A132}" type="pres">
      <dgm:prSet presAssocID="{77FC4966-E329-4FC6-B692-1519F1673F82}" presName="spaceBetweenRectangles" presStyleCnt="0"/>
      <dgm:spPr/>
    </dgm:pt>
    <dgm:pt modelId="{EF07ADD3-17A1-9A40-AF05-ABDFAA847DF1}" type="pres">
      <dgm:prSet presAssocID="{BC0A8B53-75C6-42AA-B0BD-B534DDE38636}" presName="parentLin" presStyleCnt="0"/>
      <dgm:spPr/>
    </dgm:pt>
    <dgm:pt modelId="{B6656A4C-8CAB-FC4B-ACAE-D63F72060FF1}" type="pres">
      <dgm:prSet presAssocID="{BC0A8B53-75C6-42AA-B0BD-B534DDE38636}" presName="parentLeftMargin" presStyleLbl="node1" presStyleIdx="5" presStyleCnt="7"/>
      <dgm:spPr/>
    </dgm:pt>
    <dgm:pt modelId="{0D02B87A-C0E1-2842-81E4-19F218551E4B}" type="pres">
      <dgm:prSet presAssocID="{BC0A8B53-75C6-42AA-B0BD-B534DDE38636}" presName="parentText" presStyleLbl="node1" presStyleIdx="6" presStyleCnt="7">
        <dgm:presLayoutVars>
          <dgm:chMax val="0"/>
          <dgm:bulletEnabled val="1"/>
        </dgm:presLayoutVars>
      </dgm:prSet>
      <dgm:spPr/>
    </dgm:pt>
    <dgm:pt modelId="{21E25B56-147C-5643-B54C-5B43F46E1615}" type="pres">
      <dgm:prSet presAssocID="{BC0A8B53-75C6-42AA-B0BD-B534DDE38636}" presName="negativeSpace" presStyleCnt="0"/>
      <dgm:spPr/>
    </dgm:pt>
    <dgm:pt modelId="{1DE8CC8F-0ECA-BF48-82EC-081708C59446}" type="pres">
      <dgm:prSet presAssocID="{BC0A8B53-75C6-42AA-B0BD-B534DDE38636}" presName="childText" presStyleLbl="conFgAcc1" presStyleIdx="6" presStyleCnt="7">
        <dgm:presLayoutVars>
          <dgm:bulletEnabled val="1"/>
        </dgm:presLayoutVars>
      </dgm:prSet>
      <dgm:spPr/>
    </dgm:pt>
  </dgm:ptLst>
  <dgm:cxnLst>
    <dgm:cxn modelId="{925BAB1E-1090-4EE9-8838-2BA304C2F351}" srcId="{EEF7FC5B-2FB2-43FF-A260-FCC02BCDF5C6}" destId="{640F6D9B-4465-4D6F-9F2C-0F8E7E4B605F}" srcOrd="5" destOrd="0" parTransId="{B18E8459-19DD-47F0-8B01-53CDE0F183C9}" sibTransId="{77FC4966-E329-4FC6-B692-1519F1673F82}"/>
    <dgm:cxn modelId="{CB96AC1F-195B-E34A-B608-5960E6341849}" type="presOf" srcId="{247D5733-485A-44E3-9381-66F4FF4CB8D8}" destId="{0F3FCF43-AA1E-7345-9960-4388C80D7DFA}" srcOrd="1" destOrd="0" presId="urn:microsoft.com/office/officeart/2005/8/layout/list1"/>
    <dgm:cxn modelId="{D6926925-5017-5F4E-93EA-ADA152239974}" type="presOf" srcId="{CB3D6668-0688-47C1-A534-149CC6A98CF1}" destId="{E163F84A-1399-7F4F-9D5D-E57205D7A37F}" srcOrd="1" destOrd="0" presId="urn:microsoft.com/office/officeart/2005/8/layout/list1"/>
    <dgm:cxn modelId="{2AAEA52C-37A5-4A68-92C5-C8D027D6B002}" srcId="{EEF7FC5B-2FB2-43FF-A260-FCC02BCDF5C6}" destId="{1F1260CE-EFF0-4229-9E87-8431CD6BC16C}" srcOrd="4" destOrd="0" parTransId="{55084901-2B81-475A-B01D-FB67DEE3AF51}" sibTransId="{FB7762E4-425F-4B5A-B00C-A94825D63CB0}"/>
    <dgm:cxn modelId="{E580652D-A152-B441-A652-4065BCD6B82D}" type="presOf" srcId="{82DB0D5D-C1A8-4247-99A4-AEDF0AF9A768}" destId="{749D3532-DB6D-C94B-AAFD-21A7C104B98D}" srcOrd="1" destOrd="0" presId="urn:microsoft.com/office/officeart/2005/8/layout/list1"/>
    <dgm:cxn modelId="{778D7047-1F98-A04D-BC49-83A5A978B1CA}" type="presOf" srcId="{CB3D6668-0688-47C1-A534-149CC6A98CF1}" destId="{829D8C83-FED3-7048-A3B9-D08E1EC6A991}" srcOrd="0" destOrd="0" presId="urn:microsoft.com/office/officeart/2005/8/layout/list1"/>
    <dgm:cxn modelId="{5BB1395D-8ADD-A74A-B1AD-8E105FF99625}" type="presOf" srcId="{1F1260CE-EFF0-4229-9E87-8431CD6BC16C}" destId="{785219B4-5E73-CB45-A167-14A88DF1EC96}" srcOrd="0" destOrd="0" presId="urn:microsoft.com/office/officeart/2005/8/layout/list1"/>
    <dgm:cxn modelId="{B4A9106E-EB35-FF41-8651-4A6CA26D055D}" type="presOf" srcId="{7BE8D41E-936E-4948-8984-5D8EC690EC87}" destId="{B56C2B52-A986-B04C-AA27-CF4EB9E7932A}" srcOrd="1" destOrd="0" presId="urn:microsoft.com/office/officeart/2005/8/layout/list1"/>
    <dgm:cxn modelId="{DA59266F-6A43-724B-AE80-5E2C7B86CE29}" type="presOf" srcId="{640F6D9B-4465-4D6F-9F2C-0F8E7E4B605F}" destId="{E5D171DF-AE76-A142-A449-B1EF543299A6}" srcOrd="1" destOrd="0" presId="urn:microsoft.com/office/officeart/2005/8/layout/list1"/>
    <dgm:cxn modelId="{EFD98D6F-ACB2-419A-912D-CC8754162611}" srcId="{EEF7FC5B-2FB2-43FF-A260-FCC02BCDF5C6}" destId="{82DB0D5D-C1A8-4247-99A4-AEDF0AF9A768}" srcOrd="3" destOrd="0" parTransId="{7EF4BCB1-BDD1-4528-B212-BB1BC2B42ABF}" sibTransId="{E3953A0D-4317-4EB0-8180-F5BD90C4DD14}"/>
    <dgm:cxn modelId="{CAB9CF73-0DCD-094E-A219-BABFBA8C3A3A}" type="presOf" srcId="{1F1260CE-EFF0-4229-9E87-8431CD6BC16C}" destId="{3674B94A-BE03-184D-8AE7-808CE6A6DAD6}" srcOrd="1" destOrd="0" presId="urn:microsoft.com/office/officeart/2005/8/layout/list1"/>
    <dgm:cxn modelId="{F415A384-D814-4FB0-B36A-75E87E9882BA}" srcId="{EEF7FC5B-2FB2-43FF-A260-FCC02BCDF5C6}" destId="{BC0A8B53-75C6-42AA-B0BD-B534DDE38636}" srcOrd="6" destOrd="0" parTransId="{C72398BF-7871-463C-9900-09C3DBB5699C}" sibTransId="{031B4504-45B0-4928-9F75-57BA13F62A39}"/>
    <dgm:cxn modelId="{A4D6FE85-9CB8-CB4E-9340-0C57F2F0F653}" type="presOf" srcId="{82DB0D5D-C1A8-4247-99A4-AEDF0AF9A768}" destId="{F59069E2-F069-0C42-99A3-4ACB17E270FC}" srcOrd="0" destOrd="0" presId="urn:microsoft.com/office/officeart/2005/8/layout/list1"/>
    <dgm:cxn modelId="{2DE17497-3CD8-6646-9AFE-33A3BD8DE245}" type="presOf" srcId="{640F6D9B-4465-4D6F-9F2C-0F8E7E4B605F}" destId="{8630644C-A424-CF42-BB7C-D9C36EBEA470}" srcOrd="0" destOrd="0" presId="urn:microsoft.com/office/officeart/2005/8/layout/list1"/>
    <dgm:cxn modelId="{10D10398-5BD5-4773-8FA4-07D2E9904338}" srcId="{EEF7FC5B-2FB2-43FF-A260-FCC02BCDF5C6}" destId="{CB3D6668-0688-47C1-A534-149CC6A98CF1}" srcOrd="2" destOrd="0" parTransId="{A7C27A2B-1A23-4B9A-ADA2-4B79AA3FDBA8}" sibTransId="{50E02C6E-5570-4E2F-A295-5367E4A22BD0}"/>
    <dgm:cxn modelId="{6A1CC79B-8A38-874B-9962-CC99BD81C6A2}" type="presOf" srcId="{247D5733-485A-44E3-9381-66F4FF4CB8D8}" destId="{140039DC-97A3-3845-B156-37567E75D295}" srcOrd="0" destOrd="0" presId="urn:microsoft.com/office/officeart/2005/8/layout/list1"/>
    <dgm:cxn modelId="{76CA9BBC-921C-F84E-B422-E974BC5A89FD}" type="presOf" srcId="{7BE8D41E-936E-4948-8984-5D8EC690EC87}" destId="{0541CAA9-48C8-FE4D-AB80-5124EB40061E}" srcOrd="0" destOrd="0" presId="urn:microsoft.com/office/officeart/2005/8/layout/list1"/>
    <dgm:cxn modelId="{27A0C6C3-5C7B-604D-9D87-12693D292EDA}" type="presOf" srcId="{EEF7FC5B-2FB2-43FF-A260-FCC02BCDF5C6}" destId="{5D8CF90F-CCB9-2A49-BB60-48FB6E6B64A7}" srcOrd="0" destOrd="0" presId="urn:microsoft.com/office/officeart/2005/8/layout/list1"/>
    <dgm:cxn modelId="{736452CC-A6D2-418E-A8A7-EBFF3A25FC02}" srcId="{EEF7FC5B-2FB2-43FF-A260-FCC02BCDF5C6}" destId="{247D5733-485A-44E3-9381-66F4FF4CB8D8}" srcOrd="0" destOrd="0" parTransId="{D99761AA-319E-4176-A3F6-811D10AB7FA7}" sibTransId="{22B9DDB2-758F-4D87-8D36-56EF7F03FD20}"/>
    <dgm:cxn modelId="{886C4FD7-3D43-414A-98E7-8C326C5E3203}" srcId="{EEF7FC5B-2FB2-43FF-A260-FCC02BCDF5C6}" destId="{7BE8D41E-936E-4948-8984-5D8EC690EC87}" srcOrd="1" destOrd="0" parTransId="{9DC058A1-C7E5-4B25-AACE-42603A4AF51F}" sibTransId="{D3737DA3-B514-44DC-A7EB-62D305B4CBCC}"/>
    <dgm:cxn modelId="{267DC3E4-3AE4-7C41-99DA-902F5A3BD829}" type="presOf" srcId="{BC0A8B53-75C6-42AA-B0BD-B534DDE38636}" destId="{0D02B87A-C0E1-2842-81E4-19F218551E4B}" srcOrd="1" destOrd="0" presId="urn:microsoft.com/office/officeart/2005/8/layout/list1"/>
    <dgm:cxn modelId="{F6F232EF-CE67-0942-908F-0621232215D9}" type="presOf" srcId="{BC0A8B53-75C6-42AA-B0BD-B534DDE38636}" destId="{B6656A4C-8CAB-FC4B-ACAE-D63F72060FF1}" srcOrd="0" destOrd="0" presId="urn:microsoft.com/office/officeart/2005/8/layout/list1"/>
    <dgm:cxn modelId="{37554F40-898D-9940-B487-59C2FD7285DD}" type="presParOf" srcId="{5D8CF90F-CCB9-2A49-BB60-48FB6E6B64A7}" destId="{411E316C-7C60-9C40-9EB0-8599F2415BF4}" srcOrd="0" destOrd="0" presId="urn:microsoft.com/office/officeart/2005/8/layout/list1"/>
    <dgm:cxn modelId="{585CE515-AF6A-BD4E-9EBA-A7518BECA72A}" type="presParOf" srcId="{411E316C-7C60-9C40-9EB0-8599F2415BF4}" destId="{140039DC-97A3-3845-B156-37567E75D295}" srcOrd="0" destOrd="0" presId="urn:microsoft.com/office/officeart/2005/8/layout/list1"/>
    <dgm:cxn modelId="{957E4D12-06BE-234C-89D8-3058F5FAD9B3}" type="presParOf" srcId="{411E316C-7C60-9C40-9EB0-8599F2415BF4}" destId="{0F3FCF43-AA1E-7345-9960-4388C80D7DFA}" srcOrd="1" destOrd="0" presId="urn:microsoft.com/office/officeart/2005/8/layout/list1"/>
    <dgm:cxn modelId="{27C4C52D-D65E-A74D-9383-916899DA5CD8}" type="presParOf" srcId="{5D8CF90F-CCB9-2A49-BB60-48FB6E6B64A7}" destId="{0829C28E-189D-0B48-8E81-5D85DFD27727}" srcOrd="1" destOrd="0" presId="urn:microsoft.com/office/officeart/2005/8/layout/list1"/>
    <dgm:cxn modelId="{49731628-EED9-2C46-BF04-6673D5F1A281}" type="presParOf" srcId="{5D8CF90F-CCB9-2A49-BB60-48FB6E6B64A7}" destId="{C5380FF3-C22E-7742-878D-ACF75EE16FE5}" srcOrd="2" destOrd="0" presId="urn:microsoft.com/office/officeart/2005/8/layout/list1"/>
    <dgm:cxn modelId="{AFC6C180-F9BD-1345-9B83-28697A210DB7}" type="presParOf" srcId="{5D8CF90F-CCB9-2A49-BB60-48FB6E6B64A7}" destId="{F990168B-1469-854B-8562-E734CD0E7C55}" srcOrd="3" destOrd="0" presId="urn:microsoft.com/office/officeart/2005/8/layout/list1"/>
    <dgm:cxn modelId="{D0622035-2CED-4142-A73C-38AE5244E2EF}" type="presParOf" srcId="{5D8CF90F-CCB9-2A49-BB60-48FB6E6B64A7}" destId="{CE20716E-D042-9241-9CC0-3A74F97B6108}" srcOrd="4" destOrd="0" presId="urn:microsoft.com/office/officeart/2005/8/layout/list1"/>
    <dgm:cxn modelId="{C6C98584-4295-9A47-9C1A-2B34F43C07F8}" type="presParOf" srcId="{CE20716E-D042-9241-9CC0-3A74F97B6108}" destId="{0541CAA9-48C8-FE4D-AB80-5124EB40061E}" srcOrd="0" destOrd="0" presId="urn:microsoft.com/office/officeart/2005/8/layout/list1"/>
    <dgm:cxn modelId="{EB45BDE4-D11A-2F45-963A-4A005B886AF2}" type="presParOf" srcId="{CE20716E-D042-9241-9CC0-3A74F97B6108}" destId="{B56C2B52-A986-B04C-AA27-CF4EB9E7932A}" srcOrd="1" destOrd="0" presId="urn:microsoft.com/office/officeart/2005/8/layout/list1"/>
    <dgm:cxn modelId="{60138332-696D-7242-84F4-F54AFCE9F7A8}" type="presParOf" srcId="{5D8CF90F-CCB9-2A49-BB60-48FB6E6B64A7}" destId="{B282FDDE-AE8D-754F-8E96-53D5AF718394}" srcOrd="5" destOrd="0" presId="urn:microsoft.com/office/officeart/2005/8/layout/list1"/>
    <dgm:cxn modelId="{B6290E17-9AE3-D944-8ACA-AD7CE982C40E}" type="presParOf" srcId="{5D8CF90F-CCB9-2A49-BB60-48FB6E6B64A7}" destId="{E74334CD-C23D-054B-98D3-2B776CD955E3}" srcOrd="6" destOrd="0" presId="urn:microsoft.com/office/officeart/2005/8/layout/list1"/>
    <dgm:cxn modelId="{E6A1BD9B-B6B5-B045-AEB0-C8E5AAF60A73}" type="presParOf" srcId="{5D8CF90F-CCB9-2A49-BB60-48FB6E6B64A7}" destId="{EE7BE470-9F7A-F446-9A28-ED4CE38B32B9}" srcOrd="7" destOrd="0" presId="urn:microsoft.com/office/officeart/2005/8/layout/list1"/>
    <dgm:cxn modelId="{77F57617-FD79-6843-A602-98DABDC89370}" type="presParOf" srcId="{5D8CF90F-CCB9-2A49-BB60-48FB6E6B64A7}" destId="{A810C22B-F341-DD46-A7E8-09CF1F39A10D}" srcOrd="8" destOrd="0" presId="urn:microsoft.com/office/officeart/2005/8/layout/list1"/>
    <dgm:cxn modelId="{F177B8F6-6960-6745-B388-A8A74C9A04B3}" type="presParOf" srcId="{A810C22B-F341-DD46-A7E8-09CF1F39A10D}" destId="{829D8C83-FED3-7048-A3B9-D08E1EC6A991}" srcOrd="0" destOrd="0" presId="urn:microsoft.com/office/officeart/2005/8/layout/list1"/>
    <dgm:cxn modelId="{3AD10E95-6331-B44F-AD83-439406D9CDDA}" type="presParOf" srcId="{A810C22B-F341-DD46-A7E8-09CF1F39A10D}" destId="{E163F84A-1399-7F4F-9D5D-E57205D7A37F}" srcOrd="1" destOrd="0" presId="urn:microsoft.com/office/officeart/2005/8/layout/list1"/>
    <dgm:cxn modelId="{DDFCBF65-E08F-FE49-9F25-5CB2F9EF0132}" type="presParOf" srcId="{5D8CF90F-CCB9-2A49-BB60-48FB6E6B64A7}" destId="{9E92141E-3293-1648-B76B-924536F4677F}" srcOrd="9" destOrd="0" presId="urn:microsoft.com/office/officeart/2005/8/layout/list1"/>
    <dgm:cxn modelId="{D28DE80E-B300-0745-9687-E5B7F3FC9EB6}" type="presParOf" srcId="{5D8CF90F-CCB9-2A49-BB60-48FB6E6B64A7}" destId="{E75F96AC-4C44-674E-9076-812D7DB73CD9}" srcOrd="10" destOrd="0" presId="urn:microsoft.com/office/officeart/2005/8/layout/list1"/>
    <dgm:cxn modelId="{5FEEF85C-A629-D648-831B-7A024B14B44A}" type="presParOf" srcId="{5D8CF90F-CCB9-2A49-BB60-48FB6E6B64A7}" destId="{B5439DE8-9458-2240-A1A1-F9896068DD13}" srcOrd="11" destOrd="0" presId="urn:microsoft.com/office/officeart/2005/8/layout/list1"/>
    <dgm:cxn modelId="{9AA2155F-4D72-D141-825D-336F18E0EE30}" type="presParOf" srcId="{5D8CF90F-CCB9-2A49-BB60-48FB6E6B64A7}" destId="{9DADCAFE-56D5-4E44-997B-43845C54AC61}" srcOrd="12" destOrd="0" presId="urn:microsoft.com/office/officeart/2005/8/layout/list1"/>
    <dgm:cxn modelId="{502F5288-11D0-3840-9E5D-4A970E37F259}" type="presParOf" srcId="{9DADCAFE-56D5-4E44-997B-43845C54AC61}" destId="{F59069E2-F069-0C42-99A3-4ACB17E270FC}" srcOrd="0" destOrd="0" presId="urn:microsoft.com/office/officeart/2005/8/layout/list1"/>
    <dgm:cxn modelId="{2B956C45-1663-8847-8A12-2D188E276B31}" type="presParOf" srcId="{9DADCAFE-56D5-4E44-997B-43845C54AC61}" destId="{749D3532-DB6D-C94B-AAFD-21A7C104B98D}" srcOrd="1" destOrd="0" presId="urn:microsoft.com/office/officeart/2005/8/layout/list1"/>
    <dgm:cxn modelId="{0171D38A-CD8A-924A-BE74-D10BC6D97D70}" type="presParOf" srcId="{5D8CF90F-CCB9-2A49-BB60-48FB6E6B64A7}" destId="{DB6F8677-F49C-284E-A5C6-694147C2F535}" srcOrd="13" destOrd="0" presId="urn:microsoft.com/office/officeart/2005/8/layout/list1"/>
    <dgm:cxn modelId="{C0CD189C-A0A3-454E-9F7F-34202A5FDE04}" type="presParOf" srcId="{5D8CF90F-CCB9-2A49-BB60-48FB6E6B64A7}" destId="{F9CA5A25-E4C1-9342-80A7-9E6650E5A1AE}" srcOrd="14" destOrd="0" presId="urn:microsoft.com/office/officeart/2005/8/layout/list1"/>
    <dgm:cxn modelId="{4626AF58-EA4B-ED4F-9883-53A9416B6869}" type="presParOf" srcId="{5D8CF90F-CCB9-2A49-BB60-48FB6E6B64A7}" destId="{AE130479-0703-A147-89BB-9D9820BCD8DD}" srcOrd="15" destOrd="0" presId="urn:microsoft.com/office/officeart/2005/8/layout/list1"/>
    <dgm:cxn modelId="{CC7C96A6-0C80-B546-8E09-6BC797EF941E}" type="presParOf" srcId="{5D8CF90F-CCB9-2A49-BB60-48FB6E6B64A7}" destId="{5417809F-0FB8-684D-9CCA-20B3EFF99148}" srcOrd="16" destOrd="0" presId="urn:microsoft.com/office/officeart/2005/8/layout/list1"/>
    <dgm:cxn modelId="{7F2DE9F8-D5F7-1449-88AB-5DD35419CB55}" type="presParOf" srcId="{5417809F-0FB8-684D-9CCA-20B3EFF99148}" destId="{785219B4-5E73-CB45-A167-14A88DF1EC96}" srcOrd="0" destOrd="0" presId="urn:microsoft.com/office/officeart/2005/8/layout/list1"/>
    <dgm:cxn modelId="{0D3D5971-E57B-664D-9875-33B2DF94607E}" type="presParOf" srcId="{5417809F-0FB8-684D-9CCA-20B3EFF99148}" destId="{3674B94A-BE03-184D-8AE7-808CE6A6DAD6}" srcOrd="1" destOrd="0" presId="urn:microsoft.com/office/officeart/2005/8/layout/list1"/>
    <dgm:cxn modelId="{F6D9234B-8344-FF4B-BB83-089C7FBDA4E2}" type="presParOf" srcId="{5D8CF90F-CCB9-2A49-BB60-48FB6E6B64A7}" destId="{0DD8E270-626A-8A47-BB63-66761FD47E91}" srcOrd="17" destOrd="0" presId="urn:microsoft.com/office/officeart/2005/8/layout/list1"/>
    <dgm:cxn modelId="{BB0556F0-6AA3-6B4C-A7B7-9633D9049CFE}" type="presParOf" srcId="{5D8CF90F-CCB9-2A49-BB60-48FB6E6B64A7}" destId="{840EDDCD-5ECB-B347-AA4E-21C48F01E8D1}" srcOrd="18" destOrd="0" presId="urn:microsoft.com/office/officeart/2005/8/layout/list1"/>
    <dgm:cxn modelId="{EFD50AD5-6A59-FE43-BEE3-088688686DA2}" type="presParOf" srcId="{5D8CF90F-CCB9-2A49-BB60-48FB6E6B64A7}" destId="{45CBD75C-753D-1548-9577-089F954555A1}" srcOrd="19" destOrd="0" presId="urn:microsoft.com/office/officeart/2005/8/layout/list1"/>
    <dgm:cxn modelId="{DFB11D2F-CBAD-2D40-912A-44C9B930BB3A}" type="presParOf" srcId="{5D8CF90F-CCB9-2A49-BB60-48FB6E6B64A7}" destId="{52258C19-8A07-BA4F-8821-BA47AB7E1BB2}" srcOrd="20" destOrd="0" presId="urn:microsoft.com/office/officeart/2005/8/layout/list1"/>
    <dgm:cxn modelId="{15FA2D93-A1E4-0A4C-BB0B-6FAA3656B1AE}" type="presParOf" srcId="{52258C19-8A07-BA4F-8821-BA47AB7E1BB2}" destId="{8630644C-A424-CF42-BB7C-D9C36EBEA470}" srcOrd="0" destOrd="0" presId="urn:microsoft.com/office/officeart/2005/8/layout/list1"/>
    <dgm:cxn modelId="{B0E783FB-7FFE-6A4B-91EA-0C770B968EA1}" type="presParOf" srcId="{52258C19-8A07-BA4F-8821-BA47AB7E1BB2}" destId="{E5D171DF-AE76-A142-A449-B1EF543299A6}" srcOrd="1" destOrd="0" presId="urn:microsoft.com/office/officeart/2005/8/layout/list1"/>
    <dgm:cxn modelId="{D34DBACC-A167-3149-AAF7-DD52CD1732DA}" type="presParOf" srcId="{5D8CF90F-CCB9-2A49-BB60-48FB6E6B64A7}" destId="{8DED8657-EF79-014C-8306-FDFDB282E271}" srcOrd="21" destOrd="0" presId="urn:microsoft.com/office/officeart/2005/8/layout/list1"/>
    <dgm:cxn modelId="{5AC6DBD7-E7A3-164B-BBE6-A294F0A767D4}" type="presParOf" srcId="{5D8CF90F-CCB9-2A49-BB60-48FB6E6B64A7}" destId="{88DD8A0E-4A9F-624E-A9D7-A3A5ADB4F1D7}" srcOrd="22" destOrd="0" presId="urn:microsoft.com/office/officeart/2005/8/layout/list1"/>
    <dgm:cxn modelId="{4534BCD2-DFE0-BE47-AA64-FE87311DC8DD}" type="presParOf" srcId="{5D8CF90F-CCB9-2A49-BB60-48FB6E6B64A7}" destId="{A7214FD7-1F2C-504B-9279-E20E9E93A132}" srcOrd="23" destOrd="0" presId="urn:microsoft.com/office/officeart/2005/8/layout/list1"/>
    <dgm:cxn modelId="{F63DAF5C-AF8A-7B4C-9BB9-0B3165BFDDD1}" type="presParOf" srcId="{5D8CF90F-CCB9-2A49-BB60-48FB6E6B64A7}" destId="{EF07ADD3-17A1-9A40-AF05-ABDFAA847DF1}" srcOrd="24" destOrd="0" presId="urn:microsoft.com/office/officeart/2005/8/layout/list1"/>
    <dgm:cxn modelId="{4EEF0AEC-14D3-CB40-8D13-98991DD0CA58}" type="presParOf" srcId="{EF07ADD3-17A1-9A40-AF05-ABDFAA847DF1}" destId="{B6656A4C-8CAB-FC4B-ACAE-D63F72060FF1}" srcOrd="0" destOrd="0" presId="urn:microsoft.com/office/officeart/2005/8/layout/list1"/>
    <dgm:cxn modelId="{EC284820-0604-5340-AD26-36686B0FB58F}" type="presParOf" srcId="{EF07ADD3-17A1-9A40-AF05-ABDFAA847DF1}" destId="{0D02B87A-C0E1-2842-81E4-19F218551E4B}" srcOrd="1" destOrd="0" presId="urn:microsoft.com/office/officeart/2005/8/layout/list1"/>
    <dgm:cxn modelId="{037E393F-4761-234B-8FD0-93BB2618B2B4}" type="presParOf" srcId="{5D8CF90F-CCB9-2A49-BB60-48FB6E6B64A7}" destId="{21E25B56-147C-5643-B54C-5B43F46E1615}" srcOrd="25" destOrd="0" presId="urn:microsoft.com/office/officeart/2005/8/layout/list1"/>
    <dgm:cxn modelId="{45A00789-8045-C143-9052-32C0B2FC3CFF}" type="presParOf" srcId="{5D8CF90F-CCB9-2A49-BB60-48FB6E6B64A7}" destId="{1DE8CC8F-0ECA-BF48-82EC-081708C59446}" srcOrd="2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89032B-4A83-4D94-B433-7FA25976DF8D}">
      <dsp:nvSpPr>
        <dsp:cNvPr id="0" name=""/>
        <dsp:cNvSpPr/>
      </dsp:nvSpPr>
      <dsp:spPr>
        <a:xfrm>
          <a:off x="0" y="5314"/>
          <a:ext cx="6513603" cy="12367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2E71EA-6305-4F76-A338-E16D8E5799D9}">
      <dsp:nvSpPr>
        <dsp:cNvPr id="0" name=""/>
        <dsp:cNvSpPr/>
      </dsp:nvSpPr>
      <dsp:spPr>
        <a:xfrm>
          <a:off x="374131" y="283593"/>
          <a:ext cx="680239" cy="6802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EC97C0A-144D-4DFF-A347-9B351646AF70}">
      <dsp:nvSpPr>
        <dsp:cNvPr id="0" name=""/>
        <dsp:cNvSpPr/>
      </dsp:nvSpPr>
      <dsp:spPr>
        <a:xfrm>
          <a:off x="1428503" y="5314"/>
          <a:ext cx="5083704"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755650">
            <a:lnSpc>
              <a:spcPct val="90000"/>
            </a:lnSpc>
            <a:spcBef>
              <a:spcPct val="0"/>
            </a:spcBef>
            <a:spcAft>
              <a:spcPct val="35000"/>
            </a:spcAft>
            <a:buNone/>
          </a:pPr>
          <a:r>
            <a:rPr lang="en-US" sz="1700" kern="1200" dirty="0">
              <a:latin typeface="Goldman Sans" panose="020B0603020203020204" pitchFamily="34" charset="0"/>
              <a:cs typeface="Goldman Sans" panose="020B0603020203020204" pitchFamily="34" charset="0"/>
            </a:rPr>
            <a:t>Data science is a rapidly developing field</a:t>
          </a:r>
        </a:p>
      </dsp:txBody>
      <dsp:txXfrm>
        <a:off x="1428503" y="5314"/>
        <a:ext cx="5083704" cy="1236799"/>
      </dsp:txXfrm>
    </dsp:sp>
    <dsp:sp modelId="{98CE6907-BAC1-4591-9EC9-36CADFE31806}">
      <dsp:nvSpPr>
        <dsp:cNvPr id="0" name=""/>
        <dsp:cNvSpPr/>
      </dsp:nvSpPr>
      <dsp:spPr>
        <a:xfrm>
          <a:off x="0" y="1551313"/>
          <a:ext cx="6513603" cy="12367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3E07F5-6E3A-4152-9F12-D2060E38F35C}">
      <dsp:nvSpPr>
        <dsp:cNvPr id="0" name=""/>
        <dsp:cNvSpPr/>
      </dsp:nvSpPr>
      <dsp:spPr>
        <a:xfrm>
          <a:off x="374131" y="1829593"/>
          <a:ext cx="680239" cy="6802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3A07A78-E82B-4BAA-930E-D70B04141CC4}">
      <dsp:nvSpPr>
        <dsp:cNvPr id="0" name=""/>
        <dsp:cNvSpPr/>
      </dsp:nvSpPr>
      <dsp:spPr>
        <a:xfrm>
          <a:off x="1428503" y="1551313"/>
          <a:ext cx="2931121"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755650">
            <a:lnSpc>
              <a:spcPct val="90000"/>
            </a:lnSpc>
            <a:spcBef>
              <a:spcPct val="0"/>
            </a:spcBef>
            <a:spcAft>
              <a:spcPct val="35000"/>
            </a:spcAft>
            <a:buNone/>
          </a:pPr>
          <a:r>
            <a:rPr lang="en-US" sz="1700" kern="1200" dirty="0">
              <a:latin typeface="Goldman Sans" panose="020B0603020203020204" pitchFamily="34" charset="0"/>
              <a:cs typeface="Goldman Sans" panose="020B0603020203020204" pitchFamily="34" charset="0"/>
            </a:rPr>
            <a:t>Best approaches, essential methods, and standards are still in development</a:t>
          </a:r>
        </a:p>
      </dsp:txBody>
      <dsp:txXfrm>
        <a:off x="1428503" y="1551313"/>
        <a:ext cx="2931121" cy="1236799"/>
      </dsp:txXfrm>
    </dsp:sp>
    <dsp:sp modelId="{53664EB7-9193-47FA-9DCD-5782E3BBAFF4}">
      <dsp:nvSpPr>
        <dsp:cNvPr id="0" name=""/>
        <dsp:cNvSpPr/>
      </dsp:nvSpPr>
      <dsp:spPr>
        <a:xfrm>
          <a:off x="4359625" y="1551313"/>
          <a:ext cx="2152582"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488950">
            <a:lnSpc>
              <a:spcPct val="90000"/>
            </a:lnSpc>
            <a:spcBef>
              <a:spcPct val="0"/>
            </a:spcBef>
            <a:spcAft>
              <a:spcPct val="35000"/>
            </a:spcAft>
            <a:buNone/>
          </a:pPr>
          <a:r>
            <a:rPr lang="en-US" sz="1100" kern="1200" dirty="0">
              <a:latin typeface="Goldman Sans" panose="020B0603020203020204" pitchFamily="34" charset="0"/>
              <a:cs typeface="Goldman Sans" panose="020B0603020203020204" pitchFamily="34" charset="0"/>
            </a:rPr>
            <a:t>Like pinning Jell-O to a wall</a:t>
          </a:r>
        </a:p>
      </dsp:txBody>
      <dsp:txXfrm>
        <a:off x="4359625" y="1551313"/>
        <a:ext cx="2152582" cy="1236799"/>
      </dsp:txXfrm>
    </dsp:sp>
    <dsp:sp modelId="{C7E4C84E-DAE9-401C-A374-428E74294E0A}">
      <dsp:nvSpPr>
        <dsp:cNvPr id="0" name=""/>
        <dsp:cNvSpPr/>
      </dsp:nvSpPr>
      <dsp:spPr>
        <a:xfrm>
          <a:off x="0" y="3097312"/>
          <a:ext cx="6513603" cy="12367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93D1F8-B464-48B9-B683-6EEA79DF4271}">
      <dsp:nvSpPr>
        <dsp:cNvPr id="0" name=""/>
        <dsp:cNvSpPr/>
      </dsp:nvSpPr>
      <dsp:spPr>
        <a:xfrm>
          <a:off x="374131" y="3375592"/>
          <a:ext cx="680239" cy="6802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F45E4A-B5C6-4D85-BDD9-0024BE31FE02}">
      <dsp:nvSpPr>
        <dsp:cNvPr id="0" name=""/>
        <dsp:cNvSpPr/>
      </dsp:nvSpPr>
      <dsp:spPr>
        <a:xfrm>
          <a:off x="1428503" y="3097312"/>
          <a:ext cx="5083704"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755650">
            <a:lnSpc>
              <a:spcPct val="90000"/>
            </a:lnSpc>
            <a:spcBef>
              <a:spcPct val="0"/>
            </a:spcBef>
            <a:spcAft>
              <a:spcPct val="35000"/>
            </a:spcAft>
            <a:buNone/>
          </a:pPr>
          <a:r>
            <a:rPr lang="en-US" sz="1700" kern="1200" dirty="0">
              <a:latin typeface="Goldman Sans" panose="020B0603020203020204" pitchFamily="34" charset="0"/>
              <a:cs typeface="Goldman Sans" panose="020B0603020203020204" pitchFamily="34" charset="0"/>
            </a:rPr>
            <a:t>We focus on core technologies/approaches to build sound foundation + give a taste of current trends/developments</a:t>
          </a:r>
        </a:p>
      </dsp:txBody>
      <dsp:txXfrm>
        <a:off x="1428503" y="3097312"/>
        <a:ext cx="5083704" cy="1236799"/>
      </dsp:txXfrm>
    </dsp:sp>
    <dsp:sp modelId="{24032F59-EFAC-4F38-8AF6-4EEE5835C91C}">
      <dsp:nvSpPr>
        <dsp:cNvPr id="0" name=""/>
        <dsp:cNvSpPr/>
      </dsp:nvSpPr>
      <dsp:spPr>
        <a:xfrm>
          <a:off x="0" y="4643312"/>
          <a:ext cx="6513603" cy="12367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89E8A0-C47F-435E-BD34-94301A72E4D1}">
      <dsp:nvSpPr>
        <dsp:cNvPr id="0" name=""/>
        <dsp:cNvSpPr/>
      </dsp:nvSpPr>
      <dsp:spPr>
        <a:xfrm>
          <a:off x="374131" y="4921592"/>
          <a:ext cx="680239" cy="68023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4143BE-FB81-4D01-B9C1-BF90AC55DC5E}">
      <dsp:nvSpPr>
        <dsp:cNvPr id="0" name=""/>
        <dsp:cNvSpPr/>
      </dsp:nvSpPr>
      <dsp:spPr>
        <a:xfrm>
          <a:off x="1428503" y="4643312"/>
          <a:ext cx="2931121"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755650">
            <a:lnSpc>
              <a:spcPct val="90000"/>
            </a:lnSpc>
            <a:spcBef>
              <a:spcPct val="0"/>
            </a:spcBef>
            <a:spcAft>
              <a:spcPct val="35000"/>
            </a:spcAft>
            <a:buNone/>
          </a:pPr>
          <a:r>
            <a:rPr lang="en-US" sz="1700" kern="1200" dirty="0">
              <a:latin typeface="Goldman Sans" panose="020B0603020203020204" pitchFamily="34" charset="0"/>
              <a:cs typeface="Goldman Sans" panose="020B0603020203020204" pitchFamily="34" charset="0"/>
            </a:rPr>
            <a:t>Is a graduate level CS course:</a:t>
          </a:r>
        </a:p>
      </dsp:txBody>
      <dsp:txXfrm>
        <a:off x="1428503" y="4643312"/>
        <a:ext cx="2931121" cy="1236799"/>
      </dsp:txXfrm>
    </dsp:sp>
    <dsp:sp modelId="{F3CC15D8-0CD1-4BDD-9081-2564AEB7AA22}">
      <dsp:nvSpPr>
        <dsp:cNvPr id="0" name=""/>
        <dsp:cNvSpPr/>
      </dsp:nvSpPr>
      <dsp:spPr>
        <a:xfrm>
          <a:off x="4359625" y="4643312"/>
          <a:ext cx="2152582"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488950">
            <a:lnSpc>
              <a:spcPct val="90000"/>
            </a:lnSpc>
            <a:spcBef>
              <a:spcPct val="0"/>
            </a:spcBef>
            <a:spcAft>
              <a:spcPct val="35000"/>
            </a:spcAft>
            <a:buNone/>
          </a:pPr>
          <a:r>
            <a:rPr lang="en-US" sz="1100" kern="1200" dirty="0">
              <a:latin typeface="Goldman Sans" panose="020B0603020203020204" pitchFamily="34" charset="0"/>
              <a:cs typeface="Goldman Sans" panose="020B0603020203020204" pitchFamily="34" charset="0"/>
            </a:rPr>
            <a:t>Lot of self-study and research </a:t>
          </a:r>
        </a:p>
        <a:p>
          <a:pPr marL="0" lvl="0" indent="0" algn="l" defTabSz="488950">
            <a:lnSpc>
              <a:spcPct val="90000"/>
            </a:lnSpc>
            <a:spcBef>
              <a:spcPct val="0"/>
            </a:spcBef>
            <a:spcAft>
              <a:spcPct val="35000"/>
            </a:spcAft>
            <a:buNone/>
          </a:pPr>
          <a:r>
            <a:rPr lang="en-US" sz="1100" kern="1200" dirty="0">
              <a:latin typeface="Goldman Sans" panose="020B0603020203020204" pitchFamily="34" charset="0"/>
              <a:cs typeface="Goldman Sans" panose="020B0603020203020204" pitchFamily="34" charset="0"/>
            </a:rPr>
            <a:t>Expect foundational programming ability (in Python)</a:t>
          </a:r>
        </a:p>
        <a:p>
          <a:pPr marL="0" lvl="0" indent="0" algn="l" defTabSz="488950">
            <a:lnSpc>
              <a:spcPct val="90000"/>
            </a:lnSpc>
            <a:spcBef>
              <a:spcPct val="0"/>
            </a:spcBef>
            <a:spcAft>
              <a:spcPct val="35000"/>
            </a:spcAft>
            <a:buNone/>
          </a:pPr>
          <a:r>
            <a:rPr lang="en-US" sz="1100" kern="1200" dirty="0">
              <a:latin typeface="Goldman Sans" panose="020B0603020203020204" pitchFamily="34" charset="0"/>
              <a:cs typeface="Goldman Sans" panose="020B0603020203020204" pitchFamily="34" charset="0"/>
            </a:rPr>
            <a:t>Expect mathematical maturity of at least undergrad STEM degree</a:t>
          </a:r>
        </a:p>
      </dsp:txBody>
      <dsp:txXfrm>
        <a:off x="4359625" y="4643312"/>
        <a:ext cx="2152582" cy="12367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380FF3-C22E-7742-878D-ACF75EE16FE5}">
      <dsp:nvSpPr>
        <dsp:cNvPr id="0" name=""/>
        <dsp:cNvSpPr/>
      </dsp:nvSpPr>
      <dsp:spPr>
        <a:xfrm>
          <a:off x="0" y="392573"/>
          <a:ext cx="6245265" cy="4284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F3FCF43-AA1E-7345-9960-4388C80D7DFA}">
      <dsp:nvSpPr>
        <dsp:cNvPr id="0" name=""/>
        <dsp:cNvSpPr/>
      </dsp:nvSpPr>
      <dsp:spPr>
        <a:xfrm>
          <a:off x="312263" y="141653"/>
          <a:ext cx="4371685" cy="5018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39" tIns="0" rIns="165239" bIns="0" numCol="1" spcCol="1270" anchor="ctr" anchorCtr="0">
          <a:noAutofit/>
        </a:bodyPr>
        <a:lstStyle/>
        <a:p>
          <a:pPr marL="0" lvl="0" indent="0" algn="l" defTabSz="755650">
            <a:lnSpc>
              <a:spcPct val="90000"/>
            </a:lnSpc>
            <a:spcBef>
              <a:spcPct val="0"/>
            </a:spcBef>
            <a:spcAft>
              <a:spcPct val="35000"/>
            </a:spcAft>
            <a:buNone/>
          </a:pPr>
          <a:r>
            <a:rPr lang="en-US" sz="1700" kern="1200" dirty="0">
              <a:latin typeface="Goldman Sans" panose="020B0603020203020204" pitchFamily="34" charset="0"/>
              <a:cs typeface="Goldman Sans" panose="020B0603020203020204" pitchFamily="34" charset="0"/>
            </a:rPr>
            <a:t>Collection</a:t>
          </a:r>
        </a:p>
      </dsp:txBody>
      <dsp:txXfrm>
        <a:off x="336761" y="166151"/>
        <a:ext cx="4322689" cy="452844"/>
      </dsp:txXfrm>
    </dsp:sp>
    <dsp:sp modelId="{E74334CD-C23D-054B-98D3-2B776CD955E3}">
      <dsp:nvSpPr>
        <dsp:cNvPr id="0" name=""/>
        <dsp:cNvSpPr/>
      </dsp:nvSpPr>
      <dsp:spPr>
        <a:xfrm>
          <a:off x="0" y="1163693"/>
          <a:ext cx="6245265" cy="428400"/>
        </a:xfrm>
        <a:prstGeom prst="rect">
          <a:avLst/>
        </a:prstGeom>
        <a:solidFill>
          <a:schemeClr val="lt1">
            <a:alpha val="90000"/>
            <a:hueOff val="0"/>
            <a:satOff val="0"/>
            <a:lumOff val="0"/>
            <a:alphaOff val="0"/>
          </a:schemeClr>
        </a:solidFill>
        <a:ln w="12700" cap="flat" cmpd="sng" algn="ctr">
          <a:solidFill>
            <a:schemeClr val="accent5">
              <a:hueOff val="-1126424"/>
              <a:satOff val="-2903"/>
              <a:lumOff val="-1961"/>
              <a:alphaOff val="0"/>
            </a:schemeClr>
          </a:solidFill>
          <a:prstDash val="solid"/>
          <a:miter lim="800000"/>
        </a:ln>
        <a:effectLst/>
      </dsp:spPr>
      <dsp:style>
        <a:lnRef idx="2">
          <a:scrgbClr r="0" g="0" b="0"/>
        </a:lnRef>
        <a:fillRef idx="1">
          <a:scrgbClr r="0" g="0" b="0"/>
        </a:fillRef>
        <a:effectRef idx="0">
          <a:scrgbClr r="0" g="0" b="0"/>
        </a:effectRef>
        <a:fontRef idx="minor"/>
      </dsp:style>
    </dsp:sp>
    <dsp:sp modelId="{B56C2B52-A986-B04C-AA27-CF4EB9E7932A}">
      <dsp:nvSpPr>
        <dsp:cNvPr id="0" name=""/>
        <dsp:cNvSpPr/>
      </dsp:nvSpPr>
      <dsp:spPr>
        <a:xfrm>
          <a:off x="312263" y="912773"/>
          <a:ext cx="4371685" cy="501840"/>
        </a:xfrm>
        <a:prstGeom prst="roundRect">
          <a:avLst/>
        </a:prstGeom>
        <a:solidFill>
          <a:schemeClr val="accent5">
            <a:hueOff val="-1126424"/>
            <a:satOff val="-2903"/>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39" tIns="0" rIns="165239" bIns="0" numCol="1" spcCol="1270" anchor="ctr" anchorCtr="0">
          <a:noAutofit/>
        </a:bodyPr>
        <a:lstStyle/>
        <a:p>
          <a:pPr marL="0" lvl="0" indent="0" algn="l" defTabSz="755650">
            <a:lnSpc>
              <a:spcPct val="90000"/>
            </a:lnSpc>
            <a:spcBef>
              <a:spcPct val="0"/>
            </a:spcBef>
            <a:spcAft>
              <a:spcPct val="35000"/>
            </a:spcAft>
            <a:buNone/>
          </a:pPr>
          <a:r>
            <a:rPr lang="en-US" sz="1700" kern="1200" dirty="0">
              <a:latin typeface="Goldman Sans" panose="020B0603020203020204" pitchFamily="34" charset="0"/>
              <a:cs typeface="Goldman Sans" panose="020B0603020203020204" pitchFamily="34" charset="0"/>
            </a:rPr>
            <a:t>Cleaning</a:t>
          </a:r>
          <a:r>
            <a:rPr lang="en-US" sz="1700" kern="1200" dirty="0"/>
            <a:t> </a:t>
          </a:r>
        </a:p>
      </dsp:txBody>
      <dsp:txXfrm>
        <a:off x="336761" y="937271"/>
        <a:ext cx="4322689" cy="452844"/>
      </dsp:txXfrm>
    </dsp:sp>
    <dsp:sp modelId="{E75F96AC-4C44-674E-9076-812D7DB73CD9}">
      <dsp:nvSpPr>
        <dsp:cNvPr id="0" name=""/>
        <dsp:cNvSpPr/>
      </dsp:nvSpPr>
      <dsp:spPr>
        <a:xfrm>
          <a:off x="0" y="1934813"/>
          <a:ext cx="6245265" cy="428400"/>
        </a:xfrm>
        <a:prstGeom prst="rect">
          <a:avLst/>
        </a:prstGeom>
        <a:solidFill>
          <a:schemeClr val="lt1">
            <a:alpha val="90000"/>
            <a:hueOff val="0"/>
            <a:satOff val="0"/>
            <a:lumOff val="0"/>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 modelId="{E163F84A-1399-7F4F-9D5D-E57205D7A37F}">
      <dsp:nvSpPr>
        <dsp:cNvPr id="0" name=""/>
        <dsp:cNvSpPr/>
      </dsp:nvSpPr>
      <dsp:spPr>
        <a:xfrm>
          <a:off x="312263" y="1683893"/>
          <a:ext cx="4371685" cy="501840"/>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39" tIns="0" rIns="165239" bIns="0" numCol="1" spcCol="1270" anchor="ctr" anchorCtr="0">
          <a:noAutofit/>
        </a:bodyPr>
        <a:lstStyle/>
        <a:p>
          <a:pPr marL="0" lvl="0" indent="0" algn="l" defTabSz="755650">
            <a:lnSpc>
              <a:spcPct val="90000"/>
            </a:lnSpc>
            <a:spcBef>
              <a:spcPct val="0"/>
            </a:spcBef>
            <a:spcAft>
              <a:spcPct val="35000"/>
            </a:spcAft>
            <a:buNone/>
          </a:pPr>
          <a:r>
            <a:rPr lang="en-US" sz="1700" kern="1200" dirty="0">
              <a:latin typeface="Goldman Sans" panose="020B0603020203020204" pitchFamily="34" charset="0"/>
              <a:cs typeface="Goldman Sans" panose="020B0603020203020204" pitchFamily="34" charset="0"/>
            </a:rPr>
            <a:t>Integration</a:t>
          </a:r>
          <a:r>
            <a:rPr lang="en-US" sz="1700" kern="1200" dirty="0"/>
            <a:t> </a:t>
          </a:r>
        </a:p>
      </dsp:txBody>
      <dsp:txXfrm>
        <a:off x="336761" y="1708391"/>
        <a:ext cx="4322689" cy="452844"/>
      </dsp:txXfrm>
    </dsp:sp>
    <dsp:sp modelId="{F9CA5A25-E4C1-9342-80A7-9E6650E5A1AE}">
      <dsp:nvSpPr>
        <dsp:cNvPr id="0" name=""/>
        <dsp:cNvSpPr/>
      </dsp:nvSpPr>
      <dsp:spPr>
        <a:xfrm>
          <a:off x="0" y="2705933"/>
          <a:ext cx="6245265" cy="428400"/>
        </a:xfrm>
        <a:prstGeom prst="rect">
          <a:avLst/>
        </a:prstGeom>
        <a:solidFill>
          <a:schemeClr val="lt1">
            <a:alpha val="90000"/>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sp>
    <dsp:sp modelId="{749D3532-DB6D-C94B-AAFD-21A7C104B98D}">
      <dsp:nvSpPr>
        <dsp:cNvPr id="0" name=""/>
        <dsp:cNvSpPr/>
      </dsp:nvSpPr>
      <dsp:spPr>
        <a:xfrm>
          <a:off x="312263" y="2455013"/>
          <a:ext cx="4371685" cy="50184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39" tIns="0" rIns="165239" bIns="0" numCol="1" spcCol="1270" anchor="ctr" anchorCtr="0">
          <a:noAutofit/>
        </a:bodyPr>
        <a:lstStyle/>
        <a:p>
          <a:pPr marL="0" lvl="0" indent="0" algn="l" defTabSz="755650">
            <a:lnSpc>
              <a:spcPct val="90000"/>
            </a:lnSpc>
            <a:spcBef>
              <a:spcPct val="0"/>
            </a:spcBef>
            <a:spcAft>
              <a:spcPct val="35000"/>
            </a:spcAft>
            <a:buNone/>
          </a:pPr>
          <a:r>
            <a:rPr lang="en-US" sz="1700" kern="1200" dirty="0">
              <a:latin typeface="Goldman Sans" panose="020B0603020203020204" pitchFamily="34" charset="0"/>
              <a:cs typeface="Goldman Sans" panose="020B0603020203020204" pitchFamily="34" charset="0"/>
            </a:rPr>
            <a:t>EDA/CDA</a:t>
          </a:r>
        </a:p>
      </dsp:txBody>
      <dsp:txXfrm>
        <a:off x="336761" y="2479511"/>
        <a:ext cx="4322689" cy="452844"/>
      </dsp:txXfrm>
    </dsp:sp>
    <dsp:sp modelId="{840EDDCD-5ECB-B347-AA4E-21C48F01E8D1}">
      <dsp:nvSpPr>
        <dsp:cNvPr id="0" name=""/>
        <dsp:cNvSpPr/>
      </dsp:nvSpPr>
      <dsp:spPr>
        <a:xfrm>
          <a:off x="0" y="3477053"/>
          <a:ext cx="6245265" cy="428400"/>
        </a:xfrm>
        <a:prstGeom prst="rect">
          <a:avLst/>
        </a:prstGeom>
        <a:solidFill>
          <a:schemeClr val="lt1">
            <a:alpha val="90000"/>
            <a:hueOff val="0"/>
            <a:satOff val="0"/>
            <a:lumOff val="0"/>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dsp:style>
    </dsp:sp>
    <dsp:sp modelId="{3674B94A-BE03-184D-8AE7-808CE6A6DAD6}">
      <dsp:nvSpPr>
        <dsp:cNvPr id="0" name=""/>
        <dsp:cNvSpPr/>
      </dsp:nvSpPr>
      <dsp:spPr>
        <a:xfrm>
          <a:off x="312263" y="3226133"/>
          <a:ext cx="4371685" cy="501840"/>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39" tIns="0" rIns="165239" bIns="0" numCol="1" spcCol="1270" anchor="ctr" anchorCtr="0">
          <a:noAutofit/>
        </a:bodyPr>
        <a:lstStyle/>
        <a:p>
          <a:pPr marL="0" lvl="0" indent="0" algn="l" defTabSz="755650">
            <a:lnSpc>
              <a:spcPct val="90000"/>
            </a:lnSpc>
            <a:spcBef>
              <a:spcPct val="0"/>
            </a:spcBef>
            <a:spcAft>
              <a:spcPct val="35000"/>
            </a:spcAft>
            <a:buNone/>
          </a:pPr>
          <a:r>
            <a:rPr lang="en-US" sz="1700" kern="1200" dirty="0">
              <a:latin typeface="Goldman Sans" panose="020B0603020203020204" pitchFamily="34" charset="0"/>
              <a:cs typeface="Goldman Sans" panose="020B0603020203020204" pitchFamily="34" charset="0"/>
            </a:rPr>
            <a:t>Visualization</a:t>
          </a:r>
        </a:p>
      </dsp:txBody>
      <dsp:txXfrm>
        <a:off x="336761" y="3250631"/>
        <a:ext cx="4322689" cy="452844"/>
      </dsp:txXfrm>
    </dsp:sp>
    <dsp:sp modelId="{88DD8A0E-4A9F-624E-A9D7-A3A5ADB4F1D7}">
      <dsp:nvSpPr>
        <dsp:cNvPr id="0" name=""/>
        <dsp:cNvSpPr/>
      </dsp:nvSpPr>
      <dsp:spPr>
        <a:xfrm>
          <a:off x="0" y="4248173"/>
          <a:ext cx="6245265" cy="428400"/>
        </a:xfrm>
        <a:prstGeom prst="rect">
          <a:avLst/>
        </a:prstGeom>
        <a:solidFill>
          <a:schemeClr val="lt1">
            <a:alpha val="90000"/>
            <a:hueOff val="0"/>
            <a:satOff val="0"/>
            <a:lumOff val="0"/>
            <a:alphaOff val="0"/>
          </a:schemeClr>
        </a:solidFill>
        <a:ln w="12700" cap="flat" cmpd="sng" algn="ctr">
          <a:solidFill>
            <a:schemeClr val="accent5">
              <a:hueOff val="-5632119"/>
              <a:satOff val="-14516"/>
              <a:lumOff val="-9804"/>
              <a:alphaOff val="0"/>
            </a:schemeClr>
          </a:solidFill>
          <a:prstDash val="solid"/>
          <a:miter lim="800000"/>
        </a:ln>
        <a:effectLst/>
      </dsp:spPr>
      <dsp:style>
        <a:lnRef idx="2">
          <a:scrgbClr r="0" g="0" b="0"/>
        </a:lnRef>
        <a:fillRef idx="1">
          <a:scrgbClr r="0" g="0" b="0"/>
        </a:fillRef>
        <a:effectRef idx="0">
          <a:scrgbClr r="0" g="0" b="0"/>
        </a:effectRef>
        <a:fontRef idx="minor"/>
      </dsp:style>
    </dsp:sp>
    <dsp:sp modelId="{E5D171DF-AE76-A142-A449-B1EF543299A6}">
      <dsp:nvSpPr>
        <dsp:cNvPr id="0" name=""/>
        <dsp:cNvSpPr/>
      </dsp:nvSpPr>
      <dsp:spPr>
        <a:xfrm>
          <a:off x="312263" y="3997253"/>
          <a:ext cx="4371685" cy="501840"/>
        </a:xfrm>
        <a:prstGeom prst="roundRect">
          <a:avLst/>
        </a:prstGeom>
        <a:solidFill>
          <a:schemeClr val="accent5">
            <a:hueOff val="-5632119"/>
            <a:satOff val="-14516"/>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39" tIns="0" rIns="165239" bIns="0" numCol="1" spcCol="1270" anchor="ctr" anchorCtr="0">
          <a:noAutofit/>
        </a:bodyPr>
        <a:lstStyle/>
        <a:p>
          <a:pPr marL="0" lvl="0" indent="0" algn="l" defTabSz="755650">
            <a:lnSpc>
              <a:spcPct val="90000"/>
            </a:lnSpc>
            <a:spcBef>
              <a:spcPct val="0"/>
            </a:spcBef>
            <a:spcAft>
              <a:spcPct val="35000"/>
            </a:spcAft>
            <a:buNone/>
          </a:pPr>
          <a:r>
            <a:rPr lang="en-US" sz="1700" kern="1200" dirty="0">
              <a:latin typeface="Goldman Sans" panose="020B0603020203020204" pitchFamily="34" charset="0"/>
              <a:cs typeface="Goldman Sans" panose="020B0603020203020204" pitchFamily="34" charset="0"/>
            </a:rPr>
            <a:t>Modelling</a:t>
          </a:r>
        </a:p>
      </dsp:txBody>
      <dsp:txXfrm>
        <a:off x="336761" y="4021751"/>
        <a:ext cx="4322689" cy="452844"/>
      </dsp:txXfrm>
    </dsp:sp>
    <dsp:sp modelId="{1DE8CC8F-0ECA-BF48-82EC-081708C59446}">
      <dsp:nvSpPr>
        <dsp:cNvPr id="0" name=""/>
        <dsp:cNvSpPr/>
      </dsp:nvSpPr>
      <dsp:spPr>
        <a:xfrm>
          <a:off x="0" y="5019293"/>
          <a:ext cx="6245265" cy="428400"/>
        </a:xfrm>
        <a:prstGeom prst="rect">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 modelId="{0D02B87A-C0E1-2842-81E4-19F218551E4B}">
      <dsp:nvSpPr>
        <dsp:cNvPr id="0" name=""/>
        <dsp:cNvSpPr/>
      </dsp:nvSpPr>
      <dsp:spPr>
        <a:xfrm>
          <a:off x="312263" y="4768373"/>
          <a:ext cx="4371685" cy="50184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39" tIns="0" rIns="165239" bIns="0" numCol="1" spcCol="1270" anchor="ctr" anchorCtr="0">
          <a:noAutofit/>
        </a:bodyPr>
        <a:lstStyle/>
        <a:p>
          <a:pPr marL="0" lvl="0" indent="0" algn="l" defTabSz="755650">
            <a:lnSpc>
              <a:spcPct val="90000"/>
            </a:lnSpc>
            <a:spcBef>
              <a:spcPct val="0"/>
            </a:spcBef>
            <a:spcAft>
              <a:spcPct val="35000"/>
            </a:spcAft>
            <a:buNone/>
          </a:pPr>
          <a:r>
            <a:rPr lang="en-US" sz="1700" kern="1200" dirty="0">
              <a:latin typeface="Goldman Sans" panose="020B0603020203020204" pitchFamily="34" charset="0"/>
              <a:cs typeface="Goldman Sans" panose="020B0603020203020204" pitchFamily="34" charset="0"/>
            </a:rPr>
            <a:t>Presentation/Dissemination </a:t>
          </a:r>
        </a:p>
      </dsp:txBody>
      <dsp:txXfrm>
        <a:off x="336761" y="4792871"/>
        <a:ext cx="4322689" cy="45284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EFDF3-02DD-C917-1AC4-762F90433E6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699DFF3-A38A-33CE-FF50-6F25887FC1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94DBC28F-7D30-6280-5B06-0245FB9ADD5C}"/>
              </a:ext>
            </a:extLst>
          </p:cNvPr>
          <p:cNvSpPr>
            <a:spLocks noGrp="1"/>
          </p:cNvSpPr>
          <p:nvPr>
            <p:ph type="dt" sz="half" idx="10"/>
          </p:nvPr>
        </p:nvSpPr>
        <p:spPr/>
        <p:txBody>
          <a:bodyPr/>
          <a:lstStyle/>
          <a:p>
            <a:fld id="{FE0804F7-156A-CC44-A754-5AF0880BAFD6}" type="datetimeFigureOut">
              <a:rPr lang="en-US" smtClean="0"/>
              <a:t>1/23/23</a:t>
            </a:fld>
            <a:endParaRPr lang="en-US"/>
          </a:p>
        </p:txBody>
      </p:sp>
      <p:sp>
        <p:nvSpPr>
          <p:cNvPr id="5" name="Footer Placeholder 4">
            <a:extLst>
              <a:ext uri="{FF2B5EF4-FFF2-40B4-BE49-F238E27FC236}">
                <a16:creationId xmlns:a16="http://schemas.microsoft.com/office/drawing/2014/main" id="{28BF34C7-4C5A-B6CA-FCB2-13141B1038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E4D389-7FF0-FDAA-C30F-6533A2910D8B}"/>
              </a:ext>
            </a:extLst>
          </p:cNvPr>
          <p:cNvSpPr>
            <a:spLocks noGrp="1"/>
          </p:cNvSpPr>
          <p:nvPr>
            <p:ph type="sldNum" sz="quarter" idx="12"/>
          </p:nvPr>
        </p:nvSpPr>
        <p:spPr/>
        <p:txBody>
          <a:bodyPr/>
          <a:lstStyle/>
          <a:p>
            <a:fld id="{1B09D714-E604-C546-811F-8DB35E779220}" type="slidenum">
              <a:rPr lang="en-US" smtClean="0"/>
              <a:t>‹#›</a:t>
            </a:fld>
            <a:endParaRPr lang="en-US"/>
          </a:p>
        </p:txBody>
      </p:sp>
    </p:spTree>
    <p:extLst>
      <p:ext uri="{BB962C8B-B14F-4D97-AF65-F5344CB8AC3E}">
        <p14:creationId xmlns:p14="http://schemas.microsoft.com/office/powerpoint/2010/main" val="3431833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EAAD6-D9C4-745B-54EB-C9CC4333B33C}"/>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1AB2A55-55FD-3EB0-44F3-863039906E6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04AC7C6-1039-DCBB-AB7E-F15D0A2A06F1}"/>
              </a:ext>
            </a:extLst>
          </p:cNvPr>
          <p:cNvSpPr>
            <a:spLocks noGrp="1"/>
          </p:cNvSpPr>
          <p:nvPr>
            <p:ph type="dt" sz="half" idx="10"/>
          </p:nvPr>
        </p:nvSpPr>
        <p:spPr/>
        <p:txBody>
          <a:bodyPr/>
          <a:lstStyle/>
          <a:p>
            <a:fld id="{FE0804F7-156A-CC44-A754-5AF0880BAFD6}" type="datetimeFigureOut">
              <a:rPr lang="en-US" smtClean="0"/>
              <a:t>1/23/23</a:t>
            </a:fld>
            <a:endParaRPr lang="en-US"/>
          </a:p>
        </p:txBody>
      </p:sp>
      <p:sp>
        <p:nvSpPr>
          <p:cNvPr id="5" name="Footer Placeholder 4">
            <a:extLst>
              <a:ext uri="{FF2B5EF4-FFF2-40B4-BE49-F238E27FC236}">
                <a16:creationId xmlns:a16="http://schemas.microsoft.com/office/drawing/2014/main" id="{73D36E80-68AF-91E8-7F62-A8647B3A8A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86672D-D62B-6BD3-318F-26BF5A2D3B25}"/>
              </a:ext>
            </a:extLst>
          </p:cNvPr>
          <p:cNvSpPr>
            <a:spLocks noGrp="1"/>
          </p:cNvSpPr>
          <p:nvPr>
            <p:ph type="sldNum" sz="quarter" idx="12"/>
          </p:nvPr>
        </p:nvSpPr>
        <p:spPr/>
        <p:txBody>
          <a:bodyPr/>
          <a:lstStyle/>
          <a:p>
            <a:fld id="{1B09D714-E604-C546-811F-8DB35E779220}" type="slidenum">
              <a:rPr lang="en-US" smtClean="0"/>
              <a:t>‹#›</a:t>
            </a:fld>
            <a:endParaRPr lang="en-US"/>
          </a:p>
        </p:txBody>
      </p:sp>
    </p:spTree>
    <p:extLst>
      <p:ext uri="{BB962C8B-B14F-4D97-AF65-F5344CB8AC3E}">
        <p14:creationId xmlns:p14="http://schemas.microsoft.com/office/powerpoint/2010/main" val="3011457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0102E7-0C38-393D-3F6C-B4389C96612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E61CA5C-A01D-CD8D-D2D8-7988BCED25D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7AFA5B3-4C39-C799-77D1-CA9F7967D434}"/>
              </a:ext>
            </a:extLst>
          </p:cNvPr>
          <p:cNvSpPr>
            <a:spLocks noGrp="1"/>
          </p:cNvSpPr>
          <p:nvPr>
            <p:ph type="dt" sz="half" idx="10"/>
          </p:nvPr>
        </p:nvSpPr>
        <p:spPr/>
        <p:txBody>
          <a:bodyPr/>
          <a:lstStyle/>
          <a:p>
            <a:fld id="{FE0804F7-156A-CC44-A754-5AF0880BAFD6}" type="datetimeFigureOut">
              <a:rPr lang="en-US" smtClean="0"/>
              <a:t>1/23/23</a:t>
            </a:fld>
            <a:endParaRPr lang="en-US"/>
          </a:p>
        </p:txBody>
      </p:sp>
      <p:sp>
        <p:nvSpPr>
          <p:cNvPr id="5" name="Footer Placeholder 4">
            <a:extLst>
              <a:ext uri="{FF2B5EF4-FFF2-40B4-BE49-F238E27FC236}">
                <a16:creationId xmlns:a16="http://schemas.microsoft.com/office/drawing/2014/main" id="{66640644-C40B-66CF-4D32-369CCF424E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62B80E-7D1D-3216-E4F2-CE5945BBB478}"/>
              </a:ext>
            </a:extLst>
          </p:cNvPr>
          <p:cNvSpPr>
            <a:spLocks noGrp="1"/>
          </p:cNvSpPr>
          <p:nvPr>
            <p:ph type="sldNum" sz="quarter" idx="12"/>
          </p:nvPr>
        </p:nvSpPr>
        <p:spPr/>
        <p:txBody>
          <a:bodyPr/>
          <a:lstStyle/>
          <a:p>
            <a:fld id="{1B09D714-E604-C546-811F-8DB35E779220}" type="slidenum">
              <a:rPr lang="en-US" smtClean="0"/>
              <a:t>‹#›</a:t>
            </a:fld>
            <a:endParaRPr lang="en-US"/>
          </a:p>
        </p:txBody>
      </p:sp>
    </p:spTree>
    <p:extLst>
      <p:ext uri="{BB962C8B-B14F-4D97-AF65-F5344CB8AC3E}">
        <p14:creationId xmlns:p14="http://schemas.microsoft.com/office/powerpoint/2010/main" val="1945714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447C0-363E-8D92-5022-B8C2E46A272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172986B-C1A7-9054-30AA-A20DE5BD013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4766419-A1A3-B620-EAB6-287A7F6DCECA}"/>
              </a:ext>
            </a:extLst>
          </p:cNvPr>
          <p:cNvSpPr>
            <a:spLocks noGrp="1"/>
          </p:cNvSpPr>
          <p:nvPr>
            <p:ph type="dt" sz="half" idx="10"/>
          </p:nvPr>
        </p:nvSpPr>
        <p:spPr/>
        <p:txBody>
          <a:bodyPr/>
          <a:lstStyle/>
          <a:p>
            <a:fld id="{FE0804F7-156A-CC44-A754-5AF0880BAFD6}" type="datetimeFigureOut">
              <a:rPr lang="en-US" smtClean="0"/>
              <a:t>1/23/23</a:t>
            </a:fld>
            <a:endParaRPr lang="en-US"/>
          </a:p>
        </p:txBody>
      </p:sp>
      <p:sp>
        <p:nvSpPr>
          <p:cNvPr id="5" name="Footer Placeholder 4">
            <a:extLst>
              <a:ext uri="{FF2B5EF4-FFF2-40B4-BE49-F238E27FC236}">
                <a16:creationId xmlns:a16="http://schemas.microsoft.com/office/drawing/2014/main" id="{31AB7D46-AA30-2E4D-F372-CDF9098344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055F69-1114-56DB-1816-973BD50090AE}"/>
              </a:ext>
            </a:extLst>
          </p:cNvPr>
          <p:cNvSpPr>
            <a:spLocks noGrp="1"/>
          </p:cNvSpPr>
          <p:nvPr>
            <p:ph type="sldNum" sz="quarter" idx="12"/>
          </p:nvPr>
        </p:nvSpPr>
        <p:spPr/>
        <p:txBody>
          <a:bodyPr/>
          <a:lstStyle/>
          <a:p>
            <a:fld id="{1B09D714-E604-C546-811F-8DB35E779220}" type="slidenum">
              <a:rPr lang="en-US" smtClean="0"/>
              <a:t>‹#›</a:t>
            </a:fld>
            <a:endParaRPr lang="en-US"/>
          </a:p>
        </p:txBody>
      </p:sp>
    </p:spTree>
    <p:extLst>
      <p:ext uri="{BB962C8B-B14F-4D97-AF65-F5344CB8AC3E}">
        <p14:creationId xmlns:p14="http://schemas.microsoft.com/office/powerpoint/2010/main" val="1609929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C8E75-178D-B2B3-C827-5B6C5717010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C44D140E-4726-C7D3-800B-0D36D8FE4B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5C8B1F0-B836-A770-23A4-7F9C32A9F521}"/>
              </a:ext>
            </a:extLst>
          </p:cNvPr>
          <p:cNvSpPr>
            <a:spLocks noGrp="1"/>
          </p:cNvSpPr>
          <p:nvPr>
            <p:ph type="dt" sz="half" idx="10"/>
          </p:nvPr>
        </p:nvSpPr>
        <p:spPr/>
        <p:txBody>
          <a:bodyPr/>
          <a:lstStyle/>
          <a:p>
            <a:fld id="{FE0804F7-156A-CC44-A754-5AF0880BAFD6}" type="datetimeFigureOut">
              <a:rPr lang="en-US" smtClean="0"/>
              <a:t>1/23/23</a:t>
            </a:fld>
            <a:endParaRPr lang="en-US"/>
          </a:p>
        </p:txBody>
      </p:sp>
      <p:sp>
        <p:nvSpPr>
          <p:cNvPr id="5" name="Footer Placeholder 4">
            <a:extLst>
              <a:ext uri="{FF2B5EF4-FFF2-40B4-BE49-F238E27FC236}">
                <a16:creationId xmlns:a16="http://schemas.microsoft.com/office/drawing/2014/main" id="{C2B6368F-433E-D0C1-77CC-D8EFBCC61B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96AFE5-DB0F-A10B-465D-F2BB529B4F95}"/>
              </a:ext>
            </a:extLst>
          </p:cNvPr>
          <p:cNvSpPr>
            <a:spLocks noGrp="1"/>
          </p:cNvSpPr>
          <p:nvPr>
            <p:ph type="sldNum" sz="quarter" idx="12"/>
          </p:nvPr>
        </p:nvSpPr>
        <p:spPr/>
        <p:txBody>
          <a:bodyPr/>
          <a:lstStyle/>
          <a:p>
            <a:fld id="{1B09D714-E604-C546-811F-8DB35E779220}" type="slidenum">
              <a:rPr lang="en-US" smtClean="0"/>
              <a:t>‹#›</a:t>
            </a:fld>
            <a:endParaRPr lang="en-US"/>
          </a:p>
        </p:txBody>
      </p:sp>
    </p:spTree>
    <p:extLst>
      <p:ext uri="{BB962C8B-B14F-4D97-AF65-F5344CB8AC3E}">
        <p14:creationId xmlns:p14="http://schemas.microsoft.com/office/powerpoint/2010/main" val="159331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7107F-9FB3-2EAD-6C6A-0441C24D811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00C6C4F-1372-3B67-21FE-366A5A114F5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73DAF20D-F6D1-0849-4811-63E8DFAD8DB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2301F827-09FF-08EA-AD0C-DA7FA310BFA8}"/>
              </a:ext>
            </a:extLst>
          </p:cNvPr>
          <p:cNvSpPr>
            <a:spLocks noGrp="1"/>
          </p:cNvSpPr>
          <p:nvPr>
            <p:ph type="dt" sz="half" idx="10"/>
          </p:nvPr>
        </p:nvSpPr>
        <p:spPr/>
        <p:txBody>
          <a:bodyPr/>
          <a:lstStyle/>
          <a:p>
            <a:fld id="{FE0804F7-156A-CC44-A754-5AF0880BAFD6}" type="datetimeFigureOut">
              <a:rPr lang="en-US" smtClean="0"/>
              <a:t>1/23/23</a:t>
            </a:fld>
            <a:endParaRPr lang="en-US"/>
          </a:p>
        </p:txBody>
      </p:sp>
      <p:sp>
        <p:nvSpPr>
          <p:cNvPr id="6" name="Footer Placeholder 5">
            <a:extLst>
              <a:ext uri="{FF2B5EF4-FFF2-40B4-BE49-F238E27FC236}">
                <a16:creationId xmlns:a16="http://schemas.microsoft.com/office/drawing/2014/main" id="{110700BD-9E2F-ACDD-8EE2-0BD2F7AF73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47A3B0-B4C5-B71B-FC20-16906615650F}"/>
              </a:ext>
            </a:extLst>
          </p:cNvPr>
          <p:cNvSpPr>
            <a:spLocks noGrp="1"/>
          </p:cNvSpPr>
          <p:nvPr>
            <p:ph type="sldNum" sz="quarter" idx="12"/>
          </p:nvPr>
        </p:nvSpPr>
        <p:spPr/>
        <p:txBody>
          <a:bodyPr/>
          <a:lstStyle/>
          <a:p>
            <a:fld id="{1B09D714-E604-C546-811F-8DB35E779220}" type="slidenum">
              <a:rPr lang="en-US" smtClean="0"/>
              <a:t>‹#›</a:t>
            </a:fld>
            <a:endParaRPr lang="en-US"/>
          </a:p>
        </p:txBody>
      </p:sp>
    </p:spTree>
    <p:extLst>
      <p:ext uri="{BB962C8B-B14F-4D97-AF65-F5344CB8AC3E}">
        <p14:creationId xmlns:p14="http://schemas.microsoft.com/office/powerpoint/2010/main" val="836456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00EC5-0318-17C5-3986-62D7E59ACD5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EF255C1-4DA0-EF26-056B-4AAACD8DCA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BBFC308-D88E-CFDC-952C-011F88A286F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97FBB469-7A8D-3D50-5B80-40DF84D6C2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2BE524E-0E1D-86EB-689B-D17A6802C51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2DC8691-2BBA-F0CD-E48E-603C42B7E265}"/>
              </a:ext>
            </a:extLst>
          </p:cNvPr>
          <p:cNvSpPr>
            <a:spLocks noGrp="1"/>
          </p:cNvSpPr>
          <p:nvPr>
            <p:ph type="dt" sz="half" idx="10"/>
          </p:nvPr>
        </p:nvSpPr>
        <p:spPr/>
        <p:txBody>
          <a:bodyPr/>
          <a:lstStyle/>
          <a:p>
            <a:fld id="{FE0804F7-156A-CC44-A754-5AF0880BAFD6}" type="datetimeFigureOut">
              <a:rPr lang="en-US" smtClean="0"/>
              <a:t>1/23/23</a:t>
            </a:fld>
            <a:endParaRPr lang="en-US"/>
          </a:p>
        </p:txBody>
      </p:sp>
      <p:sp>
        <p:nvSpPr>
          <p:cNvPr id="8" name="Footer Placeholder 7">
            <a:extLst>
              <a:ext uri="{FF2B5EF4-FFF2-40B4-BE49-F238E27FC236}">
                <a16:creationId xmlns:a16="http://schemas.microsoft.com/office/drawing/2014/main" id="{3029FDDD-EA50-AE75-345F-A94236416A4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41A968-A7F4-FB50-3776-22F1551E6416}"/>
              </a:ext>
            </a:extLst>
          </p:cNvPr>
          <p:cNvSpPr>
            <a:spLocks noGrp="1"/>
          </p:cNvSpPr>
          <p:nvPr>
            <p:ph type="sldNum" sz="quarter" idx="12"/>
          </p:nvPr>
        </p:nvSpPr>
        <p:spPr/>
        <p:txBody>
          <a:bodyPr/>
          <a:lstStyle/>
          <a:p>
            <a:fld id="{1B09D714-E604-C546-811F-8DB35E779220}" type="slidenum">
              <a:rPr lang="en-US" smtClean="0"/>
              <a:t>‹#›</a:t>
            </a:fld>
            <a:endParaRPr lang="en-US"/>
          </a:p>
        </p:txBody>
      </p:sp>
    </p:spTree>
    <p:extLst>
      <p:ext uri="{BB962C8B-B14F-4D97-AF65-F5344CB8AC3E}">
        <p14:creationId xmlns:p14="http://schemas.microsoft.com/office/powerpoint/2010/main" val="4129188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6CDCC-5E5D-F9C5-DE66-F8BA7F0CFFE8}"/>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1AF755F1-43C8-922C-5F37-1F29286F91CB}"/>
              </a:ext>
            </a:extLst>
          </p:cNvPr>
          <p:cNvSpPr>
            <a:spLocks noGrp="1"/>
          </p:cNvSpPr>
          <p:nvPr>
            <p:ph type="dt" sz="half" idx="10"/>
          </p:nvPr>
        </p:nvSpPr>
        <p:spPr/>
        <p:txBody>
          <a:bodyPr/>
          <a:lstStyle/>
          <a:p>
            <a:fld id="{FE0804F7-156A-CC44-A754-5AF0880BAFD6}" type="datetimeFigureOut">
              <a:rPr lang="en-US" smtClean="0"/>
              <a:t>1/23/23</a:t>
            </a:fld>
            <a:endParaRPr lang="en-US"/>
          </a:p>
        </p:txBody>
      </p:sp>
      <p:sp>
        <p:nvSpPr>
          <p:cNvPr id="4" name="Footer Placeholder 3">
            <a:extLst>
              <a:ext uri="{FF2B5EF4-FFF2-40B4-BE49-F238E27FC236}">
                <a16:creationId xmlns:a16="http://schemas.microsoft.com/office/drawing/2014/main" id="{83B241F7-1DEB-E4F3-7663-E829FF77F4E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047E30-C396-4E4B-F179-C241CB619DB4}"/>
              </a:ext>
            </a:extLst>
          </p:cNvPr>
          <p:cNvSpPr>
            <a:spLocks noGrp="1"/>
          </p:cNvSpPr>
          <p:nvPr>
            <p:ph type="sldNum" sz="quarter" idx="12"/>
          </p:nvPr>
        </p:nvSpPr>
        <p:spPr/>
        <p:txBody>
          <a:bodyPr/>
          <a:lstStyle/>
          <a:p>
            <a:fld id="{1B09D714-E604-C546-811F-8DB35E779220}" type="slidenum">
              <a:rPr lang="en-US" smtClean="0"/>
              <a:t>‹#›</a:t>
            </a:fld>
            <a:endParaRPr lang="en-US"/>
          </a:p>
        </p:txBody>
      </p:sp>
    </p:spTree>
    <p:extLst>
      <p:ext uri="{BB962C8B-B14F-4D97-AF65-F5344CB8AC3E}">
        <p14:creationId xmlns:p14="http://schemas.microsoft.com/office/powerpoint/2010/main" val="2623261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C901A9-CAF6-D4D7-5560-1807359D91A2}"/>
              </a:ext>
            </a:extLst>
          </p:cNvPr>
          <p:cNvSpPr>
            <a:spLocks noGrp="1"/>
          </p:cNvSpPr>
          <p:nvPr>
            <p:ph type="dt" sz="half" idx="10"/>
          </p:nvPr>
        </p:nvSpPr>
        <p:spPr/>
        <p:txBody>
          <a:bodyPr/>
          <a:lstStyle/>
          <a:p>
            <a:fld id="{FE0804F7-156A-CC44-A754-5AF0880BAFD6}" type="datetimeFigureOut">
              <a:rPr lang="en-US" smtClean="0"/>
              <a:t>1/23/23</a:t>
            </a:fld>
            <a:endParaRPr lang="en-US"/>
          </a:p>
        </p:txBody>
      </p:sp>
      <p:sp>
        <p:nvSpPr>
          <p:cNvPr id="3" name="Footer Placeholder 2">
            <a:extLst>
              <a:ext uri="{FF2B5EF4-FFF2-40B4-BE49-F238E27FC236}">
                <a16:creationId xmlns:a16="http://schemas.microsoft.com/office/drawing/2014/main" id="{AE9DC7D9-E8DA-C5F4-BD60-A06DD4C54E0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7EB737-0816-A58D-3E00-919708233EA0}"/>
              </a:ext>
            </a:extLst>
          </p:cNvPr>
          <p:cNvSpPr>
            <a:spLocks noGrp="1"/>
          </p:cNvSpPr>
          <p:nvPr>
            <p:ph type="sldNum" sz="quarter" idx="12"/>
          </p:nvPr>
        </p:nvSpPr>
        <p:spPr/>
        <p:txBody>
          <a:bodyPr/>
          <a:lstStyle/>
          <a:p>
            <a:fld id="{1B09D714-E604-C546-811F-8DB35E779220}" type="slidenum">
              <a:rPr lang="en-US" smtClean="0"/>
              <a:t>‹#›</a:t>
            </a:fld>
            <a:endParaRPr lang="en-US"/>
          </a:p>
        </p:txBody>
      </p:sp>
    </p:spTree>
    <p:extLst>
      <p:ext uri="{BB962C8B-B14F-4D97-AF65-F5344CB8AC3E}">
        <p14:creationId xmlns:p14="http://schemas.microsoft.com/office/powerpoint/2010/main" val="1571140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3DEA0-5C77-5EB4-AAB7-D7AB2D7C259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0DD2C11-E957-1C0C-2C1E-0FFB8E94EF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BF0E9F9-AA52-A056-66FA-54B071C485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8F50E32-56FD-5509-088E-84A96F75CCED}"/>
              </a:ext>
            </a:extLst>
          </p:cNvPr>
          <p:cNvSpPr>
            <a:spLocks noGrp="1"/>
          </p:cNvSpPr>
          <p:nvPr>
            <p:ph type="dt" sz="half" idx="10"/>
          </p:nvPr>
        </p:nvSpPr>
        <p:spPr/>
        <p:txBody>
          <a:bodyPr/>
          <a:lstStyle/>
          <a:p>
            <a:fld id="{FE0804F7-156A-CC44-A754-5AF0880BAFD6}" type="datetimeFigureOut">
              <a:rPr lang="en-US" smtClean="0"/>
              <a:t>1/23/23</a:t>
            </a:fld>
            <a:endParaRPr lang="en-US"/>
          </a:p>
        </p:txBody>
      </p:sp>
      <p:sp>
        <p:nvSpPr>
          <p:cNvPr id="6" name="Footer Placeholder 5">
            <a:extLst>
              <a:ext uri="{FF2B5EF4-FFF2-40B4-BE49-F238E27FC236}">
                <a16:creationId xmlns:a16="http://schemas.microsoft.com/office/drawing/2014/main" id="{5C750496-BD3B-2C9C-A7DF-DA39044B22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67B2DB-1718-16D0-A302-9412A11BD961}"/>
              </a:ext>
            </a:extLst>
          </p:cNvPr>
          <p:cNvSpPr>
            <a:spLocks noGrp="1"/>
          </p:cNvSpPr>
          <p:nvPr>
            <p:ph type="sldNum" sz="quarter" idx="12"/>
          </p:nvPr>
        </p:nvSpPr>
        <p:spPr/>
        <p:txBody>
          <a:bodyPr/>
          <a:lstStyle/>
          <a:p>
            <a:fld id="{1B09D714-E604-C546-811F-8DB35E779220}" type="slidenum">
              <a:rPr lang="en-US" smtClean="0"/>
              <a:t>‹#›</a:t>
            </a:fld>
            <a:endParaRPr lang="en-US"/>
          </a:p>
        </p:txBody>
      </p:sp>
    </p:spTree>
    <p:extLst>
      <p:ext uri="{BB962C8B-B14F-4D97-AF65-F5344CB8AC3E}">
        <p14:creationId xmlns:p14="http://schemas.microsoft.com/office/powerpoint/2010/main" val="1600849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ACAF4-A566-5275-4391-3571FD1EAE2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961B7A26-EEA8-FE1F-5EA9-FC25766A5D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CDE18C1-6ECE-6D38-1990-74AC58EA41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A7C7714-6F20-D9D0-D46F-E869DF338A25}"/>
              </a:ext>
            </a:extLst>
          </p:cNvPr>
          <p:cNvSpPr>
            <a:spLocks noGrp="1"/>
          </p:cNvSpPr>
          <p:nvPr>
            <p:ph type="dt" sz="half" idx="10"/>
          </p:nvPr>
        </p:nvSpPr>
        <p:spPr/>
        <p:txBody>
          <a:bodyPr/>
          <a:lstStyle/>
          <a:p>
            <a:fld id="{FE0804F7-156A-CC44-A754-5AF0880BAFD6}" type="datetimeFigureOut">
              <a:rPr lang="en-US" smtClean="0"/>
              <a:t>1/23/23</a:t>
            </a:fld>
            <a:endParaRPr lang="en-US"/>
          </a:p>
        </p:txBody>
      </p:sp>
      <p:sp>
        <p:nvSpPr>
          <p:cNvPr id="6" name="Footer Placeholder 5">
            <a:extLst>
              <a:ext uri="{FF2B5EF4-FFF2-40B4-BE49-F238E27FC236}">
                <a16:creationId xmlns:a16="http://schemas.microsoft.com/office/drawing/2014/main" id="{E5BEFB44-5A84-85B9-A717-54B87F1C3F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559F2B-DF56-9576-9C56-DF641A7E0CDD}"/>
              </a:ext>
            </a:extLst>
          </p:cNvPr>
          <p:cNvSpPr>
            <a:spLocks noGrp="1"/>
          </p:cNvSpPr>
          <p:nvPr>
            <p:ph type="sldNum" sz="quarter" idx="12"/>
          </p:nvPr>
        </p:nvSpPr>
        <p:spPr/>
        <p:txBody>
          <a:bodyPr/>
          <a:lstStyle/>
          <a:p>
            <a:fld id="{1B09D714-E604-C546-811F-8DB35E779220}" type="slidenum">
              <a:rPr lang="en-US" smtClean="0"/>
              <a:t>‹#›</a:t>
            </a:fld>
            <a:endParaRPr lang="en-US"/>
          </a:p>
        </p:txBody>
      </p:sp>
    </p:spTree>
    <p:extLst>
      <p:ext uri="{BB962C8B-B14F-4D97-AF65-F5344CB8AC3E}">
        <p14:creationId xmlns:p14="http://schemas.microsoft.com/office/powerpoint/2010/main" val="1012504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69B7E8-71AB-5639-AA7C-E9165C10C9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AE47411-B0A7-AFAF-E541-B665B7A667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51C776F-873B-C4B7-3278-465E1F5E2F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0804F7-156A-CC44-A754-5AF0880BAFD6}" type="datetimeFigureOut">
              <a:rPr lang="en-US" smtClean="0"/>
              <a:t>1/23/23</a:t>
            </a:fld>
            <a:endParaRPr lang="en-US"/>
          </a:p>
        </p:txBody>
      </p:sp>
      <p:sp>
        <p:nvSpPr>
          <p:cNvPr id="5" name="Footer Placeholder 4">
            <a:extLst>
              <a:ext uri="{FF2B5EF4-FFF2-40B4-BE49-F238E27FC236}">
                <a16:creationId xmlns:a16="http://schemas.microsoft.com/office/drawing/2014/main" id="{A4B9F88C-25ED-A053-3890-C93E371BE0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0B4D6CD-AEDB-765B-A4ED-D2D5E7C025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09D714-E604-C546-811F-8DB35E779220}" type="slidenum">
              <a:rPr lang="en-US" smtClean="0"/>
              <a:t>‹#›</a:t>
            </a:fld>
            <a:endParaRPr lang="en-US"/>
          </a:p>
        </p:txBody>
      </p:sp>
    </p:spTree>
    <p:extLst>
      <p:ext uri="{BB962C8B-B14F-4D97-AF65-F5344CB8AC3E}">
        <p14:creationId xmlns:p14="http://schemas.microsoft.com/office/powerpoint/2010/main" val="33915522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hyperlink" Target="http://www.mmds.org/mmds/v2.1/ch01-intro.pdf" TargetMode="External"/><Relationship Id="rId2" Type="http://schemas.openxmlformats.org/officeDocument/2006/relationships/hyperlink" Target="https://www.wired.com/insights/2014/07/data-new-oil-digital-economy/" TargetMode="External"/><Relationship Id="rId1" Type="http://schemas.openxmlformats.org/officeDocument/2006/relationships/slideLayout" Target="../slideLayouts/slideLayout2.xml"/><Relationship Id="rId4" Type="http://schemas.openxmlformats.org/officeDocument/2006/relationships/hyperlink" Target="https://siliconangle.com/2017/02/15/snaplogic-expands-cloud-app-kafka-real-time-support-new-release/"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jetbrains.com/community/educati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60910-24F1-9FC1-EDD3-6D56AEB1D9FF}"/>
              </a:ext>
            </a:extLst>
          </p:cNvPr>
          <p:cNvSpPr>
            <a:spLocks noGrp="1"/>
          </p:cNvSpPr>
          <p:nvPr>
            <p:ph type="ctrTitle"/>
          </p:nvPr>
        </p:nvSpPr>
        <p:spPr/>
        <p:txBody>
          <a:bodyPr>
            <a:normAutofit/>
          </a:bodyPr>
          <a:lstStyle/>
          <a:p>
            <a:r>
              <a:rPr lang="en-US" sz="4000" dirty="0">
                <a:latin typeface="Goldman Sans" panose="020B0603020203020204" pitchFamily="34" charset="0"/>
                <a:cs typeface="Goldman Sans" panose="020B0603020203020204" pitchFamily="34" charset="0"/>
              </a:rPr>
              <a:t>COMP6940: BIG DATA AND DATA VISUALISATION</a:t>
            </a:r>
          </a:p>
        </p:txBody>
      </p:sp>
      <p:sp>
        <p:nvSpPr>
          <p:cNvPr id="3" name="Subtitle 2">
            <a:extLst>
              <a:ext uri="{FF2B5EF4-FFF2-40B4-BE49-F238E27FC236}">
                <a16:creationId xmlns:a16="http://schemas.microsoft.com/office/drawing/2014/main" id="{48913469-FA31-9B3F-C787-6C4BFB136E25}"/>
              </a:ext>
            </a:extLst>
          </p:cNvPr>
          <p:cNvSpPr>
            <a:spLocks noGrp="1"/>
          </p:cNvSpPr>
          <p:nvPr>
            <p:ph type="subTitle" idx="1"/>
          </p:nvPr>
        </p:nvSpPr>
        <p:spPr/>
        <p:txBody>
          <a:bodyPr/>
          <a:lstStyle/>
          <a:p>
            <a:r>
              <a:rPr lang="en-US" dirty="0">
                <a:solidFill>
                  <a:schemeClr val="tx1">
                    <a:lumMod val="65000"/>
                    <a:lumOff val="35000"/>
                  </a:schemeClr>
                </a:solidFill>
                <a:latin typeface="Goldman Sans" panose="020B0603020203020204" pitchFamily="34" charset="0"/>
                <a:cs typeface="Goldman Sans" panose="020B0603020203020204" pitchFamily="34" charset="0"/>
              </a:rPr>
              <a:t>LECTURE #1: DATA COLLECTION, EDA, CDA</a:t>
            </a:r>
          </a:p>
          <a:p>
            <a:r>
              <a:rPr lang="en-US" dirty="0">
                <a:solidFill>
                  <a:schemeClr val="tx1">
                    <a:lumMod val="50000"/>
                    <a:lumOff val="50000"/>
                  </a:schemeClr>
                </a:solidFill>
                <a:latin typeface="Goldman Sans" panose="020B0603020203020204" pitchFamily="34" charset="0"/>
                <a:cs typeface="Goldman Sans" panose="020B0603020203020204" pitchFamily="34" charset="0"/>
              </a:rPr>
              <a:t>Inzamam Rahaman</a:t>
            </a:r>
          </a:p>
        </p:txBody>
      </p:sp>
    </p:spTree>
    <p:extLst>
      <p:ext uri="{BB962C8B-B14F-4D97-AF65-F5344CB8AC3E}">
        <p14:creationId xmlns:p14="http://schemas.microsoft.com/office/powerpoint/2010/main" val="3224817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C46517-AD8E-F56F-69A7-40404BC45607}"/>
              </a:ext>
            </a:extLst>
          </p:cNvPr>
          <p:cNvSpPr txBox="1"/>
          <p:nvPr/>
        </p:nvSpPr>
        <p:spPr>
          <a:xfrm>
            <a:off x="3048000" y="582067"/>
            <a:ext cx="6096000" cy="5693866"/>
          </a:xfrm>
          <a:prstGeom prst="rect">
            <a:avLst/>
          </a:prstGeom>
          <a:noFill/>
        </p:spPr>
        <p:txBody>
          <a:bodyPr wrap="square">
            <a:spAutoFit/>
          </a:bodyPr>
          <a:lstStyle/>
          <a:p>
            <a:r>
              <a:rPr lang="en-TT" sz="2800" b="0" i="0" dirty="0">
                <a:solidFill>
                  <a:srgbClr val="374151"/>
                </a:solidFill>
                <a:effectLst/>
                <a:latin typeface="Goldman Sans" panose="020B0603020203020204" pitchFamily="34" charset="0"/>
                <a:cs typeface="Goldman Sans" panose="020B0603020203020204" pitchFamily="34" charset="0"/>
              </a:rPr>
              <a:t>Data, raw and unrefined, A treasure trove, but hard to find. But with visualization as our guide, Insights come, and secrets bide. From patterns hidden deep, To trends on the surface, we'll keep. Big data's value, now clear to see, Thanks to visualization's key. It helps us make sense, Of this complex dense. And with it, we can tell a story, Of data's true worth and its glory.</a:t>
            </a:r>
          </a:p>
          <a:p>
            <a:endParaRPr lang="en-TT" sz="2800" dirty="0">
              <a:solidFill>
                <a:srgbClr val="374151"/>
              </a:solidFill>
              <a:latin typeface="Goldman Sans" panose="020B0603020203020204" pitchFamily="34" charset="0"/>
              <a:cs typeface="Goldman Sans" panose="020B0603020203020204" pitchFamily="34" charset="0"/>
            </a:endParaRPr>
          </a:p>
          <a:p>
            <a:pPr algn="r"/>
            <a:r>
              <a:rPr lang="en-TT" sz="2800" dirty="0">
                <a:solidFill>
                  <a:srgbClr val="374151"/>
                </a:solidFill>
                <a:latin typeface="Goldman Sans" panose="020B0603020203020204" pitchFamily="34" charset="0"/>
                <a:cs typeface="Goldman Sans" panose="020B0603020203020204" pitchFamily="34" charset="0"/>
              </a:rPr>
              <a:t>- </a:t>
            </a:r>
            <a:r>
              <a:rPr lang="en-TT" sz="2800" dirty="0" err="1">
                <a:solidFill>
                  <a:srgbClr val="374151"/>
                </a:solidFill>
                <a:latin typeface="Goldman Sans" panose="020B0603020203020204" pitchFamily="34" charset="0"/>
                <a:cs typeface="Goldman Sans" panose="020B0603020203020204" pitchFamily="34" charset="0"/>
              </a:rPr>
              <a:t>ChatGPT</a:t>
            </a:r>
            <a:endParaRPr lang="en-US" sz="2800" dirty="0">
              <a:latin typeface="Goldman Sans" panose="020B0603020203020204" pitchFamily="34" charset="0"/>
              <a:cs typeface="Goldman Sans" panose="020B0603020203020204" pitchFamily="34" charset="0"/>
            </a:endParaRPr>
          </a:p>
        </p:txBody>
      </p:sp>
    </p:spTree>
    <p:extLst>
      <p:ext uri="{BB962C8B-B14F-4D97-AF65-F5344CB8AC3E}">
        <p14:creationId xmlns:p14="http://schemas.microsoft.com/office/powerpoint/2010/main" val="4148137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 letter&#10;&#10;Description automatically generated">
            <a:extLst>
              <a:ext uri="{FF2B5EF4-FFF2-40B4-BE49-F238E27FC236}">
                <a16:creationId xmlns:a16="http://schemas.microsoft.com/office/drawing/2014/main" id="{28DB7F03-A6A0-C094-511D-BED35B5CF42B}"/>
              </a:ext>
            </a:extLst>
          </p:cNvPr>
          <p:cNvPicPr>
            <a:picLocks noChangeAspect="1"/>
          </p:cNvPicPr>
          <p:nvPr/>
        </p:nvPicPr>
        <p:blipFill>
          <a:blip r:embed="rId2"/>
          <a:stretch>
            <a:fillRect/>
          </a:stretch>
        </p:blipFill>
        <p:spPr>
          <a:xfrm>
            <a:off x="174171" y="838200"/>
            <a:ext cx="11843657" cy="5181600"/>
          </a:xfrm>
          <a:prstGeom prst="rect">
            <a:avLst/>
          </a:prstGeom>
        </p:spPr>
      </p:pic>
    </p:spTree>
    <p:extLst>
      <p:ext uri="{BB962C8B-B14F-4D97-AF65-F5344CB8AC3E}">
        <p14:creationId xmlns:p14="http://schemas.microsoft.com/office/powerpoint/2010/main" val="2844501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79C9E-3869-76B8-227D-8FFF93330249}"/>
              </a:ext>
            </a:extLst>
          </p:cNvPr>
          <p:cNvSpPr>
            <a:spLocks noGrp="1"/>
          </p:cNvSpPr>
          <p:nvPr>
            <p:ph type="title"/>
          </p:nvPr>
        </p:nvSpPr>
        <p:spPr/>
        <p:txBody>
          <a:bodyPr/>
          <a:lstStyle/>
          <a:p>
            <a:endParaRPr lang="en-US" dirty="0">
              <a:latin typeface="Goldman Sans" panose="020B0603020203020204" pitchFamily="34" charset="0"/>
              <a:cs typeface="Goldman Sans" panose="020B0603020203020204" pitchFamily="34" charset="0"/>
            </a:endParaRPr>
          </a:p>
        </p:txBody>
      </p:sp>
      <p:pic>
        <p:nvPicPr>
          <p:cNvPr id="8" name="Picture 7" descr="Table&#10;&#10;Description automatically generated">
            <a:extLst>
              <a:ext uri="{FF2B5EF4-FFF2-40B4-BE49-F238E27FC236}">
                <a16:creationId xmlns:a16="http://schemas.microsoft.com/office/drawing/2014/main" id="{E94F26D8-0508-67C0-B210-2DC97173414E}"/>
              </a:ext>
            </a:extLst>
          </p:cNvPr>
          <p:cNvPicPr>
            <a:picLocks noChangeAspect="1"/>
          </p:cNvPicPr>
          <p:nvPr/>
        </p:nvPicPr>
        <p:blipFill>
          <a:blip r:embed="rId2"/>
          <a:stretch>
            <a:fillRect/>
          </a:stretch>
        </p:blipFill>
        <p:spPr>
          <a:xfrm>
            <a:off x="1438836" y="474110"/>
            <a:ext cx="9314328" cy="5909780"/>
          </a:xfrm>
          <a:prstGeom prst="rect">
            <a:avLst/>
          </a:prstGeom>
        </p:spPr>
      </p:pic>
    </p:spTree>
    <p:extLst>
      <p:ext uri="{BB962C8B-B14F-4D97-AF65-F5344CB8AC3E}">
        <p14:creationId xmlns:p14="http://schemas.microsoft.com/office/powerpoint/2010/main" val="2642257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able&#10;&#10;Description automatically generated">
            <a:extLst>
              <a:ext uri="{FF2B5EF4-FFF2-40B4-BE49-F238E27FC236}">
                <a16:creationId xmlns:a16="http://schemas.microsoft.com/office/drawing/2014/main" id="{19288540-7F43-563E-4638-5B3FB0E3E3A2}"/>
              </a:ext>
            </a:extLst>
          </p:cNvPr>
          <p:cNvPicPr>
            <a:picLocks noChangeAspect="1"/>
          </p:cNvPicPr>
          <p:nvPr/>
        </p:nvPicPr>
        <p:blipFill>
          <a:blip r:embed="rId2"/>
          <a:stretch>
            <a:fillRect/>
          </a:stretch>
        </p:blipFill>
        <p:spPr>
          <a:xfrm>
            <a:off x="2101850" y="2120900"/>
            <a:ext cx="7772400" cy="2545491"/>
          </a:xfrm>
          <a:prstGeom prst="rect">
            <a:avLst/>
          </a:prstGeom>
        </p:spPr>
      </p:pic>
    </p:spTree>
    <p:extLst>
      <p:ext uri="{BB962C8B-B14F-4D97-AF65-F5344CB8AC3E}">
        <p14:creationId xmlns:p14="http://schemas.microsoft.com/office/powerpoint/2010/main" val="1946230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79C9E-3869-76B8-227D-8FFF93330249}"/>
              </a:ext>
            </a:extLst>
          </p:cNvPr>
          <p:cNvSpPr>
            <a:spLocks noGrp="1"/>
          </p:cNvSpPr>
          <p:nvPr>
            <p:ph type="title"/>
          </p:nvPr>
        </p:nvSpPr>
        <p:spPr/>
        <p:txBody>
          <a:bodyPr/>
          <a:lstStyle/>
          <a:p>
            <a:r>
              <a:rPr lang="en-US" dirty="0">
                <a:latin typeface="Goldman Sans" panose="020B0603020203020204" pitchFamily="34" charset="0"/>
                <a:cs typeface="Goldman Sans" panose="020B0603020203020204" pitchFamily="34" charset="0"/>
              </a:rPr>
              <a:t>BIG DATA</a:t>
            </a:r>
          </a:p>
        </p:txBody>
      </p:sp>
      <p:sp>
        <p:nvSpPr>
          <p:cNvPr id="6" name="Content Placeholder 2">
            <a:extLst>
              <a:ext uri="{FF2B5EF4-FFF2-40B4-BE49-F238E27FC236}">
                <a16:creationId xmlns:a16="http://schemas.microsoft.com/office/drawing/2014/main" id="{EBF8D35A-DBE6-8FC0-2F23-BC3DD8F1660A}"/>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Goldman Sans" panose="020B0603020203020204" pitchFamily="34" charset="0"/>
                <a:cs typeface="Goldman Sans" panose="020B0603020203020204" pitchFamily="34" charset="0"/>
              </a:rPr>
              <a:t>Rate of data production across all industries and human activities is rapidly increasingly every year</a:t>
            </a:r>
          </a:p>
          <a:p>
            <a:r>
              <a:rPr lang="en-US" dirty="0">
                <a:latin typeface="Goldman Sans" panose="020B0603020203020204" pitchFamily="34" charset="0"/>
                <a:cs typeface="Goldman Sans" panose="020B0603020203020204" pitchFamily="34" charset="0"/>
              </a:rPr>
              <a:t>Data generated from multiple sources</a:t>
            </a:r>
          </a:p>
          <a:p>
            <a:r>
              <a:rPr lang="en-US" dirty="0">
                <a:latin typeface="Goldman Sans" panose="020B0603020203020204" pitchFamily="34" charset="0"/>
                <a:cs typeface="Goldman Sans" panose="020B0603020203020204" pitchFamily="34" charset="0"/>
              </a:rPr>
              <a:t>Rapidly accumulated is large and complex</a:t>
            </a:r>
          </a:p>
          <a:p>
            <a:r>
              <a:rPr lang="en-US" dirty="0">
                <a:latin typeface="Goldman Sans" panose="020B0603020203020204" pitchFamily="34" charset="0"/>
                <a:cs typeface="Goldman Sans" panose="020B0603020203020204" pitchFamily="34" charset="0"/>
              </a:rPr>
              <a:t>Constellation of integrated traits emerges </a:t>
            </a:r>
          </a:p>
          <a:p>
            <a:pPr lvl="1"/>
            <a:r>
              <a:rPr lang="en-US" dirty="0">
                <a:latin typeface="Goldman Sans" panose="020B0603020203020204" pitchFamily="34" charset="0"/>
                <a:cs typeface="Goldman Sans" panose="020B0603020203020204" pitchFamily="34" charset="0"/>
              </a:rPr>
              <a:t>The 6 V’s of Big Data</a:t>
            </a:r>
          </a:p>
        </p:txBody>
      </p:sp>
    </p:spTree>
    <p:extLst>
      <p:ext uri="{BB962C8B-B14F-4D97-AF65-F5344CB8AC3E}">
        <p14:creationId xmlns:p14="http://schemas.microsoft.com/office/powerpoint/2010/main" val="3172520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Timeline&#10;&#10;Description automatically generated">
            <a:extLst>
              <a:ext uri="{FF2B5EF4-FFF2-40B4-BE49-F238E27FC236}">
                <a16:creationId xmlns:a16="http://schemas.microsoft.com/office/drawing/2014/main" id="{1CDF4ADE-D043-E7DC-BAF6-CAD9AE4E9B63}"/>
              </a:ext>
            </a:extLst>
          </p:cNvPr>
          <p:cNvPicPr>
            <a:picLocks noChangeAspect="1"/>
          </p:cNvPicPr>
          <p:nvPr/>
        </p:nvPicPr>
        <p:blipFill>
          <a:blip r:embed="rId2"/>
          <a:stretch>
            <a:fillRect/>
          </a:stretch>
        </p:blipFill>
        <p:spPr>
          <a:xfrm>
            <a:off x="1143942" y="643467"/>
            <a:ext cx="9904115" cy="5571065"/>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4049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79C9E-3869-76B8-227D-8FFF93330249}"/>
              </a:ext>
            </a:extLst>
          </p:cNvPr>
          <p:cNvSpPr>
            <a:spLocks noGrp="1"/>
          </p:cNvSpPr>
          <p:nvPr>
            <p:ph type="title"/>
          </p:nvPr>
        </p:nvSpPr>
        <p:spPr>
          <a:xfrm>
            <a:off x="838199" y="291090"/>
            <a:ext cx="10515599" cy="932688"/>
          </a:xfrm>
        </p:spPr>
        <p:txBody>
          <a:bodyPr vert="horz" lIns="91440" tIns="45720" rIns="91440" bIns="45720" rtlCol="0" anchor="b">
            <a:normAutofit fontScale="90000"/>
          </a:bodyPr>
          <a:lstStyle/>
          <a:p>
            <a:r>
              <a:rPr lang="en-US" sz="3800" kern="1200" dirty="0">
                <a:solidFill>
                  <a:schemeClr val="tx1"/>
                </a:solidFill>
                <a:latin typeface="Goldman Sans" panose="020B0603020203020204" pitchFamily="34" charset="0"/>
                <a:cs typeface="Goldman Sans" panose="020B0603020203020204" pitchFamily="34" charset="0"/>
              </a:rPr>
              <a:t>CONSIDERATIONS WHEN WORKING WITH BIG DATA</a:t>
            </a:r>
          </a:p>
        </p:txBody>
      </p:sp>
      <p:pic>
        <p:nvPicPr>
          <p:cNvPr id="4" name="Picture 3" descr="Timeline&#10;&#10;Description automatically generated with medium confidence">
            <a:extLst>
              <a:ext uri="{FF2B5EF4-FFF2-40B4-BE49-F238E27FC236}">
                <a16:creationId xmlns:a16="http://schemas.microsoft.com/office/drawing/2014/main" id="{0F20F6CE-54E1-B108-785C-AA5E32B73B12}"/>
              </a:ext>
            </a:extLst>
          </p:cNvPr>
          <p:cNvPicPr>
            <a:picLocks noChangeAspect="1"/>
          </p:cNvPicPr>
          <p:nvPr/>
        </p:nvPicPr>
        <p:blipFill>
          <a:blip r:embed="rId2"/>
          <a:stretch>
            <a:fillRect/>
          </a:stretch>
        </p:blipFill>
        <p:spPr>
          <a:xfrm>
            <a:off x="2543403" y="1863801"/>
            <a:ext cx="7105193" cy="4440746"/>
          </a:xfrm>
          <a:prstGeom prst="rect">
            <a:avLst/>
          </a:prstGeom>
        </p:spPr>
      </p:pic>
      <p:sp>
        <p:nvSpPr>
          <p:cNvPr id="6" name="Content Placeholder 2">
            <a:extLst>
              <a:ext uri="{FF2B5EF4-FFF2-40B4-BE49-F238E27FC236}">
                <a16:creationId xmlns:a16="http://schemas.microsoft.com/office/drawing/2014/main" id="{EBF8D35A-DBE6-8FC0-2F23-BC3DD8F1660A}"/>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Goldman Sans" panose="020B0603020203020204" pitchFamily="34" charset="0"/>
              <a:cs typeface="Goldman Sans" panose="020B0603020203020204" pitchFamily="34" charset="0"/>
            </a:endParaRPr>
          </a:p>
        </p:txBody>
      </p:sp>
    </p:spTree>
    <p:extLst>
      <p:ext uri="{BB962C8B-B14F-4D97-AF65-F5344CB8AC3E}">
        <p14:creationId xmlns:p14="http://schemas.microsoft.com/office/powerpoint/2010/main" val="935100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79C9E-3869-76B8-227D-8FFF93330249}"/>
              </a:ext>
            </a:extLst>
          </p:cNvPr>
          <p:cNvSpPr>
            <a:spLocks noGrp="1"/>
          </p:cNvSpPr>
          <p:nvPr>
            <p:ph type="title"/>
          </p:nvPr>
        </p:nvSpPr>
        <p:spPr/>
        <p:txBody>
          <a:bodyPr/>
          <a:lstStyle/>
          <a:p>
            <a:r>
              <a:rPr lang="en-US" dirty="0">
                <a:latin typeface="Goldman Sans" panose="020B0603020203020204" pitchFamily="34" charset="0"/>
                <a:cs typeface="Goldman Sans" panose="020B0603020203020204" pitchFamily="34" charset="0"/>
              </a:rPr>
              <a:t>BIG DATA – DATA CLEANING</a:t>
            </a:r>
          </a:p>
        </p:txBody>
      </p:sp>
      <p:sp>
        <p:nvSpPr>
          <p:cNvPr id="6" name="Content Placeholder 2">
            <a:extLst>
              <a:ext uri="{FF2B5EF4-FFF2-40B4-BE49-F238E27FC236}">
                <a16:creationId xmlns:a16="http://schemas.microsoft.com/office/drawing/2014/main" id="{EBF8D35A-DBE6-8FC0-2F23-BC3DD8F1660A}"/>
              </a:ext>
            </a:extLst>
          </p:cNvPr>
          <p:cNvSpPr txBox="1">
            <a:spLocks/>
          </p:cNvSpPr>
          <p:nvPr/>
        </p:nvSpPr>
        <p:spPr>
          <a:xfrm>
            <a:off x="838200" y="1825625"/>
            <a:ext cx="6079435"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Goldman Sans" panose="020B0603020203020204" pitchFamily="34" charset="0"/>
                <a:cs typeface="Goldman Sans" panose="020B0603020203020204" pitchFamily="34" charset="0"/>
              </a:rPr>
              <a:t>Data from source systems are almost always messy and legion with issues that hamper correct usage</a:t>
            </a:r>
          </a:p>
          <a:p>
            <a:r>
              <a:rPr lang="en-US" dirty="0">
                <a:latin typeface="Goldman Sans" panose="020B0603020203020204" pitchFamily="34" charset="0"/>
                <a:cs typeface="Goldman Sans" panose="020B0603020203020204" pitchFamily="34" charset="0"/>
              </a:rPr>
              <a:t>Form validation didn’t exist as we know it today in the 70’s </a:t>
            </a:r>
          </a:p>
          <a:p>
            <a:r>
              <a:rPr lang="en-US" dirty="0">
                <a:latin typeface="Goldman Sans" panose="020B0603020203020204" pitchFamily="34" charset="0"/>
                <a:cs typeface="Goldman Sans" panose="020B0603020203020204" pitchFamily="34" charset="0"/>
              </a:rPr>
              <a:t>Inconsistent and erroneous formats, e.g. DDMMYY and MMDDYY in the same data field </a:t>
            </a:r>
          </a:p>
          <a:p>
            <a:r>
              <a:rPr lang="en-US" dirty="0">
                <a:latin typeface="Goldman Sans" panose="020B0603020203020204" pitchFamily="34" charset="0"/>
                <a:cs typeface="Goldman Sans" panose="020B0603020203020204" pitchFamily="34" charset="0"/>
              </a:rPr>
              <a:t>Would discuss more on data cleaning next lecture</a:t>
            </a:r>
          </a:p>
        </p:txBody>
      </p:sp>
      <p:pic>
        <p:nvPicPr>
          <p:cNvPr id="4" name="Picture 3" descr="A picture containing text, person, outdoor, sign&#10;&#10;Description automatically generated">
            <a:extLst>
              <a:ext uri="{FF2B5EF4-FFF2-40B4-BE49-F238E27FC236}">
                <a16:creationId xmlns:a16="http://schemas.microsoft.com/office/drawing/2014/main" id="{EF426F8D-D3A4-1248-A4E4-C4FA6D41B6F7}"/>
              </a:ext>
            </a:extLst>
          </p:cNvPr>
          <p:cNvPicPr>
            <a:picLocks noChangeAspect="1"/>
          </p:cNvPicPr>
          <p:nvPr/>
        </p:nvPicPr>
        <p:blipFill>
          <a:blip r:embed="rId2"/>
          <a:stretch>
            <a:fillRect/>
          </a:stretch>
        </p:blipFill>
        <p:spPr>
          <a:xfrm>
            <a:off x="6917635" y="1632468"/>
            <a:ext cx="4737652" cy="4737652"/>
          </a:xfrm>
          <a:prstGeom prst="rect">
            <a:avLst/>
          </a:prstGeom>
        </p:spPr>
      </p:pic>
    </p:spTree>
    <p:extLst>
      <p:ext uri="{BB962C8B-B14F-4D97-AF65-F5344CB8AC3E}">
        <p14:creationId xmlns:p14="http://schemas.microsoft.com/office/powerpoint/2010/main" val="38277079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79C9E-3869-76B8-227D-8FFF93330249}"/>
              </a:ext>
            </a:extLst>
          </p:cNvPr>
          <p:cNvSpPr>
            <a:spLocks noGrp="1"/>
          </p:cNvSpPr>
          <p:nvPr>
            <p:ph type="title"/>
          </p:nvPr>
        </p:nvSpPr>
        <p:spPr/>
        <p:txBody>
          <a:bodyPr/>
          <a:lstStyle/>
          <a:p>
            <a:r>
              <a:rPr lang="en-US" dirty="0">
                <a:latin typeface="Goldman Sans" panose="020B0603020203020204" pitchFamily="34" charset="0"/>
                <a:cs typeface="Goldman Sans" panose="020B0603020203020204" pitchFamily="34" charset="0"/>
              </a:rPr>
              <a:t>BIG DATA – ETL</a:t>
            </a:r>
          </a:p>
        </p:txBody>
      </p:sp>
      <p:sp>
        <p:nvSpPr>
          <p:cNvPr id="6" name="Content Placeholder 2">
            <a:extLst>
              <a:ext uri="{FF2B5EF4-FFF2-40B4-BE49-F238E27FC236}">
                <a16:creationId xmlns:a16="http://schemas.microsoft.com/office/drawing/2014/main" id="{EBF8D35A-DBE6-8FC0-2F23-BC3DD8F1660A}"/>
              </a:ext>
            </a:extLst>
          </p:cNvPr>
          <p:cNvSpPr txBox="1">
            <a:spLocks/>
          </p:cNvSpPr>
          <p:nvPr/>
        </p:nvSpPr>
        <p:spPr>
          <a:xfrm>
            <a:off x="838200" y="1825625"/>
            <a:ext cx="5907157" cy="4351338"/>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Goldman Sans" panose="020B0603020203020204" pitchFamily="34" charset="0"/>
                <a:cs typeface="Goldman Sans" panose="020B0603020203020204" pitchFamily="34" charset="0"/>
              </a:rPr>
              <a:t>Extract: data is pulled from required source systems and databases</a:t>
            </a:r>
          </a:p>
          <a:p>
            <a:r>
              <a:rPr lang="en-US" dirty="0">
                <a:latin typeface="Goldman Sans" panose="020B0603020203020204" pitchFamily="34" charset="0"/>
                <a:cs typeface="Goldman Sans" panose="020B0603020203020204" pitchFamily="34" charset="0"/>
              </a:rPr>
              <a:t>Transform: data is cleaned and otherwise transformed from source </a:t>
            </a:r>
            <a:r>
              <a:rPr lang="en-US" dirty="0" err="1">
                <a:latin typeface="Goldman Sans" panose="020B0603020203020204" pitchFamily="34" charset="0"/>
                <a:cs typeface="Goldman Sans" panose="020B0603020203020204" pitchFamily="34" charset="0"/>
              </a:rPr>
              <a:t>sytems</a:t>
            </a:r>
            <a:endParaRPr lang="en-US" dirty="0">
              <a:latin typeface="Goldman Sans" panose="020B0603020203020204" pitchFamily="34" charset="0"/>
              <a:cs typeface="Goldman Sans" panose="020B0603020203020204" pitchFamily="34" charset="0"/>
            </a:endParaRPr>
          </a:p>
          <a:p>
            <a:r>
              <a:rPr lang="en-US" dirty="0">
                <a:latin typeface="Goldman Sans" panose="020B0603020203020204" pitchFamily="34" charset="0"/>
                <a:cs typeface="Goldman Sans" panose="020B0603020203020204" pitchFamily="34" charset="0"/>
              </a:rPr>
              <a:t>Load: transformed data is loaded into format or storage amenable to analysis and additional processing for data mining (next slide)</a:t>
            </a:r>
          </a:p>
          <a:p>
            <a:pPr lvl="1"/>
            <a:r>
              <a:rPr lang="en-US" dirty="0">
                <a:latin typeface="Goldman Sans" panose="020B0603020203020204" pitchFamily="34" charset="0"/>
                <a:cs typeface="Goldman Sans" panose="020B0603020203020204" pitchFamily="34" charset="0"/>
              </a:rPr>
              <a:t>Files (e.g. Feather, CSV, </a:t>
            </a:r>
            <a:r>
              <a:rPr lang="en-US" dirty="0" err="1">
                <a:latin typeface="Goldman Sans" panose="020B0603020203020204" pitchFamily="34" charset="0"/>
                <a:cs typeface="Goldman Sans" panose="020B0603020203020204" pitchFamily="34" charset="0"/>
              </a:rPr>
              <a:t>etc</a:t>
            </a:r>
            <a:r>
              <a:rPr lang="en-US" dirty="0">
                <a:latin typeface="Goldman Sans" panose="020B0603020203020204" pitchFamily="34" charset="0"/>
                <a:cs typeface="Goldman Sans" panose="020B0603020203020204" pitchFamily="34" charset="0"/>
              </a:rPr>
              <a:t>…)</a:t>
            </a:r>
          </a:p>
          <a:p>
            <a:pPr lvl="1"/>
            <a:r>
              <a:rPr lang="en-US" dirty="0">
                <a:latin typeface="Goldman Sans" panose="020B0603020203020204" pitchFamily="34" charset="0"/>
                <a:cs typeface="Goldman Sans" panose="020B0603020203020204" pitchFamily="34" charset="0"/>
              </a:rPr>
              <a:t>Data Warehouses/Data Lakes (e.g. Snowflake)</a:t>
            </a:r>
          </a:p>
          <a:p>
            <a:r>
              <a:rPr lang="en-US" dirty="0">
                <a:latin typeface="Goldman Sans" panose="020B0603020203020204" pitchFamily="34" charset="0"/>
                <a:cs typeface="Goldman Sans" panose="020B0603020203020204" pitchFamily="34" charset="0"/>
              </a:rPr>
              <a:t>Several tools for ETL (Apache Airflow, </a:t>
            </a:r>
            <a:r>
              <a:rPr lang="en-US" dirty="0" err="1">
                <a:latin typeface="Goldman Sans" panose="020B0603020203020204" pitchFamily="34" charset="0"/>
                <a:cs typeface="Goldman Sans" panose="020B0603020203020204" pitchFamily="34" charset="0"/>
              </a:rPr>
              <a:t>SnapLogic</a:t>
            </a:r>
            <a:r>
              <a:rPr lang="en-US" dirty="0">
                <a:latin typeface="Goldman Sans" panose="020B0603020203020204" pitchFamily="34" charset="0"/>
                <a:cs typeface="Goldman Sans" panose="020B0603020203020204" pitchFamily="34" charset="0"/>
              </a:rPr>
              <a:t>)</a:t>
            </a:r>
          </a:p>
          <a:p>
            <a:r>
              <a:rPr lang="en-US" dirty="0">
                <a:latin typeface="Goldman Sans" panose="020B0603020203020204" pitchFamily="34" charset="0"/>
                <a:cs typeface="Goldman Sans" panose="020B0603020203020204" pitchFamily="34" charset="0"/>
              </a:rPr>
              <a:t>In reverse ETL, data is piped from the load area back to the source areas from which the data is extracted</a:t>
            </a:r>
          </a:p>
        </p:txBody>
      </p:sp>
      <p:pic>
        <p:nvPicPr>
          <p:cNvPr id="4" name="Picture 3" descr="A picture containing logo&#10;&#10;Description automatically generated">
            <a:extLst>
              <a:ext uri="{FF2B5EF4-FFF2-40B4-BE49-F238E27FC236}">
                <a16:creationId xmlns:a16="http://schemas.microsoft.com/office/drawing/2014/main" id="{03877E29-ECD0-05A7-DC6F-4AC8C7D5E4C3}"/>
              </a:ext>
            </a:extLst>
          </p:cNvPr>
          <p:cNvPicPr>
            <a:picLocks noChangeAspect="1"/>
          </p:cNvPicPr>
          <p:nvPr/>
        </p:nvPicPr>
        <p:blipFill>
          <a:blip r:embed="rId2"/>
          <a:stretch>
            <a:fillRect/>
          </a:stretch>
        </p:blipFill>
        <p:spPr>
          <a:xfrm>
            <a:off x="7072520" y="1690688"/>
            <a:ext cx="4281280" cy="1653916"/>
          </a:xfrm>
          <a:prstGeom prst="rect">
            <a:avLst/>
          </a:prstGeom>
        </p:spPr>
      </p:pic>
      <p:pic>
        <p:nvPicPr>
          <p:cNvPr id="7" name="Picture 6" descr="Diagram&#10;&#10;Description automatically generated">
            <a:extLst>
              <a:ext uri="{FF2B5EF4-FFF2-40B4-BE49-F238E27FC236}">
                <a16:creationId xmlns:a16="http://schemas.microsoft.com/office/drawing/2014/main" id="{D4ADE4D6-D8B2-0FE2-4731-6A89893BD4E7}"/>
              </a:ext>
            </a:extLst>
          </p:cNvPr>
          <p:cNvPicPr>
            <a:picLocks noChangeAspect="1"/>
          </p:cNvPicPr>
          <p:nvPr/>
        </p:nvPicPr>
        <p:blipFill>
          <a:blip r:embed="rId3"/>
          <a:stretch>
            <a:fillRect/>
          </a:stretch>
        </p:blipFill>
        <p:spPr>
          <a:xfrm>
            <a:off x="7169426" y="3429000"/>
            <a:ext cx="3877917" cy="2872531"/>
          </a:xfrm>
          <a:prstGeom prst="rect">
            <a:avLst/>
          </a:prstGeom>
        </p:spPr>
      </p:pic>
    </p:spTree>
    <p:extLst>
      <p:ext uri="{BB962C8B-B14F-4D97-AF65-F5344CB8AC3E}">
        <p14:creationId xmlns:p14="http://schemas.microsoft.com/office/powerpoint/2010/main" val="3471582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79C9E-3869-76B8-227D-8FFF93330249}"/>
              </a:ext>
            </a:extLst>
          </p:cNvPr>
          <p:cNvSpPr>
            <a:spLocks noGrp="1"/>
          </p:cNvSpPr>
          <p:nvPr>
            <p:ph type="title"/>
          </p:nvPr>
        </p:nvSpPr>
        <p:spPr/>
        <p:txBody>
          <a:bodyPr/>
          <a:lstStyle/>
          <a:p>
            <a:r>
              <a:rPr lang="en-US" dirty="0">
                <a:latin typeface="Goldman Sans" panose="020B0603020203020204" pitchFamily="34" charset="0"/>
                <a:cs typeface="Goldman Sans" panose="020B0603020203020204" pitchFamily="34" charset="0"/>
              </a:rPr>
              <a:t>BIG DATA – DATA MINING </a:t>
            </a:r>
          </a:p>
        </p:txBody>
      </p:sp>
      <p:sp>
        <p:nvSpPr>
          <p:cNvPr id="6" name="Content Placeholder 2">
            <a:extLst>
              <a:ext uri="{FF2B5EF4-FFF2-40B4-BE49-F238E27FC236}">
                <a16:creationId xmlns:a16="http://schemas.microsoft.com/office/drawing/2014/main" id="{EBF8D35A-DBE6-8FC0-2F23-BC3DD8F1660A}"/>
              </a:ext>
            </a:extLst>
          </p:cNvPr>
          <p:cNvSpPr txBox="1">
            <a:spLocks/>
          </p:cNvSpPr>
          <p:nvPr/>
        </p:nvSpPr>
        <p:spPr>
          <a:xfrm>
            <a:off x="838200" y="1825625"/>
            <a:ext cx="10515600"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Goldman Sans" panose="020B0603020203020204" pitchFamily="34" charset="0"/>
                <a:cs typeface="Goldman Sans" panose="020B0603020203020204" pitchFamily="34" charset="0"/>
              </a:rPr>
              <a:t>Goal of data mining is to extract patterns from large quantities of data and build models that allow us to make predictions of the data</a:t>
            </a:r>
          </a:p>
          <a:p>
            <a:r>
              <a:rPr lang="en-US" dirty="0">
                <a:latin typeface="Goldman Sans" panose="020B0603020203020204" pitchFamily="34" charset="0"/>
                <a:cs typeface="Goldman Sans" panose="020B0603020203020204" pitchFamily="34" charset="0"/>
              </a:rPr>
              <a:t>Data Mining can be split into</a:t>
            </a:r>
          </a:p>
          <a:p>
            <a:pPr lvl="1"/>
            <a:r>
              <a:rPr lang="en-US" dirty="0">
                <a:latin typeface="Goldman Sans" panose="020B0603020203020204" pitchFamily="34" charset="0"/>
                <a:cs typeface="Goldman Sans" panose="020B0603020203020204" pitchFamily="34" charset="0"/>
              </a:rPr>
              <a:t>Descriptive: characterize patterns in the data, e.g. clustering for customer segments, stream processing for computing live statistics </a:t>
            </a:r>
          </a:p>
          <a:p>
            <a:pPr lvl="1"/>
            <a:r>
              <a:rPr lang="en-US" dirty="0">
                <a:latin typeface="Goldman Sans" panose="020B0603020203020204" pitchFamily="34" charset="0"/>
                <a:cs typeface="Goldman Sans" panose="020B0603020203020204" pitchFamily="34" charset="0"/>
              </a:rPr>
              <a:t>Predictive: develop models to predict unknown or future values of some variable, e.g. predicting risk of churn, recommender systems to recommend products</a:t>
            </a:r>
          </a:p>
          <a:p>
            <a:r>
              <a:rPr lang="en-US" dirty="0">
                <a:latin typeface="Goldman Sans" panose="020B0603020203020204" pitchFamily="34" charset="0"/>
                <a:cs typeface="Goldman Sans" panose="020B0603020203020204" pitchFamily="34" charset="0"/>
              </a:rPr>
              <a:t>At </a:t>
            </a:r>
            <a:r>
              <a:rPr lang="en-US" b="1" dirty="0">
                <a:latin typeface="Goldman Sans" panose="020B0603020203020204" pitchFamily="34" charset="0"/>
                <a:cs typeface="Goldman Sans" panose="020B0603020203020204" pitchFamily="34" charset="0"/>
              </a:rPr>
              <a:t>best</a:t>
            </a:r>
            <a:r>
              <a:rPr lang="en-US" dirty="0">
                <a:latin typeface="Goldman Sans" panose="020B0603020203020204" pitchFamily="34" charset="0"/>
                <a:cs typeface="Goldman Sans" panose="020B0603020203020204" pitchFamily="34" charset="0"/>
              </a:rPr>
              <a:t> data mining produces results that are:</a:t>
            </a:r>
          </a:p>
          <a:p>
            <a:pPr lvl="1"/>
            <a:r>
              <a:rPr lang="en-US" dirty="0">
                <a:latin typeface="Goldman Sans" panose="020B0603020203020204" pitchFamily="34" charset="0"/>
                <a:cs typeface="Goldman Sans" panose="020B0603020203020204" pitchFamily="34" charset="0"/>
              </a:rPr>
              <a:t>Valid: patterns and models are representative of current and future state respectively</a:t>
            </a:r>
          </a:p>
          <a:p>
            <a:pPr lvl="1"/>
            <a:r>
              <a:rPr lang="en-US" dirty="0">
                <a:latin typeface="Goldman Sans" panose="020B0603020203020204" pitchFamily="34" charset="0"/>
                <a:cs typeface="Goldman Sans" panose="020B0603020203020204" pitchFamily="34" charset="0"/>
              </a:rPr>
              <a:t>Useful/Actionable: possible to use descriptive or predictive insights</a:t>
            </a:r>
          </a:p>
          <a:p>
            <a:pPr lvl="1"/>
            <a:r>
              <a:rPr lang="en-US" dirty="0">
                <a:latin typeface="Goldman Sans" panose="020B0603020203020204" pitchFamily="34" charset="0"/>
                <a:cs typeface="Goldman Sans" panose="020B0603020203020204" pitchFamily="34" charset="0"/>
              </a:rPr>
              <a:t>Unexpected/Interesting: results are non-trivial </a:t>
            </a:r>
          </a:p>
          <a:p>
            <a:pPr lvl="1"/>
            <a:r>
              <a:rPr lang="en-US" dirty="0">
                <a:latin typeface="Goldman Sans" panose="020B0603020203020204" pitchFamily="34" charset="0"/>
                <a:cs typeface="Goldman Sans" panose="020B0603020203020204" pitchFamily="34" charset="0"/>
              </a:rPr>
              <a:t>Understandable/Explainable: results can be interpreted and understood by human beings</a:t>
            </a:r>
          </a:p>
          <a:p>
            <a:r>
              <a:rPr lang="en-US" dirty="0">
                <a:latin typeface="Goldman Sans" panose="020B0603020203020204" pitchFamily="34" charset="0"/>
                <a:cs typeface="Goldman Sans" panose="020B0603020203020204" pitchFamily="34" charset="0"/>
              </a:rPr>
              <a:t>Will discuss some good practices in detail in later lectures</a:t>
            </a:r>
          </a:p>
        </p:txBody>
      </p:sp>
    </p:spTree>
    <p:extLst>
      <p:ext uri="{BB962C8B-B14F-4D97-AF65-F5344CB8AC3E}">
        <p14:creationId xmlns:p14="http://schemas.microsoft.com/office/powerpoint/2010/main" val="1276623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79C9E-3869-76B8-227D-8FFF93330249}"/>
              </a:ext>
            </a:extLst>
          </p:cNvPr>
          <p:cNvSpPr>
            <a:spLocks noGrp="1"/>
          </p:cNvSpPr>
          <p:nvPr>
            <p:ph type="title"/>
          </p:nvPr>
        </p:nvSpPr>
        <p:spPr/>
        <p:txBody>
          <a:bodyPr/>
          <a:lstStyle/>
          <a:p>
            <a:r>
              <a:rPr lang="en-US" dirty="0">
                <a:latin typeface="Goldman Sans" panose="020B0603020203020204" pitchFamily="34" charset="0"/>
                <a:cs typeface="Goldman Sans" panose="020B0603020203020204" pitchFamily="34" charset="0"/>
              </a:rPr>
              <a:t>AGENDA</a:t>
            </a:r>
          </a:p>
        </p:txBody>
      </p:sp>
      <p:sp>
        <p:nvSpPr>
          <p:cNvPr id="3" name="Content Placeholder 2">
            <a:extLst>
              <a:ext uri="{FF2B5EF4-FFF2-40B4-BE49-F238E27FC236}">
                <a16:creationId xmlns:a16="http://schemas.microsoft.com/office/drawing/2014/main" id="{9DC4C0AE-A996-7A69-EC12-EAE11AF61610}"/>
              </a:ext>
            </a:extLst>
          </p:cNvPr>
          <p:cNvSpPr>
            <a:spLocks noGrp="1"/>
          </p:cNvSpPr>
          <p:nvPr>
            <p:ph idx="1"/>
          </p:nvPr>
        </p:nvSpPr>
        <p:spPr/>
        <p:txBody>
          <a:bodyPr>
            <a:normAutofit lnSpcReduction="10000"/>
          </a:bodyPr>
          <a:lstStyle/>
          <a:p>
            <a:pPr marL="514350" indent="-514350">
              <a:buFont typeface="+mj-lt"/>
              <a:buAutoNum type="arabicPeriod"/>
            </a:pPr>
            <a:r>
              <a:rPr lang="en-US" dirty="0">
                <a:latin typeface="Goldman Sans" panose="020B0603020203020204" pitchFamily="34" charset="0"/>
                <a:cs typeface="Goldman Sans" panose="020B0603020203020204" pitchFamily="34" charset="0"/>
              </a:rPr>
              <a:t>Data Collection</a:t>
            </a:r>
          </a:p>
          <a:p>
            <a:pPr marL="971550" lvl="1" indent="-514350">
              <a:buFont typeface="+mj-lt"/>
              <a:buAutoNum type="arabicPeriod"/>
            </a:pPr>
            <a:r>
              <a:rPr lang="en-US" dirty="0">
                <a:latin typeface="Goldman Sans" panose="020B0603020203020204" pitchFamily="34" charset="0"/>
                <a:cs typeface="Goldman Sans" panose="020B0603020203020204" pitchFamily="34" charset="0"/>
              </a:rPr>
              <a:t>Methods – database, API, Web scraping</a:t>
            </a:r>
          </a:p>
          <a:p>
            <a:pPr marL="971550" lvl="1" indent="-514350">
              <a:buFont typeface="+mj-lt"/>
              <a:buAutoNum type="arabicPeriod"/>
            </a:pPr>
            <a:r>
              <a:rPr lang="en-US" dirty="0">
                <a:latin typeface="Goldman Sans" panose="020B0603020203020204" pitchFamily="34" charset="0"/>
                <a:cs typeface="Goldman Sans" panose="020B0603020203020204" pitchFamily="34" charset="0"/>
              </a:rPr>
              <a:t>Advice for data cleaning </a:t>
            </a:r>
          </a:p>
          <a:p>
            <a:pPr marL="514350" indent="-514350">
              <a:buFont typeface="+mj-lt"/>
              <a:buAutoNum type="arabicPeriod"/>
            </a:pPr>
            <a:r>
              <a:rPr lang="en-US" dirty="0">
                <a:latin typeface="Goldman Sans" panose="020B0603020203020204" pitchFamily="34" charset="0"/>
                <a:cs typeface="Goldman Sans" panose="020B0603020203020204" pitchFamily="34" charset="0"/>
              </a:rPr>
              <a:t>Exploratory Data Analysis</a:t>
            </a:r>
          </a:p>
          <a:p>
            <a:pPr marL="971550" lvl="1" indent="-514350">
              <a:buFont typeface="+mj-lt"/>
              <a:buAutoNum type="arabicPeriod"/>
            </a:pPr>
            <a:r>
              <a:rPr lang="en-US" dirty="0">
                <a:latin typeface="Goldman Sans" panose="020B0603020203020204" pitchFamily="34" charset="0"/>
                <a:cs typeface="Goldman Sans" panose="020B0603020203020204" pitchFamily="34" charset="0"/>
              </a:rPr>
              <a:t>Useful strategies and techniques for EDA</a:t>
            </a:r>
          </a:p>
          <a:p>
            <a:pPr marL="971550" lvl="1" indent="-514350">
              <a:buFont typeface="+mj-lt"/>
              <a:buAutoNum type="arabicPeriod"/>
            </a:pPr>
            <a:r>
              <a:rPr lang="en-US" dirty="0">
                <a:latin typeface="Goldman Sans" panose="020B0603020203020204" pitchFamily="34" charset="0"/>
                <a:cs typeface="Goldman Sans" panose="020B0603020203020204" pitchFamily="34" charset="0"/>
              </a:rPr>
              <a:t>Plots that are useful for EDA</a:t>
            </a:r>
          </a:p>
          <a:p>
            <a:pPr marL="514350" indent="-514350">
              <a:buFont typeface="+mj-lt"/>
              <a:buAutoNum type="arabicPeriod"/>
            </a:pPr>
            <a:r>
              <a:rPr lang="en-US" dirty="0">
                <a:latin typeface="Goldman Sans" panose="020B0603020203020204" pitchFamily="34" charset="0"/>
                <a:cs typeface="Goldman Sans" panose="020B0603020203020204" pitchFamily="34" charset="0"/>
              </a:rPr>
              <a:t>Confirmatory Data Analysis</a:t>
            </a:r>
          </a:p>
          <a:p>
            <a:pPr marL="971550" lvl="1" indent="-514350">
              <a:buFont typeface="+mj-lt"/>
              <a:buAutoNum type="arabicPeriod"/>
            </a:pPr>
            <a:r>
              <a:rPr lang="en-US" dirty="0">
                <a:latin typeface="Goldman Sans" panose="020B0603020203020204" pitchFamily="34" charset="0"/>
                <a:cs typeface="Goldman Sans" panose="020B0603020203020204" pitchFamily="34" charset="0"/>
              </a:rPr>
              <a:t>Use of confirmatory data analysis in machine learning and data science</a:t>
            </a:r>
          </a:p>
          <a:p>
            <a:pPr marL="971550" lvl="1" indent="-514350">
              <a:buFont typeface="+mj-lt"/>
              <a:buAutoNum type="arabicPeriod"/>
            </a:pPr>
            <a:r>
              <a:rPr lang="en-US" dirty="0">
                <a:latin typeface="Goldman Sans" panose="020B0603020203020204" pitchFamily="34" charset="0"/>
                <a:cs typeface="Goldman Sans" panose="020B0603020203020204" pitchFamily="34" charset="0"/>
              </a:rPr>
              <a:t>Simple </a:t>
            </a:r>
            <a:r>
              <a:rPr lang="en-US" dirty="0" err="1">
                <a:latin typeface="Goldman Sans" panose="020B0603020203020204" pitchFamily="34" charset="0"/>
                <a:cs typeface="Goldman Sans" panose="020B0603020203020204" pitchFamily="34" charset="0"/>
              </a:rPr>
              <a:t>ypothesis</a:t>
            </a:r>
            <a:r>
              <a:rPr lang="en-US" dirty="0">
                <a:latin typeface="Goldman Sans" panose="020B0603020203020204" pitchFamily="34" charset="0"/>
                <a:cs typeface="Goldman Sans" panose="020B0603020203020204" pitchFamily="34" charset="0"/>
              </a:rPr>
              <a:t> testing – T-test, ANOVA, Tukey’s Test</a:t>
            </a:r>
          </a:p>
          <a:p>
            <a:pPr marL="971550" lvl="1" indent="-514350">
              <a:buFont typeface="+mj-lt"/>
              <a:buAutoNum type="arabicPeriod"/>
            </a:pPr>
            <a:r>
              <a:rPr lang="en-US" dirty="0">
                <a:latin typeface="Goldman Sans" panose="020B0603020203020204" pitchFamily="34" charset="0"/>
                <a:cs typeface="Goldman Sans" panose="020B0603020203020204" pitchFamily="34" charset="0"/>
              </a:rPr>
              <a:t>Simple Regression Analysis </a:t>
            </a:r>
          </a:p>
          <a:p>
            <a:pPr marL="457200" lvl="1" indent="0">
              <a:buNone/>
            </a:pPr>
            <a:endParaRPr lang="en-US" dirty="0">
              <a:latin typeface="Goldman Sans" panose="020B0603020203020204" pitchFamily="34" charset="0"/>
              <a:cs typeface="Goldman Sans" panose="020B0603020203020204" pitchFamily="34" charset="0"/>
            </a:endParaRPr>
          </a:p>
        </p:txBody>
      </p:sp>
    </p:spTree>
    <p:extLst>
      <p:ext uri="{BB962C8B-B14F-4D97-AF65-F5344CB8AC3E}">
        <p14:creationId xmlns:p14="http://schemas.microsoft.com/office/powerpoint/2010/main" val="29219637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79C9E-3869-76B8-227D-8FFF93330249}"/>
              </a:ext>
            </a:extLst>
          </p:cNvPr>
          <p:cNvSpPr>
            <a:spLocks noGrp="1"/>
          </p:cNvSpPr>
          <p:nvPr>
            <p:ph type="title"/>
          </p:nvPr>
        </p:nvSpPr>
        <p:spPr/>
        <p:txBody>
          <a:bodyPr/>
          <a:lstStyle/>
          <a:p>
            <a:r>
              <a:rPr lang="en-US" dirty="0">
                <a:latin typeface="Goldman Sans" panose="020B0603020203020204" pitchFamily="34" charset="0"/>
                <a:cs typeface="Goldman Sans" panose="020B0603020203020204" pitchFamily="34" charset="0"/>
              </a:rPr>
              <a:t>BIG DATA – DATA MINING </a:t>
            </a:r>
          </a:p>
        </p:txBody>
      </p:sp>
      <p:sp>
        <p:nvSpPr>
          <p:cNvPr id="6" name="Content Placeholder 2">
            <a:extLst>
              <a:ext uri="{FF2B5EF4-FFF2-40B4-BE49-F238E27FC236}">
                <a16:creationId xmlns:a16="http://schemas.microsoft.com/office/drawing/2014/main" id="{EBF8D35A-DBE6-8FC0-2F23-BC3DD8F1660A}"/>
              </a:ext>
            </a:extLst>
          </p:cNvPr>
          <p:cNvSpPr txBox="1">
            <a:spLocks/>
          </p:cNvSpPr>
          <p:nvPr/>
        </p:nvSpPr>
        <p:spPr>
          <a:xfrm>
            <a:off x="838200" y="1825625"/>
            <a:ext cx="10515600"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Goldman Sans" panose="020B0603020203020204" pitchFamily="34" charset="0"/>
                <a:cs typeface="Goldman Sans" panose="020B0603020203020204" pitchFamily="34" charset="0"/>
              </a:rPr>
              <a:t>Suppose we want to increase sales. Number of sales would be KPI</a:t>
            </a:r>
          </a:p>
          <a:p>
            <a:pPr lvl="1"/>
            <a:r>
              <a:rPr lang="en-US" dirty="0">
                <a:latin typeface="Goldman Sans" panose="020B0603020203020204" pitchFamily="34" charset="0"/>
                <a:cs typeface="Goldman Sans" panose="020B0603020203020204" pitchFamily="34" charset="0"/>
              </a:rPr>
              <a:t>We want to increase this KPI</a:t>
            </a:r>
          </a:p>
          <a:p>
            <a:r>
              <a:rPr lang="en-US" dirty="0">
                <a:latin typeface="Goldman Sans" panose="020B0603020203020204" pitchFamily="34" charset="0"/>
                <a:cs typeface="Goldman Sans" panose="020B0603020203020204" pitchFamily="34" charset="0"/>
              </a:rPr>
              <a:t>One way would be more tailored marketing strategies to most valuable segments (i.e. lever)</a:t>
            </a:r>
          </a:p>
          <a:p>
            <a:r>
              <a:rPr lang="en-US" dirty="0">
                <a:latin typeface="Goldman Sans" panose="020B0603020203020204" pitchFamily="34" charset="0"/>
                <a:cs typeface="Goldman Sans" panose="020B0603020203020204" pitchFamily="34" charset="0"/>
              </a:rPr>
              <a:t>Data Mining can help us determine segments from dataset to support and enable business lever </a:t>
            </a:r>
          </a:p>
          <a:p>
            <a:r>
              <a:rPr lang="en-US" dirty="0">
                <a:latin typeface="Goldman Sans" panose="020B0603020203020204" pitchFamily="34" charset="0"/>
                <a:cs typeface="Goldman Sans" panose="020B0603020203020204" pitchFamily="34" charset="0"/>
              </a:rPr>
              <a:t>Data Mining is essential tool in digital transformation</a:t>
            </a:r>
          </a:p>
          <a:p>
            <a:r>
              <a:rPr lang="en-US" dirty="0">
                <a:latin typeface="Goldman Sans" panose="020B0603020203020204" pitchFamily="34" charset="0"/>
                <a:cs typeface="Goldman Sans" panose="020B0603020203020204" pitchFamily="34" charset="0"/>
              </a:rPr>
              <a:t>Good data science, often involves hypotheses – don’t just throw random modelling techniques at data and see what sticks</a:t>
            </a:r>
          </a:p>
        </p:txBody>
      </p:sp>
    </p:spTree>
    <p:extLst>
      <p:ext uri="{BB962C8B-B14F-4D97-AF65-F5344CB8AC3E}">
        <p14:creationId xmlns:p14="http://schemas.microsoft.com/office/powerpoint/2010/main" val="40661608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79C9E-3869-76B8-227D-8FFF93330249}"/>
              </a:ext>
            </a:extLst>
          </p:cNvPr>
          <p:cNvSpPr>
            <a:spLocks noGrp="1"/>
          </p:cNvSpPr>
          <p:nvPr>
            <p:ph type="title"/>
          </p:nvPr>
        </p:nvSpPr>
        <p:spPr/>
        <p:txBody>
          <a:bodyPr/>
          <a:lstStyle/>
          <a:p>
            <a:r>
              <a:rPr lang="en-US" dirty="0">
                <a:latin typeface="Goldman Sans" panose="020B0603020203020204" pitchFamily="34" charset="0"/>
                <a:cs typeface="Goldman Sans" panose="020B0603020203020204" pitchFamily="34" charset="0"/>
              </a:rPr>
              <a:t>DATA VISUALIZATION</a:t>
            </a:r>
          </a:p>
        </p:txBody>
      </p:sp>
      <p:sp>
        <p:nvSpPr>
          <p:cNvPr id="6" name="Content Placeholder 2">
            <a:extLst>
              <a:ext uri="{FF2B5EF4-FFF2-40B4-BE49-F238E27FC236}">
                <a16:creationId xmlns:a16="http://schemas.microsoft.com/office/drawing/2014/main" id="{EBF8D35A-DBE6-8FC0-2F23-BC3DD8F1660A}"/>
              </a:ext>
            </a:extLst>
          </p:cNvPr>
          <p:cNvSpPr txBox="1">
            <a:spLocks/>
          </p:cNvSpPr>
          <p:nvPr/>
        </p:nvSpPr>
        <p:spPr>
          <a:xfrm>
            <a:off x="838200" y="1825625"/>
            <a:ext cx="10515600"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Goldman Sans" panose="020B0603020203020204" pitchFamily="34" charset="0"/>
                <a:cs typeface="Goldman Sans" panose="020B0603020203020204" pitchFamily="34" charset="0"/>
              </a:rPr>
              <a:t>Results from data analysis would need to be communicated to stakeholders or fellow researchers </a:t>
            </a:r>
          </a:p>
          <a:p>
            <a:r>
              <a:rPr lang="en-US" dirty="0">
                <a:latin typeface="Goldman Sans" panose="020B0603020203020204" pitchFamily="34" charset="0"/>
                <a:cs typeface="Goldman Sans" panose="020B0603020203020204" pitchFamily="34" charset="0"/>
              </a:rPr>
              <a:t>Data visualization is concerned with pictographically and diagrammatically representing important trends in the data</a:t>
            </a:r>
          </a:p>
          <a:p>
            <a:pPr lvl="1"/>
            <a:r>
              <a:rPr lang="en-US" dirty="0">
                <a:latin typeface="Goldman Sans" panose="020B0603020203020204" pitchFamily="34" charset="0"/>
                <a:cs typeface="Goldman Sans" panose="020B0603020203020204" pitchFamily="34" charset="0"/>
              </a:rPr>
              <a:t>Often with charts that represent the relationships between different quantities in the data</a:t>
            </a:r>
          </a:p>
          <a:p>
            <a:r>
              <a:rPr lang="en-US" dirty="0">
                <a:latin typeface="Goldman Sans" panose="020B0603020203020204" pitchFamily="34" charset="0"/>
                <a:cs typeface="Goldman Sans" panose="020B0603020203020204" pitchFamily="34" charset="0"/>
              </a:rPr>
              <a:t>Good visualizations:</a:t>
            </a:r>
          </a:p>
          <a:p>
            <a:pPr lvl="1"/>
            <a:r>
              <a:rPr lang="en-US" dirty="0">
                <a:latin typeface="Goldman Sans" panose="020B0603020203020204" pitchFamily="34" charset="0"/>
                <a:cs typeface="Goldman Sans" panose="020B0603020203020204" pitchFamily="34" charset="0"/>
              </a:rPr>
              <a:t>Correct: correctly encode the data from the dataset </a:t>
            </a:r>
          </a:p>
          <a:p>
            <a:pPr lvl="1"/>
            <a:r>
              <a:rPr lang="en-US" dirty="0">
                <a:latin typeface="Goldman Sans" panose="020B0603020203020204" pitchFamily="34" charset="0"/>
                <a:cs typeface="Goldman Sans" panose="020B0603020203020204" pitchFamily="34" charset="0"/>
              </a:rPr>
              <a:t>Honest: are created without the intention of misleading the audience</a:t>
            </a:r>
          </a:p>
          <a:p>
            <a:pPr lvl="1"/>
            <a:r>
              <a:rPr lang="en-US" dirty="0">
                <a:latin typeface="Goldman Sans" panose="020B0603020203020204" pitchFamily="34" charset="0"/>
                <a:cs typeface="Goldman Sans" panose="020B0603020203020204" pitchFamily="34" charset="0"/>
              </a:rPr>
              <a:t>Visually appealing: should not use garish and distracting </a:t>
            </a:r>
            <a:r>
              <a:rPr lang="en-US" dirty="0" err="1">
                <a:latin typeface="Goldman Sans" panose="020B0603020203020204" pitchFamily="34" charset="0"/>
                <a:cs typeface="Goldman Sans" panose="020B0603020203020204" pitchFamily="34" charset="0"/>
              </a:rPr>
              <a:t>palletes</a:t>
            </a:r>
            <a:r>
              <a:rPr lang="en-US" dirty="0">
                <a:latin typeface="Goldman Sans" panose="020B0603020203020204" pitchFamily="34" charset="0"/>
                <a:cs typeface="Goldman Sans" panose="020B0603020203020204" pitchFamily="34" charset="0"/>
              </a:rPr>
              <a:t> or organization </a:t>
            </a:r>
          </a:p>
          <a:p>
            <a:endParaRPr lang="en-US" dirty="0">
              <a:latin typeface="Goldman Sans" panose="020B0603020203020204" pitchFamily="34" charset="0"/>
              <a:cs typeface="Goldman Sans" panose="020B0603020203020204" pitchFamily="34" charset="0"/>
            </a:endParaRPr>
          </a:p>
        </p:txBody>
      </p:sp>
    </p:spTree>
    <p:extLst>
      <p:ext uri="{BB962C8B-B14F-4D97-AF65-F5344CB8AC3E}">
        <p14:creationId xmlns:p14="http://schemas.microsoft.com/office/powerpoint/2010/main" val="31459521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79C9E-3869-76B8-227D-8FFF93330249}"/>
              </a:ext>
            </a:extLst>
          </p:cNvPr>
          <p:cNvSpPr>
            <a:spLocks noGrp="1"/>
          </p:cNvSpPr>
          <p:nvPr>
            <p:ph type="title"/>
          </p:nvPr>
        </p:nvSpPr>
        <p:spPr>
          <a:xfrm>
            <a:off x="6940295" y="1396289"/>
            <a:ext cx="4668257" cy="1325563"/>
          </a:xfrm>
        </p:spPr>
        <p:txBody>
          <a:bodyPr vert="horz" lIns="91440" tIns="45720" rIns="91440" bIns="45720" rtlCol="0" anchor="ctr">
            <a:normAutofit/>
          </a:bodyPr>
          <a:lstStyle/>
          <a:p>
            <a:r>
              <a:rPr lang="en-US" kern="1200" dirty="0">
                <a:solidFill>
                  <a:schemeClr val="tx1"/>
                </a:solidFill>
                <a:latin typeface="Goldman Sans" panose="020B0603020203020204" pitchFamily="34" charset="0"/>
                <a:cs typeface="Goldman Sans" panose="020B0603020203020204" pitchFamily="34" charset="0"/>
              </a:rPr>
              <a:t>DATA VISUALIZATION</a:t>
            </a:r>
          </a:p>
        </p:txBody>
      </p:sp>
      <p:sp>
        <p:nvSpPr>
          <p:cNvPr id="14" name="Freeform: Shape 13">
            <a:extLst>
              <a:ext uri="{FF2B5EF4-FFF2-40B4-BE49-F238E27FC236}">
                <a16:creationId xmlns:a16="http://schemas.microsoft.com/office/drawing/2014/main" id="{2EEE8F11-3582-44B7-9869-F2D26D7DD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133221" cy="3548529"/>
          </a:xfrm>
          <a:custGeom>
            <a:avLst/>
            <a:gdLst>
              <a:gd name="connsiteX0" fmla="*/ 0 w 4133221"/>
              <a:gd name="connsiteY0" fmla="*/ 0 h 3548529"/>
              <a:gd name="connsiteX1" fmla="*/ 3798429 w 4133221"/>
              <a:gd name="connsiteY1" fmla="*/ 0 h 3548529"/>
              <a:gd name="connsiteX2" fmla="*/ 3850140 w 4133221"/>
              <a:gd name="connsiteY2" fmla="*/ 85119 h 3548529"/>
              <a:gd name="connsiteX3" fmla="*/ 4133221 w 4133221"/>
              <a:gd name="connsiteY3" fmla="*/ 1203093 h 3548529"/>
              <a:gd name="connsiteX4" fmla="*/ 1787785 w 4133221"/>
              <a:gd name="connsiteY4" fmla="*/ 3548529 h 3548529"/>
              <a:gd name="connsiteX5" fmla="*/ 129311 w 4133221"/>
              <a:gd name="connsiteY5" fmla="*/ 2861567 h 3548529"/>
              <a:gd name="connsiteX6" fmla="*/ 0 w 4133221"/>
              <a:gd name="connsiteY6" fmla="*/ 2719289 h 3548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3221" h="3548529">
                <a:moveTo>
                  <a:pt x="0" y="0"/>
                </a:moveTo>
                <a:lnTo>
                  <a:pt x="3798429" y="0"/>
                </a:lnTo>
                <a:lnTo>
                  <a:pt x="3850140" y="85119"/>
                </a:lnTo>
                <a:cubicBezTo>
                  <a:pt x="4030674" y="417451"/>
                  <a:pt x="4133221" y="798296"/>
                  <a:pt x="4133221" y="1203093"/>
                </a:cubicBezTo>
                <a:cubicBezTo>
                  <a:pt x="4133221" y="2498442"/>
                  <a:pt x="3083134" y="3548529"/>
                  <a:pt x="1787785" y="3548529"/>
                </a:cubicBezTo>
                <a:cubicBezTo>
                  <a:pt x="1140111" y="3548529"/>
                  <a:pt x="553752" y="3286007"/>
                  <a:pt x="129311" y="2861567"/>
                </a:cubicBezTo>
                <a:lnTo>
                  <a:pt x="0" y="2719289"/>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2141F1CC-6A53-4BCF-9127-AABB52E249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1" y="3842187"/>
            <a:ext cx="3321156" cy="3015812"/>
          </a:xfrm>
          <a:custGeom>
            <a:avLst/>
            <a:gdLst>
              <a:gd name="connsiteX0" fmla="*/ 1359768 w 3321156"/>
              <a:gd name="connsiteY0" fmla="*/ 0 h 3015812"/>
              <a:gd name="connsiteX1" fmla="*/ 3321156 w 3321156"/>
              <a:gd name="connsiteY1" fmla="*/ 1961388 h 3015812"/>
              <a:gd name="connsiteX2" fmla="*/ 3084427 w 3321156"/>
              <a:gd name="connsiteY2" fmla="*/ 2896302 h 3015812"/>
              <a:gd name="connsiteX3" fmla="*/ 3011823 w 3321156"/>
              <a:gd name="connsiteY3" fmla="*/ 3015812 h 3015812"/>
              <a:gd name="connsiteX4" fmla="*/ 0 w 3321156"/>
              <a:gd name="connsiteY4" fmla="*/ 3015812 h 3015812"/>
              <a:gd name="connsiteX5" fmla="*/ 0 w 3321156"/>
              <a:gd name="connsiteY5" fmla="*/ 549808 h 3015812"/>
              <a:gd name="connsiteX6" fmla="*/ 112143 w 3321156"/>
              <a:gd name="connsiteY6" fmla="*/ 447886 h 3015812"/>
              <a:gd name="connsiteX7" fmla="*/ 1359768 w 3321156"/>
              <a:gd name="connsiteY7" fmla="*/ 0 h 3015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1156" h="3015812">
                <a:moveTo>
                  <a:pt x="1359768" y="0"/>
                </a:moveTo>
                <a:cubicBezTo>
                  <a:pt x="2443013" y="0"/>
                  <a:pt x="3321156" y="878143"/>
                  <a:pt x="3321156" y="1961388"/>
                </a:cubicBezTo>
                <a:cubicBezTo>
                  <a:pt x="3321156" y="2299902"/>
                  <a:pt x="3235400" y="2618387"/>
                  <a:pt x="3084427" y="2896302"/>
                </a:cubicBezTo>
                <a:lnTo>
                  <a:pt x="3011823" y="3015812"/>
                </a:lnTo>
                <a:lnTo>
                  <a:pt x="0" y="3015812"/>
                </a:lnTo>
                <a:lnTo>
                  <a:pt x="0" y="549808"/>
                </a:lnTo>
                <a:lnTo>
                  <a:pt x="112143" y="447886"/>
                </a:lnTo>
                <a:cubicBezTo>
                  <a:pt x="451187" y="168082"/>
                  <a:pt x="885848" y="0"/>
                  <a:pt x="1359768"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561B2B49-7142-4CA8-A929-4671548E6A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4530" y="2496668"/>
            <a:ext cx="3118104" cy="311810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descr="A picture containing text, clipart&#10;&#10;Description automatically generated">
            <a:extLst>
              <a:ext uri="{FF2B5EF4-FFF2-40B4-BE49-F238E27FC236}">
                <a16:creationId xmlns:a16="http://schemas.microsoft.com/office/drawing/2014/main" id="{EF43A900-ED5C-1A01-E211-1C8F29AB5BF0}"/>
              </a:ext>
            </a:extLst>
          </p:cNvPr>
          <p:cNvPicPr>
            <a:picLocks noChangeAspect="1"/>
          </p:cNvPicPr>
          <p:nvPr/>
        </p:nvPicPr>
        <p:blipFill rotWithShape="1">
          <a:blip r:embed="rId2"/>
          <a:srcRect r="-2" b="-2"/>
          <a:stretch/>
        </p:blipFill>
        <p:spPr>
          <a:xfrm>
            <a:off x="3559122" y="2661260"/>
            <a:ext cx="2788920" cy="2788920"/>
          </a:xfrm>
          <a:custGeom>
            <a:avLst/>
            <a:gdLst/>
            <a:ahLst/>
            <a:cxnLst/>
            <a:rect l="l" t="t" r="r" b="b"/>
            <a:pathLst>
              <a:path w="2880360" h="2880360">
                <a:moveTo>
                  <a:pt x="1440180" y="0"/>
                </a:moveTo>
                <a:cubicBezTo>
                  <a:pt x="2235569" y="0"/>
                  <a:pt x="2880360" y="644791"/>
                  <a:pt x="2880360" y="1440180"/>
                </a:cubicBezTo>
                <a:cubicBezTo>
                  <a:pt x="2880360" y="2235569"/>
                  <a:pt x="2235569" y="2880360"/>
                  <a:pt x="1440180" y="2880360"/>
                </a:cubicBezTo>
                <a:cubicBezTo>
                  <a:pt x="644791" y="2880360"/>
                  <a:pt x="0" y="2235569"/>
                  <a:pt x="0" y="1440180"/>
                </a:cubicBezTo>
                <a:cubicBezTo>
                  <a:pt x="0" y="644791"/>
                  <a:pt x="644791" y="0"/>
                  <a:pt x="1440180" y="0"/>
                </a:cubicBezTo>
                <a:close/>
              </a:path>
            </a:pathLst>
          </a:custGeom>
        </p:spPr>
      </p:pic>
      <p:pic>
        <p:nvPicPr>
          <p:cNvPr id="7" name="Picture 6" descr="A picture containing text, whiteboard&#10;&#10;Description automatically generated">
            <a:extLst>
              <a:ext uri="{FF2B5EF4-FFF2-40B4-BE49-F238E27FC236}">
                <a16:creationId xmlns:a16="http://schemas.microsoft.com/office/drawing/2014/main" id="{2A626130-18E1-DEB1-475D-EB9153F2BC7C}"/>
              </a:ext>
            </a:extLst>
          </p:cNvPr>
          <p:cNvPicPr>
            <a:picLocks noChangeAspect="1"/>
          </p:cNvPicPr>
          <p:nvPr/>
        </p:nvPicPr>
        <p:blipFill rotWithShape="1">
          <a:blip r:embed="rId3"/>
          <a:srcRect l="503" r="-2" b="-2"/>
          <a:stretch/>
        </p:blipFill>
        <p:spPr>
          <a:xfrm>
            <a:off x="20" y="10"/>
            <a:ext cx="3967953" cy="3383270"/>
          </a:xfrm>
          <a:custGeom>
            <a:avLst/>
            <a:gdLst/>
            <a:ahLst/>
            <a:cxnLst/>
            <a:rect l="l" t="t" r="r" b="b"/>
            <a:pathLst>
              <a:path w="3967973" h="3383280">
                <a:moveTo>
                  <a:pt x="0" y="0"/>
                </a:moveTo>
                <a:lnTo>
                  <a:pt x="3605273" y="0"/>
                </a:lnTo>
                <a:lnTo>
                  <a:pt x="3704836" y="163887"/>
                </a:lnTo>
                <a:cubicBezTo>
                  <a:pt x="3872651" y="472804"/>
                  <a:pt x="3967973" y="826817"/>
                  <a:pt x="3967973" y="1203093"/>
                </a:cubicBezTo>
                <a:cubicBezTo>
                  <a:pt x="3967973" y="2407177"/>
                  <a:pt x="2991870" y="3383280"/>
                  <a:pt x="1787786" y="3383280"/>
                </a:cubicBezTo>
                <a:cubicBezTo>
                  <a:pt x="1110489" y="3383280"/>
                  <a:pt x="505326" y="3074435"/>
                  <a:pt x="105448" y="2589894"/>
                </a:cubicBezTo>
                <a:lnTo>
                  <a:pt x="0" y="2448881"/>
                </a:lnTo>
                <a:close/>
              </a:path>
            </a:pathLst>
          </a:custGeom>
        </p:spPr>
      </p:pic>
      <p:pic>
        <p:nvPicPr>
          <p:cNvPr id="4" name="Picture 3" descr="Icon&#10;&#10;Description automatically generated">
            <a:extLst>
              <a:ext uri="{FF2B5EF4-FFF2-40B4-BE49-F238E27FC236}">
                <a16:creationId xmlns:a16="http://schemas.microsoft.com/office/drawing/2014/main" id="{8E8D25CC-C951-201B-30C1-5F777E874764}"/>
              </a:ext>
            </a:extLst>
          </p:cNvPr>
          <p:cNvPicPr>
            <a:picLocks noChangeAspect="1"/>
          </p:cNvPicPr>
          <p:nvPr/>
        </p:nvPicPr>
        <p:blipFill rotWithShape="1">
          <a:blip r:embed="rId4"/>
          <a:srcRect l="20826" r="20979" b="-1"/>
          <a:stretch/>
        </p:blipFill>
        <p:spPr>
          <a:xfrm>
            <a:off x="4825" y="4007260"/>
            <a:ext cx="3155071" cy="2850749"/>
          </a:xfrm>
          <a:custGeom>
            <a:avLst/>
            <a:gdLst/>
            <a:ahLst/>
            <a:cxnLst/>
            <a:rect l="l" t="t" r="r" b="b"/>
            <a:pathLst>
              <a:path w="3155071" h="2850749">
                <a:moveTo>
                  <a:pt x="1358746" y="0"/>
                </a:moveTo>
                <a:cubicBezTo>
                  <a:pt x="2350829" y="0"/>
                  <a:pt x="3155071" y="804242"/>
                  <a:pt x="3155071" y="1796325"/>
                </a:cubicBezTo>
                <a:cubicBezTo>
                  <a:pt x="3155071" y="2168356"/>
                  <a:pt x="3041975" y="2513972"/>
                  <a:pt x="2848287" y="2800668"/>
                </a:cubicBezTo>
                <a:lnTo>
                  <a:pt x="2810837" y="2850749"/>
                </a:lnTo>
                <a:lnTo>
                  <a:pt x="0" y="2850749"/>
                </a:lnTo>
                <a:lnTo>
                  <a:pt x="0" y="623564"/>
                </a:lnTo>
                <a:lnTo>
                  <a:pt x="88552" y="526132"/>
                </a:lnTo>
                <a:cubicBezTo>
                  <a:pt x="413623" y="201061"/>
                  <a:pt x="862705" y="0"/>
                  <a:pt x="1358746" y="0"/>
                </a:cubicBezTo>
                <a:close/>
              </a:path>
            </a:pathLst>
          </a:custGeom>
        </p:spPr>
      </p:pic>
      <p:sp>
        <p:nvSpPr>
          <p:cNvPr id="6" name="Content Placeholder 2">
            <a:extLst>
              <a:ext uri="{FF2B5EF4-FFF2-40B4-BE49-F238E27FC236}">
                <a16:creationId xmlns:a16="http://schemas.microsoft.com/office/drawing/2014/main" id="{EBF8D35A-DBE6-8FC0-2F23-BC3DD8F1660A}"/>
              </a:ext>
            </a:extLst>
          </p:cNvPr>
          <p:cNvSpPr txBox="1">
            <a:spLocks/>
          </p:cNvSpPr>
          <p:nvPr/>
        </p:nvSpPr>
        <p:spPr>
          <a:xfrm>
            <a:off x="6940296" y="2871982"/>
            <a:ext cx="4668256" cy="318168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500" dirty="0">
                <a:latin typeface="Goldman Sans" panose="020B0603020203020204" pitchFamily="34" charset="0"/>
                <a:cs typeface="Goldman Sans" panose="020B0603020203020204" pitchFamily="34" charset="0"/>
              </a:rPr>
              <a:t>Many different chart types for data viz:</a:t>
            </a:r>
          </a:p>
          <a:p>
            <a:pPr lvl="1"/>
            <a:r>
              <a:rPr lang="en-US" sz="1500" dirty="0">
                <a:latin typeface="Goldman Sans" panose="020B0603020203020204" pitchFamily="34" charset="0"/>
                <a:cs typeface="Goldman Sans" panose="020B0603020203020204" pitchFamily="34" charset="0"/>
              </a:rPr>
              <a:t>Pie, Line, Box plot, </a:t>
            </a:r>
            <a:r>
              <a:rPr lang="en-US" sz="1500" dirty="0" err="1">
                <a:latin typeface="Goldman Sans" panose="020B0603020203020204" pitchFamily="34" charset="0"/>
                <a:cs typeface="Goldman Sans" panose="020B0603020203020204" pitchFamily="34" charset="0"/>
              </a:rPr>
              <a:t>etc</a:t>
            </a:r>
            <a:r>
              <a:rPr lang="en-US" sz="1500" dirty="0">
                <a:latin typeface="Goldman Sans" panose="020B0603020203020204" pitchFamily="34" charset="0"/>
                <a:cs typeface="Goldman Sans" panose="020B0603020203020204" pitchFamily="34" charset="0"/>
              </a:rPr>
              <a:t>….</a:t>
            </a:r>
          </a:p>
          <a:p>
            <a:r>
              <a:rPr lang="en-US" sz="1500" dirty="0">
                <a:latin typeface="Goldman Sans" panose="020B0603020203020204" pitchFamily="34" charset="0"/>
                <a:cs typeface="Goldman Sans" panose="020B0603020203020204" pitchFamily="34" charset="0"/>
              </a:rPr>
              <a:t>Visualizations can be standalone or can be embedded in a dashboard to assist in decision making</a:t>
            </a:r>
          </a:p>
          <a:p>
            <a:r>
              <a:rPr lang="en-US" sz="1500" dirty="0">
                <a:latin typeface="Goldman Sans" panose="020B0603020203020204" pitchFamily="34" charset="0"/>
                <a:cs typeface="Goldman Sans" panose="020B0603020203020204" pitchFamily="34" charset="0"/>
              </a:rPr>
              <a:t>Tools for creating visualizations:</a:t>
            </a:r>
          </a:p>
          <a:p>
            <a:pPr lvl="1"/>
            <a:r>
              <a:rPr lang="en-US" sz="1500" dirty="0">
                <a:latin typeface="Goldman Sans" panose="020B0603020203020204" pitchFamily="34" charset="0"/>
                <a:cs typeface="Goldman Sans" panose="020B0603020203020204" pitchFamily="34" charset="0"/>
              </a:rPr>
              <a:t>JavaScript – D3</a:t>
            </a:r>
          </a:p>
          <a:p>
            <a:pPr lvl="1"/>
            <a:r>
              <a:rPr lang="en-US" sz="1500" dirty="0">
                <a:latin typeface="Goldman Sans" panose="020B0603020203020204" pitchFamily="34" charset="0"/>
                <a:cs typeface="Goldman Sans" panose="020B0603020203020204" pitchFamily="34" charset="0"/>
              </a:rPr>
              <a:t>R – </a:t>
            </a:r>
            <a:r>
              <a:rPr lang="en-US" sz="1500" dirty="0" err="1">
                <a:latin typeface="Goldman Sans" panose="020B0603020203020204" pitchFamily="34" charset="0"/>
                <a:cs typeface="Goldman Sans" panose="020B0603020203020204" pitchFamily="34" charset="0"/>
              </a:rPr>
              <a:t>ggplot</a:t>
            </a:r>
            <a:r>
              <a:rPr lang="en-US" sz="1500" dirty="0">
                <a:latin typeface="Goldman Sans" panose="020B0603020203020204" pitchFamily="34" charset="0"/>
                <a:cs typeface="Goldman Sans" panose="020B0603020203020204" pitchFamily="34" charset="0"/>
              </a:rPr>
              <a:t> </a:t>
            </a:r>
          </a:p>
          <a:p>
            <a:pPr lvl="1"/>
            <a:r>
              <a:rPr lang="en-US" sz="1500" dirty="0">
                <a:latin typeface="Goldman Sans" panose="020B0603020203020204" pitchFamily="34" charset="0"/>
                <a:cs typeface="Goldman Sans" panose="020B0603020203020204" pitchFamily="34" charset="0"/>
              </a:rPr>
              <a:t>Python – Matplotlib, Seaborn, </a:t>
            </a:r>
            <a:r>
              <a:rPr lang="en-US" sz="1500" dirty="0" err="1">
                <a:latin typeface="Goldman Sans" panose="020B0603020203020204" pitchFamily="34" charset="0"/>
                <a:cs typeface="Goldman Sans" panose="020B0603020203020204" pitchFamily="34" charset="0"/>
              </a:rPr>
              <a:t>Plotnone</a:t>
            </a:r>
            <a:r>
              <a:rPr lang="en-US" sz="1500" dirty="0">
                <a:latin typeface="Goldman Sans" panose="020B0603020203020204" pitchFamily="34" charset="0"/>
                <a:cs typeface="Goldman Sans" panose="020B0603020203020204" pitchFamily="34" charset="0"/>
              </a:rPr>
              <a:t> (</a:t>
            </a:r>
            <a:r>
              <a:rPr lang="en-US" sz="1500" dirty="0" err="1">
                <a:latin typeface="Goldman Sans" panose="020B0603020203020204" pitchFamily="34" charset="0"/>
                <a:cs typeface="Goldman Sans" panose="020B0603020203020204" pitchFamily="34" charset="0"/>
              </a:rPr>
              <a:t>ggplot</a:t>
            </a:r>
            <a:r>
              <a:rPr lang="en-US" sz="1500" dirty="0">
                <a:latin typeface="Goldman Sans" panose="020B0603020203020204" pitchFamily="34" charset="0"/>
                <a:cs typeface="Goldman Sans" panose="020B0603020203020204" pitchFamily="34" charset="0"/>
              </a:rPr>
              <a:t> in Python)</a:t>
            </a:r>
          </a:p>
          <a:p>
            <a:pPr lvl="1"/>
            <a:r>
              <a:rPr lang="en-US" sz="1500" dirty="0">
                <a:latin typeface="Goldman Sans" panose="020B0603020203020204" pitchFamily="34" charset="0"/>
                <a:cs typeface="Goldman Sans" panose="020B0603020203020204" pitchFamily="34" charset="0"/>
              </a:rPr>
              <a:t>Dashboards – </a:t>
            </a:r>
            <a:r>
              <a:rPr lang="en-US" sz="1500" dirty="0" err="1">
                <a:latin typeface="Goldman Sans" panose="020B0603020203020204" pitchFamily="34" charset="0"/>
                <a:cs typeface="Goldman Sans" panose="020B0603020203020204" pitchFamily="34" charset="0"/>
              </a:rPr>
              <a:t>Tableu</a:t>
            </a:r>
            <a:r>
              <a:rPr lang="en-US" sz="1500" dirty="0">
                <a:latin typeface="Goldman Sans" panose="020B0603020203020204" pitchFamily="34" charset="0"/>
                <a:cs typeface="Goldman Sans" panose="020B0603020203020204" pitchFamily="34" charset="0"/>
              </a:rPr>
              <a:t>, </a:t>
            </a:r>
            <a:r>
              <a:rPr lang="en-US" sz="1500" dirty="0" err="1">
                <a:latin typeface="Goldman Sans" panose="020B0603020203020204" pitchFamily="34" charset="0"/>
                <a:cs typeface="Goldman Sans" panose="020B0603020203020204" pitchFamily="34" charset="0"/>
              </a:rPr>
              <a:t>PowerBI</a:t>
            </a:r>
            <a:endParaRPr lang="en-US" sz="1500" dirty="0">
              <a:latin typeface="Goldman Sans" panose="020B0603020203020204" pitchFamily="34" charset="0"/>
              <a:cs typeface="Goldman Sans" panose="020B0603020203020204" pitchFamily="34" charset="0"/>
            </a:endParaRPr>
          </a:p>
        </p:txBody>
      </p:sp>
    </p:spTree>
    <p:extLst>
      <p:ext uri="{BB962C8B-B14F-4D97-AF65-F5344CB8AC3E}">
        <p14:creationId xmlns:p14="http://schemas.microsoft.com/office/powerpoint/2010/main" val="1750046013"/>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B2079C9E-3869-76B8-227D-8FFF93330249}"/>
              </a:ext>
            </a:extLst>
          </p:cNvPr>
          <p:cNvSpPr>
            <a:spLocks noGrp="1"/>
          </p:cNvSpPr>
          <p:nvPr>
            <p:ph type="title"/>
          </p:nvPr>
        </p:nvSpPr>
        <p:spPr>
          <a:xfrm>
            <a:off x="479394" y="1070800"/>
            <a:ext cx="3939688" cy="5583126"/>
          </a:xfrm>
        </p:spPr>
        <p:txBody>
          <a:bodyPr vert="horz" lIns="91440" tIns="45720" rIns="91440" bIns="45720" rtlCol="0" anchor="ctr">
            <a:normAutofit fontScale="90000"/>
          </a:bodyPr>
          <a:lstStyle/>
          <a:p>
            <a:pPr algn="r"/>
            <a:r>
              <a:rPr lang="en-US" sz="7400" kern="1200" dirty="0">
                <a:solidFill>
                  <a:schemeClr val="tx1"/>
                </a:solidFill>
                <a:latin typeface="Goldman Sans" panose="020B0603020203020204" pitchFamily="34" charset="0"/>
                <a:cs typeface="Goldman Sans" panose="020B0603020203020204" pitchFamily="34" charset="0"/>
              </a:rPr>
              <a:t>BUILDING BLOCKS OF DATA MINING PRACTICE</a:t>
            </a:r>
          </a:p>
        </p:txBody>
      </p:sp>
      <p:cxnSp>
        <p:nvCxnSpPr>
          <p:cNvPr id="14" name="Straight Connector 13">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8" name="Content Placeholder 2">
            <a:extLst>
              <a:ext uri="{FF2B5EF4-FFF2-40B4-BE49-F238E27FC236}">
                <a16:creationId xmlns:a16="http://schemas.microsoft.com/office/drawing/2014/main" id="{0E65FE70-7537-327E-D8D6-6501DD284DA8}"/>
              </a:ext>
            </a:extLst>
          </p:cNvPr>
          <p:cNvGraphicFramePr/>
          <p:nvPr>
            <p:extLst>
              <p:ext uri="{D42A27DB-BD31-4B8C-83A1-F6EECF244321}">
                <p14:modId xmlns:p14="http://schemas.microsoft.com/office/powerpoint/2010/main" val="2856009457"/>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779582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79C9E-3869-76B8-227D-8FFF93330249}"/>
              </a:ext>
            </a:extLst>
          </p:cNvPr>
          <p:cNvSpPr>
            <a:spLocks noGrp="1"/>
          </p:cNvSpPr>
          <p:nvPr>
            <p:ph type="title"/>
          </p:nvPr>
        </p:nvSpPr>
        <p:spPr/>
        <p:txBody>
          <a:bodyPr/>
          <a:lstStyle/>
          <a:p>
            <a:r>
              <a:rPr lang="en-US" dirty="0">
                <a:latin typeface="Goldman Sans" panose="020B0603020203020204" pitchFamily="34" charset="0"/>
                <a:cs typeface="Goldman Sans" panose="020B0603020203020204" pitchFamily="34" charset="0"/>
              </a:rPr>
              <a:t>DATAFRAMES</a:t>
            </a:r>
          </a:p>
        </p:txBody>
      </p:sp>
      <p:sp>
        <p:nvSpPr>
          <p:cNvPr id="6" name="Content Placeholder 2">
            <a:extLst>
              <a:ext uri="{FF2B5EF4-FFF2-40B4-BE49-F238E27FC236}">
                <a16:creationId xmlns:a16="http://schemas.microsoft.com/office/drawing/2014/main" id="{EBF8D35A-DBE6-8FC0-2F23-BC3DD8F1660A}"/>
              </a:ext>
            </a:extLst>
          </p:cNvPr>
          <p:cNvSpPr txBox="1">
            <a:spLocks/>
          </p:cNvSpPr>
          <p:nvPr/>
        </p:nvSpPr>
        <p:spPr>
          <a:xfrm>
            <a:off x="838200" y="1825625"/>
            <a:ext cx="5907157" cy="4351338"/>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Goldman Sans" panose="020B0603020203020204" pitchFamily="34" charset="0"/>
                <a:cs typeface="Goldman Sans" panose="020B0603020203020204" pitchFamily="34" charset="0"/>
              </a:rPr>
              <a:t>Many datasets would be either natively tabular or can be massaged into being tabular</a:t>
            </a:r>
          </a:p>
          <a:p>
            <a:r>
              <a:rPr lang="en-US" dirty="0">
                <a:latin typeface="Goldman Sans" panose="020B0603020203020204" pitchFamily="34" charset="0"/>
                <a:cs typeface="Goldman Sans" panose="020B0603020203020204" pitchFamily="34" charset="0"/>
              </a:rPr>
              <a:t>Most ML/DS libraries expect tabular formats</a:t>
            </a:r>
          </a:p>
          <a:p>
            <a:r>
              <a:rPr lang="en-US" dirty="0" err="1">
                <a:latin typeface="Goldman Sans" panose="020B0603020203020204" pitchFamily="34" charset="0"/>
                <a:cs typeface="Goldman Sans" panose="020B0603020203020204" pitchFamily="34" charset="0"/>
              </a:rPr>
              <a:t>Dataframes</a:t>
            </a:r>
            <a:r>
              <a:rPr lang="en-US" dirty="0">
                <a:latin typeface="Goldman Sans" panose="020B0603020203020204" pitchFamily="34" charset="0"/>
                <a:cs typeface="Goldman Sans" panose="020B0603020203020204" pitchFamily="34" charset="0"/>
              </a:rPr>
              <a:t> are common abstract data type for working with data in a tabular format</a:t>
            </a:r>
          </a:p>
          <a:p>
            <a:r>
              <a:rPr lang="en-US" dirty="0">
                <a:latin typeface="Goldman Sans" panose="020B0603020203020204" pitchFamily="34" charset="0"/>
                <a:cs typeface="Goldman Sans" panose="020B0603020203020204" pitchFamily="34" charset="0"/>
              </a:rPr>
              <a:t>Many different implementations:</a:t>
            </a:r>
          </a:p>
          <a:p>
            <a:pPr lvl="1"/>
            <a:r>
              <a:rPr lang="en-US" dirty="0">
                <a:latin typeface="Goldman Sans" panose="020B0603020203020204" pitchFamily="34" charset="0"/>
                <a:cs typeface="Goldman Sans" panose="020B0603020203020204" pitchFamily="34" charset="0"/>
              </a:rPr>
              <a:t>Pandas</a:t>
            </a:r>
          </a:p>
          <a:p>
            <a:pPr lvl="1"/>
            <a:r>
              <a:rPr lang="en-US" dirty="0" err="1">
                <a:latin typeface="Goldman Sans" panose="020B0603020203020204" pitchFamily="34" charset="0"/>
                <a:cs typeface="Goldman Sans" panose="020B0603020203020204" pitchFamily="34" charset="0"/>
              </a:rPr>
              <a:t>Polrs</a:t>
            </a:r>
            <a:r>
              <a:rPr lang="en-US" dirty="0">
                <a:latin typeface="Goldman Sans" panose="020B0603020203020204" pitchFamily="34" charset="0"/>
                <a:cs typeface="Goldman Sans" panose="020B0603020203020204" pitchFamily="34" charset="0"/>
              </a:rPr>
              <a:t> </a:t>
            </a:r>
          </a:p>
          <a:p>
            <a:pPr lvl="1"/>
            <a:r>
              <a:rPr lang="en-US" dirty="0" err="1">
                <a:latin typeface="Goldman Sans" panose="020B0603020203020204" pitchFamily="34" charset="0"/>
                <a:cs typeface="Goldman Sans" panose="020B0603020203020204" pitchFamily="34" charset="0"/>
              </a:rPr>
              <a:t>Dask</a:t>
            </a:r>
            <a:endParaRPr lang="en-US" dirty="0">
              <a:latin typeface="Goldman Sans" panose="020B0603020203020204" pitchFamily="34" charset="0"/>
              <a:cs typeface="Goldman Sans" panose="020B0603020203020204" pitchFamily="34" charset="0"/>
            </a:endParaRPr>
          </a:p>
          <a:p>
            <a:r>
              <a:rPr lang="en-US" dirty="0">
                <a:latin typeface="Goldman Sans" panose="020B0603020203020204" pitchFamily="34" charset="0"/>
                <a:cs typeface="Goldman Sans" panose="020B0603020203020204" pitchFamily="34" charset="0"/>
              </a:rPr>
              <a:t>Offer:</a:t>
            </a:r>
          </a:p>
          <a:p>
            <a:pPr lvl="1"/>
            <a:r>
              <a:rPr lang="en-US" dirty="0">
                <a:latin typeface="Goldman Sans" panose="020B0603020203020204" pitchFamily="34" charset="0"/>
                <a:cs typeface="Goldman Sans" panose="020B0603020203020204" pitchFamily="34" charset="0"/>
              </a:rPr>
              <a:t>Data indexing </a:t>
            </a:r>
          </a:p>
          <a:p>
            <a:pPr lvl="1"/>
            <a:r>
              <a:rPr lang="en-US" dirty="0">
                <a:latin typeface="Goldman Sans" panose="020B0603020203020204" pitchFamily="34" charset="0"/>
                <a:cs typeface="Goldman Sans" panose="020B0603020203020204" pitchFamily="34" charset="0"/>
              </a:rPr>
              <a:t>Data selection and filtering</a:t>
            </a:r>
          </a:p>
          <a:p>
            <a:pPr lvl="1"/>
            <a:r>
              <a:rPr lang="en-US" dirty="0">
                <a:latin typeface="Goldman Sans" panose="020B0603020203020204" pitchFamily="34" charset="0"/>
                <a:cs typeface="Goldman Sans" panose="020B0603020203020204" pitchFamily="34" charset="0"/>
              </a:rPr>
              <a:t>Creation and update of columns</a:t>
            </a:r>
          </a:p>
          <a:p>
            <a:pPr lvl="1"/>
            <a:r>
              <a:rPr lang="en-US" dirty="0" err="1">
                <a:latin typeface="Goldman Sans" panose="020B0603020203020204" pitchFamily="34" charset="0"/>
                <a:cs typeface="Goldman Sans" panose="020B0603020203020204" pitchFamily="34" charset="0"/>
              </a:rPr>
              <a:t>Etc</a:t>
            </a:r>
            <a:r>
              <a:rPr lang="en-US" dirty="0">
                <a:latin typeface="Goldman Sans" panose="020B0603020203020204" pitchFamily="34" charset="0"/>
                <a:cs typeface="Goldman Sans" panose="020B0603020203020204" pitchFamily="34" charset="0"/>
              </a:rPr>
              <a:t>…</a:t>
            </a:r>
          </a:p>
        </p:txBody>
      </p:sp>
      <p:pic>
        <p:nvPicPr>
          <p:cNvPr id="4" name="Picture 3">
            <a:extLst>
              <a:ext uri="{FF2B5EF4-FFF2-40B4-BE49-F238E27FC236}">
                <a16:creationId xmlns:a16="http://schemas.microsoft.com/office/drawing/2014/main" id="{03877E29-ECD0-05A7-DC6F-4AC8C7D5E4C3}"/>
              </a:ext>
            </a:extLst>
          </p:cNvPr>
          <p:cNvPicPr>
            <a:picLocks noChangeAspect="1"/>
          </p:cNvPicPr>
          <p:nvPr/>
        </p:nvPicPr>
        <p:blipFill>
          <a:blip r:embed="rId2"/>
          <a:srcRect/>
          <a:stretch/>
        </p:blipFill>
        <p:spPr>
          <a:xfrm>
            <a:off x="6745357" y="2133599"/>
            <a:ext cx="5255151" cy="3519893"/>
          </a:xfrm>
          <a:prstGeom prst="rect">
            <a:avLst/>
          </a:prstGeom>
        </p:spPr>
      </p:pic>
    </p:spTree>
    <p:extLst>
      <p:ext uri="{BB962C8B-B14F-4D97-AF65-F5344CB8AC3E}">
        <p14:creationId xmlns:p14="http://schemas.microsoft.com/office/powerpoint/2010/main" val="12812476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79C9E-3869-76B8-227D-8FFF93330249}"/>
              </a:ext>
            </a:extLst>
          </p:cNvPr>
          <p:cNvSpPr>
            <a:spLocks noGrp="1"/>
          </p:cNvSpPr>
          <p:nvPr>
            <p:ph type="title"/>
          </p:nvPr>
        </p:nvSpPr>
        <p:spPr/>
        <p:txBody>
          <a:bodyPr/>
          <a:lstStyle/>
          <a:p>
            <a:r>
              <a:rPr lang="en-US" dirty="0">
                <a:latin typeface="Goldman Sans" panose="020B0603020203020204" pitchFamily="34" charset="0"/>
                <a:cs typeface="Goldman Sans" panose="020B0603020203020204" pitchFamily="34" charset="0"/>
              </a:rPr>
              <a:t>SELF DEVELOPMENT </a:t>
            </a:r>
          </a:p>
        </p:txBody>
      </p:sp>
      <p:sp>
        <p:nvSpPr>
          <p:cNvPr id="6" name="Content Placeholder 2">
            <a:extLst>
              <a:ext uri="{FF2B5EF4-FFF2-40B4-BE49-F238E27FC236}">
                <a16:creationId xmlns:a16="http://schemas.microsoft.com/office/drawing/2014/main" id="{EBF8D35A-DBE6-8FC0-2F23-BC3DD8F1660A}"/>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Goldman Sans" panose="020B0603020203020204" pitchFamily="34" charset="0"/>
                <a:cs typeface="Goldman Sans" panose="020B0603020203020204" pitchFamily="34" charset="0"/>
              </a:rPr>
              <a:t>Main scientific conferences/journals: KDD, </a:t>
            </a:r>
            <a:r>
              <a:rPr lang="en-US" dirty="0" err="1">
                <a:latin typeface="Goldman Sans" panose="020B0603020203020204" pitchFamily="34" charset="0"/>
                <a:cs typeface="Goldman Sans" panose="020B0603020203020204" pitchFamily="34" charset="0"/>
              </a:rPr>
              <a:t>WebConf</a:t>
            </a:r>
            <a:r>
              <a:rPr lang="en-US" dirty="0">
                <a:latin typeface="Goldman Sans" panose="020B0603020203020204" pitchFamily="34" charset="0"/>
                <a:cs typeface="Goldman Sans" panose="020B0603020203020204" pitchFamily="34" charset="0"/>
              </a:rPr>
              <a:t>, ICDM, IEEE </a:t>
            </a:r>
            <a:r>
              <a:rPr lang="en-US" dirty="0" err="1">
                <a:latin typeface="Goldman Sans" panose="020B0603020203020204" pitchFamily="34" charset="0"/>
                <a:cs typeface="Goldman Sans" panose="020B0603020203020204" pitchFamily="34" charset="0"/>
              </a:rPr>
              <a:t>BigData</a:t>
            </a:r>
            <a:r>
              <a:rPr lang="en-US" dirty="0">
                <a:latin typeface="Goldman Sans" panose="020B0603020203020204" pitchFamily="34" charset="0"/>
                <a:cs typeface="Goldman Sans" panose="020B0603020203020204" pitchFamily="34" charset="0"/>
              </a:rPr>
              <a:t>, ASONAM, CHI, </a:t>
            </a:r>
            <a:r>
              <a:rPr lang="en-US" dirty="0" err="1">
                <a:latin typeface="Goldman Sans" panose="020B0603020203020204" pitchFamily="34" charset="0"/>
                <a:cs typeface="Goldman Sans" panose="020B0603020203020204" pitchFamily="34" charset="0"/>
              </a:rPr>
              <a:t>RecSys</a:t>
            </a:r>
            <a:r>
              <a:rPr lang="en-US" dirty="0">
                <a:latin typeface="Goldman Sans" panose="020B0603020203020204" pitchFamily="34" charset="0"/>
                <a:cs typeface="Goldman Sans" panose="020B0603020203020204" pitchFamily="34" charset="0"/>
              </a:rPr>
              <a:t>, TKDE, </a:t>
            </a:r>
            <a:r>
              <a:rPr lang="en-US" dirty="0" err="1">
                <a:latin typeface="Goldman Sans" panose="020B0603020203020204" pitchFamily="34" charset="0"/>
                <a:cs typeface="Goldman Sans" panose="020B0603020203020204" pitchFamily="34" charset="0"/>
              </a:rPr>
              <a:t>etc</a:t>
            </a:r>
            <a:r>
              <a:rPr lang="en-US" dirty="0">
                <a:latin typeface="Goldman Sans" panose="020B0603020203020204" pitchFamily="34" charset="0"/>
                <a:cs typeface="Goldman Sans" panose="020B0603020203020204" pitchFamily="34" charset="0"/>
              </a:rPr>
              <a:t>…</a:t>
            </a:r>
          </a:p>
          <a:p>
            <a:r>
              <a:rPr lang="en-US" dirty="0" err="1">
                <a:latin typeface="Goldman Sans" panose="020B0603020203020204" pitchFamily="34" charset="0"/>
                <a:cs typeface="Goldman Sans" panose="020B0603020203020204" pitchFamily="34" charset="0"/>
              </a:rPr>
              <a:t>TowardsDataScience</a:t>
            </a:r>
            <a:r>
              <a:rPr lang="en-US" dirty="0">
                <a:latin typeface="Goldman Sans" panose="020B0603020203020204" pitchFamily="34" charset="0"/>
                <a:cs typeface="Goldman Sans" panose="020B0603020203020204" pitchFamily="34" charset="0"/>
              </a:rPr>
              <a:t>: medium blog channel. Lots of great ideas – also loads of nonsense. Always read critically</a:t>
            </a:r>
          </a:p>
          <a:p>
            <a:r>
              <a:rPr lang="en-US" dirty="0">
                <a:latin typeface="Goldman Sans" panose="020B0603020203020204" pitchFamily="34" charset="0"/>
                <a:cs typeface="Goldman Sans" panose="020B0603020203020204" pitchFamily="34" charset="0"/>
              </a:rPr>
              <a:t>Reddit – r/</a:t>
            </a:r>
            <a:r>
              <a:rPr lang="en-US" dirty="0" err="1">
                <a:latin typeface="Goldman Sans" panose="020B0603020203020204" pitchFamily="34" charset="0"/>
                <a:cs typeface="Goldman Sans" panose="020B0603020203020204" pitchFamily="34" charset="0"/>
              </a:rPr>
              <a:t>datascience</a:t>
            </a:r>
            <a:r>
              <a:rPr lang="en-US" dirty="0">
                <a:latin typeface="Goldman Sans" panose="020B0603020203020204" pitchFamily="34" charset="0"/>
                <a:cs typeface="Goldman Sans" panose="020B0603020203020204" pitchFamily="34" charset="0"/>
              </a:rPr>
              <a:t> and r/</a:t>
            </a:r>
            <a:r>
              <a:rPr lang="en-US" dirty="0" err="1">
                <a:latin typeface="Goldman Sans" panose="020B0603020203020204" pitchFamily="34" charset="0"/>
                <a:cs typeface="Goldman Sans" panose="020B0603020203020204" pitchFamily="34" charset="0"/>
              </a:rPr>
              <a:t>machinelearning</a:t>
            </a:r>
            <a:r>
              <a:rPr lang="en-US" dirty="0">
                <a:latin typeface="Goldman Sans" panose="020B0603020203020204" pitchFamily="34" charset="0"/>
                <a:cs typeface="Goldman Sans" panose="020B0603020203020204" pitchFamily="34" charset="0"/>
              </a:rPr>
              <a:t> are pretty good places to learn of new technologies and approaches</a:t>
            </a:r>
          </a:p>
        </p:txBody>
      </p:sp>
    </p:spTree>
    <p:extLst>
      <p:ext uri="{BB962C8B-B14F-4D97-AF65-F5344CB8AC3E}">
        <p14:creationId xmlns:p14="http://schemas.microsoft.com/office/powerpoint/2010/main" val="15741531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79C9E-3869-76B8-227D-8FFF93330249}"/>
              </a:ext>
            </a:extLst>
          </p:cNvPr>
          <p:cNvSpPr>
            <a:spLocks noGrp="1"/>
          </p:cNvSpPr>
          <p:nvPr>
            <p:ph type="title"/>
          </p:nvPr>
        </p:nvSpPr>
        <p:spPr/>
        <p:txBody>
          <a:bodyPr/>
          <a:lstStyle/>
          <a:p>
            <a:r>
              <a:rPr lang="en-US" dirty="0">
                <a:latin typeface="Goldman Sans" panose="020B0603020203020204" pitchFamily="34" charset="0"/>
                <a:cs typeface="Goldman Sans" panose="020B0603020203020204" pitchFamily="34" charset="0"/>
              </a:rPr>
              <a:t>E-JOURNAL #1</a:t>
            </a:r>
          </a:p>
        </p:txBody>
      </p:sp>
      <p:sp>
        <p:nvSpPr>
          <p:cNvPr id="6" name="Content Placeholder 2">
            <a:extLst>
              <a:ext uri="{FF2B5EF4-FFF2-40B4-BE49-F238E27FC236}">
                <a16:creationId xmlns:a16="http://schemas.microsoft.com/office/drawing/2014/main" id="{EBF8D35A-DBE6-8FC0-2F23-BC3DD8F1660A}"/>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Goldman Sans" panose="020B0603020203020204" pitchFamily="34" charset="0"/>
                <a:cs typeface="Goldman Sans" panose="020B0603020203020204" pitchFamily="34" charset="0"/>
              </a:rPr>
              <a:t>Graphs are becoming increasingly important data structures and abstractions in data mining and big data, thereby leading to the sub-field of graph mining. Research and reflect on this trend and its implications</a:t>
            </a:r>
          </a:p>
          <a:p>
            <a:r>
              <a:rPr lang="en-US" dirty="0">
                <a:latin typeface="Goldman Sans" panose="020B0603020203020204" pitchFamily="34" charset="0"/>
                <a:cs typeface="Goldman Sans" panose="020B0603020203020204" pitchFamily="34" charset="0"/>
              </a:rPr>
              <a:t>Due next week Friday @ 11:59 PM (</a:t>
            </a:r>
            <a:r>
              <a:rPr lang="en-US" dirty="0" err="1">
                <a:latin typeface="Goldman Sans" panose="020B0603020203020204" pitchFamily="34" charset="0"/>
                <a:cs typeface="Goldman Sans" panose="020B0603020203020204" pitchFamily="34" charset="0"/>
              </a:rPr>
              <a:t>AoE</a:t>
            </a:r>
            <a:r>
              <a:rPr lang="en-US" dirty="0">
                <a:latin typeface="Goldman Sans" panose="020B0603020203020204" pitchFamily="34" charset="0"/>
                <a:cs typeface="Goldman Sans" panose="020B0603020203020204" pitchFamily="34" charset="0"/>
              </a:rPr>
              <a:t>)</a:t>
            </a:r>
          </a:p>
        </p:txBody>
      </p:sp>
    </p:spTree>
    <p:extLst>
      <p:ext uri="{BB962C8B-B14F-4D97-AF65-F5344CB8AC3E}">
        <p14:creationId xmlns:p14="http://schemas.microsoft.com/office/powerpoint/2010/main" val="34358024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8BF53-0026-1845-46C2-263350338A79}"/>
              </a:ext>
            </a:extLst>
          </p:cNvPr>
          <p:cNvSpPr>
            <a:spLocks noGrp="1"/>
          </p:cNvSpPr>
          <p:nvPr>
            <p:ph type="title"/>
          </p:nvPr>
        </p:nvSpPr>
        <p:spPr>
          <a:xfrm>
            <a:off x="838200" y="2961343"/>
            <a:ext cx="10515600" cy="935314"/>
          </a:xfrm>
        </p:spPr>
        <p:txBody>
          <a:bodyPr/>
          <a:lstStyle/>
          <a:p>
            <a:pPr algn="ctr"/>
            <a:r>
              <a:rPr lang="en-US" dirty="0">
                <a:latin typeface="Goldman Sans" panose="020B0603020203020204" pitchFamily="34" charset="0"/>
                <a:cs typeface="Goldman Sans" panose="020B0603020203020204" pitchFamily="34" charset="0"/>
              </a:rPr>
              <a:t>QUESTIONS?</a:t>
            </a:r>
          </a:p>
        </p:txBody>
      </p:sp>
    </p:spTree>
    <p:extLst>
      <p:ext uri="{BB962C8B-B14F-4D97-AF65-F5344CB8AC3E}">
        <p14:creationId xmlns:p14="http://schemas.microsoft.com/office/powerpoint/2010/main" val="39848184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79C9E-3869-76B8-227D-8FFF93330249}"/>
              </a:ext>
            </a:extLst>
          </p:cNvPr>
          <p:cNvSpPr>
            <a:spLocks noGrp="1"/>
          </p:cNvSpPr>
          <p:nvPr>
            <p:ph type="title"/>
          </p:nvPr>
        </p:nvSpPr>
        <p:spPr/>
        <p:txBody>
          <a:bodyPr/>
          <a:lstStyle/>
          <a:p>
            <a:r>
              <a:rPr lang="en-US" dirty="0">
                <a:latin typeface="Goldman Sans" panose="020B0603020203020204" pitchFamily="34" charset="0"/>
                <a:cs typeface="Goldman Sans" panose="020B0603020203020204" pitchFamily="34" charset="0"/>
              </a:rPr>
              <a:t>IMAGE CREDITS</a:t>
            </a:r>
          </a:p>
        </p:txBody>
      </p:sp>
      <p:sp>
        <p:nvSpPr>
          <p:cNvPr id="3" name="Content Placeholder 2">
            <a:extLst>
              <a:ext uri="{FF2B5EF4-FFF2-40B4-BE49-F238E27FC236}">
                <a16:creationId xmlns:a16="http://schemas.microsoft.com/office/drawing/2014/main" id="{9DC4C0AE-A996-7A69-EC12-EAE11AF61610}"/>
              </a:ext>
            </a:extLst>
          </p:cNvPr>
          <p:cNvSpPr>
            <a:spLocks noGrp="1"/>
          </p:cNvSpPr>
          <p:nvPr>
            <p:ph idx="1"/>
          </p:nvPr>
        </p:nvSpPr>
        <p:spPr/>
        <p:txBody>
          <a:bodyPr>
            <a:normAutofit lnSpcReduction="10000"/>
          </a:bodyPr>
          <a:lstStyle/>
          <a:p>
            <a:pPr marL="514350" indent="-514350">
              <a:buFont typeface="+mj-lt"/>
              <a:buAutoNum type="arabicPeriod"/>
            </a:pPr>
            <a:r>
              <a:rPr lang="en-US" dirty="0">
                <a:latin typeface="Goldman Sans" panose="020B0603020203020204" pitchFamily="34" charset="0"/>
                <a:cs typeface="Goldman Sans" panose="020B0603020203020204" pitchFamily="34" charset="0"/>
              </a:rPr>
              <a:t>SLIDE 5: </a:t>
            </a:r>
            <a:r>
              <a:rPr lang="en-US" dirty="0">
                <a:latin typeface="Goldman Sans" panose="020B0603020203020204" pitchFamily="34" charset="0"/>
                <a:cs typeface="Goldman Sans" panose="020B0603020203020204" pitchFamily="34" charset="0"/>
                <a:hlinkClick r:id="rId2"/>
              </a:rPr>
              <a:t>https://www.wired.com/insights/2014/07/data-new-oil-digital-economy/</a:t>
            </a:r>
            <a:endParaRPr lang="en-US" dirty="0">
              <a:latin typeface="Goldman Sans" panose="020B0603020203020204" pitchFamily="34" charset="0"/>
              <a:cs typeface="Goldman Sans" panose="020B0603020203020204" pitchFamily="34" charset="0"/>
            </a:endParaRPr>
          </a:p>
          <a:p>
            <a:pPr marL="514350" indent="-514350">
              <a:buFont typeface="+mj-lt"/>
              <a:buAutoNum type="arabicPeriod"/>
            </a:pPr>
            <a:r>
              <a:rPr lang="en-US" dirty="0">
                <a:latin typeface="Goldman Sans" panose="020B0603020203020204" pitchFamily="34" charset="0"/>
                <a:cs typeface="Goldman Sans" panose="020B0603020203020204" pitchFamily="34" charset="0"/>
              </a:rPr>
              <a:t>SLIDE 8 &amp; 15: r/</a:t>
            </a:r>
            <a:r>
              <a:rPr lang="en-US" dirty="0" err="1">
                <a:latin typeface="Goldman Sans" panose="020B0603020203020204" pitchFamily="34" charset="0"/>
                <a:cs typeface="Goldman Sans" panose="020B0603020203020204" pitchFamily="34" charset="0"/>
              </a:rPr>
              <a:t>DataScienceMemes</a:t>
            </a:r>
            <a:endParaRPr lang="en-US" dirty="0">
              <a:latin typeface="Goldman Sans" panose="020B0603020203020204" pitchFamily="34" charset="0"/>
              <a:cs typeface="Goldman Sans" panose="020B0603020203020204" pitchFamily="34" charset="0"/>
            </a:endParaRPr>
          </a:p>
          <a:p>
            <a:pPr marL="514350" indent="-514350">
              <a:buFont typeface="+mj-lt"/>
              <a:buAutoNum type="arabicPeriod"/>
            </a:pPr>
            <a:r>
              <a:rPr lang="en-US" dirty="0">
                <a:latin typeface="Goldman Sans" panose="020B0603020203020204" pitchFamily="34" charset="0"/>
                <a:cs typeface="Goldman Sans" panose="020B0603020203020204" pitchFamily="34" charset="0"/>
              </a:rPr>
              <a:t>SLIDE 13: https://</a:t>
            </a:r>
            <a:r>
              <a:rPr lang="en-US" dirty="0" err="1">
                <a:latin typeface="Goldman Sans" panose="020B0603020203020204" pitchFamily="34" charset="0"/>
                <a:cs typeface="Goldman Sans" panose="020B0603020203020204" pitchFamily="34" charset="0"/>
              </a:rPr>
              <a:t>www.quora.com</a:t>
            </a:r>
            <a:r>
              <a:rPr lang="en-US" dirty="0">
                <a:latin typeface="Goldman Sans" panose="020B0603020203020204" pitchFamily="34" charset="0"/>
                <a:cs typeface="Goldman Sans" panose="020B0603020203020204" pitchFamily="34" charset="0"/>
              </a:rPr>
              <a:t>/What-are-the-six-Vs-of-Big-Data</a:t>
            </a:r>
          </a:p>
          <a:p>
            <a:pPr marL="514350" indent="-514350">
              <a:buFont typeface="+mj-lt"/>
              <a:buAutoNum type="arabicPeriod"/>
            </a:pPr>
            <a:r>
              <a:rPr lang="en-US" dirty="0">
                <a:latin typeface="Goldman Sans" panose="020B0603020203020204" pitchFamily="34" charset="0"/>
                <a:cs typeface="Goldman Sans" panose="020B0603020203020204" pitchFamily="34" charset="0"/>
              </a:rPr>
              <a:t>SLIDE 14: </a:t>
            </a:r>
            <a:r>
              <a:rPr lang="en-US" dirty="0">
                <a:latin typeface="Goldman Sans" panose="020B0603020203020204" pitchFamily="34" charset="0"/>
                <a:cs typeface="Goldman Sans" panose="020B0603020203020204" pitchFamily="34" charset="0"/>
                <a:hlinkClick r:id="rId3"/>
              </a:rPr>
              <a:t>http://www.mmds.org/mmds/v2.1/ch01-intro.pdf</a:t>
            </a:r>
            <a:r>
              <a:rPr lang="en-US" dirty="0">
                <a:latin typeface="Goldman Sans" panose="020B0603020203020204" pitchFamily="34" charset="0"/>
                <a:cs typeface="Goldman Sans" panose="020B0603020203020204" pitchFamily="34" charset="0"/>
              </a:rPr>
              <a:t> </a:t>
            </a:r>
          </a:p>
          <a:p>
            <a:pPr marL="514350" indent="-514350">
              <a:buFont typeface="+mj-lt"/>
              <a:buAutoNum type="arabicPeriod"/>
            </a:pPr>
            <a:r>
              <a:rPr lang="en-US" dirty="0">
                <a:latin typeface="Goldman Sans" panose="020B0603020203020204" pitchFamily="34" charset="0"/>
                <a:cs typeface="Goldman Sans" panose="020B0603020203020204" pitchFamily="34" charset="0"/>
              </a:rPr>
              <a:t>SLIDE 16b: </a:t>
            </a:r>
            <a:r>
              <a:rPr lang="en-US" dirty="0">
                <a:latin typeface="Goldman Sans" panose="020B0603020203020204" pitchFamily="34" charset="0"/>
                <a:cs typeface="Goldman Sans" panose="020B0603020203020204" pitchFamily="34" charset="0"/>
                <a:hlinkClick r:id="rId4"/>
              </a:rPr>
              <a:t>https://siliconangle.com/2017/02/15/snaplogic-expands-cloud-app-kafka-real-time-support-new-release/</a:t>
            </a:r>
            <a:endParaRPr lang="en-US" dirty="0">
              <a:latin typeface="Goldman Sans" panose="020B0603020203020204" pitchFamily="34" charset="0"/>
              <a:cs typeface="Goldman Sans" panose="020B0603020203020204" pitchFamily="34" charset="0"/>
            </a:endParaRPr>
          </a:p>
          <a:p>
            <a:pPr marL="514350" indent="-514350">
              <a:buFont typeface="+mj-lt"/>
              <a:buAutoNum type="arabicPeriod"/>
            </a:pPr>
            <a:r>
              <a:rPr lang="en-US" dirty="0">
                <a:latin typeface="Goldman Sans" panose="020B0603020203020204" pitchFamily="34" charset="0"/>
                <a:cs typeface="Goldman Sans" panose="020B0603020203020204" pitchFamily="34" charset="0"/>
              </a:rPr>
              <a:t>Slide 22: https://</a:t>
            </a:r>
            <a:r>
              <a:rPr lang="en-US" dirty="0" err="1">
                <a:latin typeface="Goldman Sans" panose="020B0603020203020204" pitchFamily="34" charset="0"/>
                <a:cs typeface="Goldman Sans" panose="020B0603020203020204" pitchFamily="34" charset="0"/>
              </a:rPr>
              <a:t>www.geeksforgeeks.org</a:t>
            </a:r>
            <a:r>
              <a:rPr lang="en-US" dirty="0">
                <a:latin typeface="Goldman Sans" panose="020B0603020203020204" pitchFamily="34" charset="0"/>
                <a:cs typeface="Goldman Sans" panose="020B0603020203020204" pitchFamily="34" charset="0"/>
              </a:rPr>
              <a:t>/python-pandas-</a:t>
            </a:r>
            <a:r>
              <a:rPr lang="en-US" dirty="0" err="1">
                <a:latin typeface="Goldman Sans" panose="020B0603020203020204" pitchFamily="34" charset="0"/>
                <a:cs typeface="Goldman Sans" panose="020B0603020203020204" pitchFamily="34" charset="0"/>
              </a:rPr>
              <a:t>dataframe</a:t>
            </a:r>
            <a:r>
              <a:rPr lang="en-US" dirty="0">
                <a:latin typeface="Goldman Sans" panose="020B0603020203020204" pitchFamily="34" charset="0"/>
                <a:cs typeface="Goldman Sans" panose="020B0603020203020204" pitchFamily="34" charset="0"/>
              </a:rPr>
              <a:t>/</a:t>
            </a:r>
          </a:p>
        </p:txBody>
      </p:sp>
    </p:spTree>
    <p:extLst>
      <p:ext uri="{BB962C8B-B14F-4D97-AF65-F5344CB8AC3E}">
        <p14:creationId xmlns:p14="http://schemas.microsoft.com/office/powerpoint/2010/main" val="1559523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79C9E-3869-76B8-227D-8FFF93330249}"/>
              </a:ext>
            </a:extLst>
          </p:cNvPr>
          <p:cNvSpPr>
            <a:spLocks noGrp="1"/>
          </p:cNvSpPr>
          <p:nvPr>
            <p:ph type="title"/>
          </p:nvPr>
        </p:nvSpPr>
        <p:spPr/>
        <p:txBody>
          <a:bodyPr/>
          <a:lstStyle/>
          <a:p>
            <a:r>
              <a:rPr lang="en-US" dirty="0">
                <a:latin typeface="Goldman Sans" panose="020B0603020203020204" pitchFamily="34" charset="0"/>
                <a:cs typeface="Goldman Sans" panose="020B0603020203020204" pitchFamily="34" charset="0"/>
              </a:rPr>
              <a:t>DATA COLLECTION</a:t>
            </a:r>
          </a:p>
        </p:txBody>
      </p:sp>
      <p:pic>
        <p:nvPicPr>
          <p:cNvPr id="5" name="Content Placeholder 4">
            <a:extLst>
              <a:ext uri="{FF2B5EF4-FFF2-40B4-BE49-F238E27FC236}">
                <a16:creationId xmlns:a16="http://schemas.microsoft.com/office/drawing/2014/main" id="{7A866134-CF54-E65A-B615-311462DC69F8}"/>
              </a:ext>
            </a:extLst>
          </p:cNvPr>
          <p:cNvPicPr>
            <a:picLocks noGrp="1" noChangeAspect="1"/>
          </p:cNvPicPr>
          <p:nvPr>
            <p:ph idx="1"/>
          </p:nvPr>
        </p:nvPicPr>
        <p:blipFill>
          <a:blip r:embed="rId2"/>
          <a:srcRect/>
          <a:stretch/>
        </p:blipFill>
        <p:spPr>
          <a:xfrm>
            <a:off x="6812608" y="1690688"/>
            <a:ext cx="3933913" cy="4351338"/>
          </a:xfrm>
        </p:spPr>
      </p:pic>
      <p:sp>
        <p:nvSpPr>
          <p:cNvPr id="6" name="Content Placeholder 2">
            <a:extLst>
              <a:ext uri="{FF2B5EF4-FFF2-40B4-BE49-F238E27FC236}">
                <a16:creationId xmlns:a16="http://schemas.microsoft.com/office/drawing/2014/main" id="{EBF8D35A-DBE6-8FC0-2F23-BC3DD8F1660A}"/>
              </a:ext>
            </a:extLst>
          </p:cNvPr>
          <p:cNvSpPr txBox="1">
            <a:spLocks/>
          </p:cNvSpPr>
          <p:nvPr/>
        </p:nvSpPr>
        <p:spPr>
          <a:xfrm>
            <a:off x="838200" y="1825625"/>
            <a:ext cx="5781261" cy="435133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Goldman Sans" panose="020B0603020203020204" pitchFamily="34" charset="0"/>
                <a:cs typeface="Goldman Sans" panose="020B0603020203020204" pitchFamily="34" charset="0"/>
              </a:rPr>
              <a:t>Just like petrochemicals, the first step in extracting value from data is extracting data from the “ground”</a:t>
            </a:r>
          </a:p>
          <a:p>
            <a:pPr lvl="1"/>
            <a:r>
              <a:rPr lang="en-US" dirty="0">
                <a:latin typeface="Goldman Sans" panose="020B0603020203020204" pitchFamily="34" charset="0"/>
                <a:cs typeface="Goldman Sans" panose="020B0603020203020204" pitchFamily="34" charset="0"/>
              </a:rPr>
              <a:t>Typically, designing the ”wells” is not within the remit of the data scientist, but learning some additional database and software engineering might be useful</a:t>
            </a:r>
          </a:p>
          <a:p>
            <a:r>
              <a:rPr lang="en-US" dirty="0">
                <a:latin typeface="Goldman Sans" panose="020B0603020203020204" pitchFamily="34" charset="0"/>
                <a:cs typeface="Goldman Sans" panose="020B0603020203020204" pitchFamily="34" charset="0"/>
              </a:rPr>
              <a:t>After the data has been extracted, it needs to undergo cleaning to enable further processing</a:t>
            </a:r>
          </a:p>
          <a:p>
            <a:endParaRPr lang="en-US" dirty="0">
              <a:latin typeface="Goldman Sans" panose="020B0603020203020204" pitchFamily="34" charset="0"/>
              <a:cs typeface="Goldman Sans" panose="020B0603020203020204" pitchFamily="34" charset="0"/>
            </a:endParaRPr>
          </a:p>
        </p:txBody>
      </p:sp>
    </p:spTree>
    <p:extLst>
      <p:ext uri="{BB962C8B-B14F-4D97-AF65-F5344CB8AC3E}">
        <p14:creationId xmlns:p14="http://schemas.microsoft.com/office/powerpoint/2010/main" val="4080355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79C9E-3869-76B8-227D-8FFF93330249}"/>
              </a:ext>
            </a:extLst>
          </p:cNvPr>
          <p:cNvSpPr>
            <a:spLocks noGrp="1"/>
          </p:cNvSpPr>
          <p:nvPr>
            <p:ph type="title"/>
          </p:nvPr>
        </p:nvSpPr>
        <p:spPr/>
        <p:txBody>
          <a:bodyPr/>
          <a:lstStyle/>
          <a:p>
            <a:r>
              <a:rPr lang="en-US" dirty="0">
                <a:latin typeface="Goldman Sans" panose="020B0603020203020204" pitchFamily="34" charset="0"/>
                <a:cs typeface="Goldman Sans" panose="020B0603020203020204" pitchFamily="34" charset="0"/>
              </a:rPr>
              <a:t>DATA COLLECTION - METHODS</a:t>
            </a:r>
          </a:p>
        </p:txBody>
      </p:sp>
      <p:sp>
        <p:nvSpPr>
          <p:cNvPr id="6" name="Content Placeholder 2">
            <a:extLst>
              <a:ext uri="{FF2B5EF4-FFF2-40B4-BE49-F238E27FC236}">
                <a16:creationId xmlns:a16="http://schemas.microsoft.com/office/drawing/2014/main" id="{EBF8D35A-DBE6-8FC0-2F23-BC3DD8F1660A}"/>
              </a:ext>
            </a:extLst>
          </p:cNvPr>
          <p:cNvSpPr txBox="1">
            <a:spLocks/>
          </p:cNvSpPr>
          <p:nvPr/>
        </p:nvSpPr>
        <p:spPr>
          <a:xfrm>
            <a:off x="838200" y="1825625"/>
            <a:ext cx="10435814"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Goldman Sans" panose="020B0603020203020204" pitchFamily="34" charset="0"/>
                <a:cs typeface="Goldman Sans" panose="020B0603020203020204" pitchFamily="34" charset="0"/>
              </a:rPr>
              <a:t>Data is housed in several formats and across different ”venues”</a:t>
            </a:r>
          </a:p>
          <a:p>
            <a:r>
              <a:rPr lang="en-US" dirty="0">
                <a:latin typeface="Goldman Sans" panose="020B0603020203020204" pitchFamily="34" charset="0"/>
                <a:cs typeface="Goldman Sans" panose="020B0603020203020204" pitchFamily="34" charset="0"/>
              </a:rPr>
              <a:t>Each of these different venues has corresponding venues:</a:t>
            </a:r>
          </a:p>
          <a:p>
            <a:pPr lvl="1"/>
            <a:r>
              <a:rPr lang="en-US" dirty="0">
                <a:latin typeface="Goldman Sans" panose="020B0603020203020204" pitchFamily="34" charset="0"/>
                <a:cs typeface="Goldman Sans" panose="020B0603020203020204" pitchFamily="34" charset="0"/>
              </a:rPr>
              <a:t>Machine-readable Flat files (e.g. CSVs, TSVs, .xlsx, JSON) – use the appropriate library (e.g. Pandas, Python JSON library) to read the file into the </a:t>
            </a:r>
            <a:r>
              <a:rPr lang="en-US" dirty="0" err="1">
                <a:latin typeface="Goldman Sans" panose="020B0603020203020204" pitchFamily="34" charset="0"/>
                <a:cs typeface="Goldman Sans" panose="020B0603020203020204" pitchFamily="34" charset="0"/>
              </a:rPr>
              <a:t>programme</a:t>
            </a:r>
            <a:endParaRPr lang="en-US" dirty="0">
              <a:latin typeface="Goldman Sans" panose="020B0603020203020204" pitchFamily="34" charset="0"/>
              <a:cs typeface="Goldman Sans" panose="020B0603020203020204" pitchFamily="34" charset="0"/>
            </a:endParaRPr>
          </a:p>
          <a:p>
            <a:pPr lvl="1"/>
            <a:r>
              <a:rPr lang="en-US" dirty="0">
                <a:latin typeface="Goldman Sans" panose="020B0603020203020204" pitchFamily="34" charset="0"/>
                <a:cs typeface="Goldman Sans" panose="020B0603020203020204" pitchFamily="34" charset="0"/>
              </a:rPr>
              <a:t>Database or Data-warehouse (e.g. MySQL, SQLite, MongoDB, Snowflake) – use database connection library that allows for execution and retrieval of query results</a:t>
            </a:r>
          </a:p>
          <a:p>
            <a:pPr lvl="1"/>
            <a:r>
              <a:rPr lang="en-US" dirty="0">
                <a:latin typeface="Goldman Sans" panose="020B0603020203020204" pitchFamily="34" charset="0"/>
                <a:cs typeface="Goldman Sans" panose="020B0603020203020204" pitchFamily="34" charset="0"/>
              </a:rPr>
              <a:t>Webservices – sometimes data is served by an API, e.g. USGS Earthquake data, Twitter API, that serves the data in a machine readable format, usually JSON</a:t>
            </a:r>
          </a:p>
          <a:p>
            <a:pPr lvl="1"/>
            <a:r>
              <a:rPr lang="en-US" dirty="0">
                <a:latin typeface="Goldman Sans" panose="020B0603020203020204" pitchFamily="34" charset="0"/>
                <a:cs typeface="Goldman Sans" panose="020B0603020203020204" pitchFamily="34" charset="0"/>
              </a:rPr>
              <a:t>Website, PDF, or non machine-readable file – scraping (+ OCR)</a:t>
            </a:r>
          </a:p>
          <a:p>
            <a:pPr lvl="1"/>
            <a:endParaRPr lang="en-US" dirty="0">
              <a:latin typeface="Goldman Sans" panose="020B0603020203020204" pitchFamily="34" charset="0"/>
              <a:cs typeface="Goldman Sans" panose="020B0603020203020204" pitchFamily="34" charset="0"/>
            </a:endParaRPr>
          </a:p>
          <a:p>
            <a:endParaRPr lang="en-US" dirty="0">
              <a:latin typeface="Goldman Sans" panose="020B0603020203020204" pitchFamily="34" charset="0"/>
              <a:cs typeface="Goldman Sans" panose="020B0603020203020204" pitchFamily="34" charset="0"/>
            </a:endParaRPr>
          </a:p>
        </p:txBody>
      </p:sp>
    </p:spTree>
    <p:extLst>
      <p:ext uri="{BB962C8B-B14F-4D97-AF65-F5344CB8AC3E}">
        <p14:creationId xmlns:p14="http://schemas.microsoft.com/office/powerpoint/2010/main" val="335395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079C9E-3869-76B8-227D-8FFF93330249}"/>
              </a:ext>
            </a:extLst>
          </p:cNvPr>
          <p:cNvSpPr>
            <a:spLocks noGrp="1"/>
          </p:cNvSpPr>
          <p:nvPr>
            <p:ph type="title"/>
          </p:nvPr>
        </p:nvSpPr>
        <p:spPr>
          <a:xfrm>
            <a:off x="838200" y="585216"/>
            <a:ext cx="10515600" cy="1325563"/>
          </a:xfrm>
        </p:spPr>
        <p:txBody>
          <a:bodyPr vert="horz" lIns="91440" tIns="45720" rIns="91440" bIns="45720" rtlCol="0" anchor="ctr">
            <a:normAutofit/>
          </a:bodyPr>
          <a:lstStyle/>
          <a:p>
            <a:r>
              <a:rPr lang="en-US" dirty="0">
                <a:solidFill>
                  <a:schemeClr val="bg1"/>
                </a:solidFill>
                <a:latin typeface="Goldman Sans" panose="020B0603020203020204" pitchFamily="34" charset="0"/>
                <a:cs typeface="Goldman Sans" panose="020B0603020203020204" pitchFamily="34" charset="0"/>
              </a:rPr>
              <a:t>DATA COLLECTION - JSON</a:t>
            </a:r>
          </a:p>
        </p:txBody>
      </p:sp>
      <p:pic>
        <p:nvPicPr>
          <p:cNvPr id="4" name="Picture 3" descr="Text&#10;&#10;Description automatically generated">
            <a:extLst>
              <a:ext uri="{FF2B5EF4-FFF2-40B4-BE49-F238E27FC236}">
                <a16:creationId xmlns:a16="http://schemas.microsoft.com/office/drawing/2014/main" id="{5CF560D3-10D8-F46C-CC75-590AE57F5874}"/>
              </a:ext>
            </a:extLst>
          </p:cNvPr>
          <p:cNvPicPr>
            <a:picLocks noChangeAspect="1"/>
          </p:cNvPicPr>
          <p:nvPr/>
        </p:nvPicPr>
        <p:blipFill rotWithShape="1">
          <a:blip r:embed="rId2"/>
          <a:srcRect r="22051"/>
          <a:stretch/>
        </p:blipFill>
        <p:spPr>
          <a:xfrm>
            <a:off x="841248" y="2516777"/>
            <a:ext cx="6236208" cy="3660185"/>
          </a:xfrm>
          <a:prstGeom prst="rect">
            <a:avLst/>
          </a:prstGeom>
        </p:spPr>
      </p:pic>
      <p:sp>
        <p:nvSpPr>
          <p:cNvPr id="6" name="Content Placeholder 2">
            <a:extLst>
              <a:ext uri="{FF2B5EF4-FFF2-40B4-BE49-F238E27FC236}">
                <a16:creationId xmlns:a16="http://schemas.microsoft.com/office/drawing/2014/main" id="{EBF8D35A-DBE6-8FC0-2F23-BC3DD8F1660A}"/>
              </a:ext>
            </a:extLst>
          </p:cNvPr>
          <p:cNvSpPr txBox="1">
            <a:spLocks/>
          </p:cNvSpPr>
          <p:nvPr/>
        </p:nvSpPr>
        <p:spPr>
          <a:xfrm>
            <a:off x="7546848" y="2516777"/>
            <a:ext cx="3803904" cy="3660185"/>
          </a:xfrm>
          <a:prstGeom prst="rect">
            <a:avLst/>
          </a:prstGeom>
        </p:spPr>
        <p:txBody>
          <a:bodyPr vert="horz" lIns="91440" tIns="45720" rIns="91440" bIns="45720" rtlCol="0" anchor="ct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900" dirty="0">
                <a:latin typeface="Goldman Sans" panose="020B0603020203020204" pitchFamily="34" charset="0"/>
                <a:cs typeface="Goldman Sans" panose="020B0603020203020204" pitchFamily="34" charset="0"/>
              </a:rPr>
              <a:t>JSON – </a:t>
            </a:r>
            <a:r>
              <a:rPr lang="en-US" sz="1900" dirty="0" err="1">
                <a:latin typeface="Goldman Sans" panose="020B0603020203020204" pitchFamily="34" charset="0"/>
                <a:cs typeface="Goldman Sans" panose="020B0603020203020204" pitchFamily="34" charset="0"/>
              </a:rPr>
              <a:t>intialisation</a:t>
            </a:r>
            <a:r>
              <a:rPr lang="en-US" sz="1900" dirty="0">
                <a:latin typeface="Goldman Sans" panose="020B0603020203020204" pitchFamily="34" charset="0"/>
                <a:cs typeface="Goldman Sans" panose="020B0603020203020204" pitchFamily="34" charset="0"/>
              </a:rPr>
              <a:t> of JavaScript Object Notation</a:t>
            </a:r>
          </a:p>
          <a:p>
            <a:r>
              <a:rPr lang="en-US" sz="1900" dirty="0">
                <a:latin typeface="Goldman Sans" panose="020B0603020203020204" pitchFamily="34" charset="0"/>
                <a:cs typeface="Goldman Sans" panose="020B0603020203020204" pitchFamily="34" charset="0"/>
              </a:rPr>
              <a:t>Used to represent objects in JavaScript programming language</a:t>
            </a:r>
          </a:p>
          <a:p>
            <a:r>
              <a:rPr lang="en-US" sz="1900" dirty="0">
                <a:latin typeface="Goldman Sans" panose="020B0603020203020204" pitchFamily="34" charset="0"/>
                <a:cs typeface="Goldman Sans" panose="020B0603020203020204" pitchFamily="34" charset="0"/>
              </a:rPr>
              <a:t>It has evolved to become a cross-platform data exchange format </a:t>
            </a:r>
          </a:p>
          <a:p>
            <a:pPr lvl="1"/>
            <a:r>
              <a:rPr lang="en-US" sz="1900" dirty="0">
                <a:latin typeface="Goldman Sans" panose="020B0603020203020204" pitchFamily="34" charset="0"/>
                <a:cs typeface="Goldman Sans" panose="020B0603020203020204" pitchFamily="34" charset="0"/>
              </a:rPr>
              <a:t>What XML was supposed to be, but a lot better</a:t>
            </a:r>
          </a:p>
          <a:p>
            <a:r>
              <a:rPr lang="en-US" sz="1900" dirty="0">
                <a:latin typeface="Goldman Sans" panose="020B0603020203020204" pitchFamily="34" charset="0"/>
                <a:cs typeface="Goldman Sans" panose="020B0603020203020204" pitchFamily="34" charset="0"/>
              </a:rPr>
              <a:t>In Python, can use the integrated JSON library to process and use like a Python dictionary</a:t>
            </a:r>
          </a:p>
          <a:p>
            <a:pPr lvl="1"/>
            <a:endParaRPr lang="en-US" sz="1900" dirty="0">
              <a:latin typeface="Goldman Sans" panose="020B0603020203020204" pitchFamily="34" charset="0"/>
              <a:cs typeface="Goldman Sans" panose="020B0603020203020204" pitchFamily="34" charset="0"/>
            </a:endParaRPr>
          </a:p>
          <a:p>
            <a:endParaRPr lang="en-US" sz="1900" dirty="0">
              <a:latin typeface="Goldman Sans" panose="020B0603020203020204" pitchFamily="34" charset="0"/>
              <a:cs typeface="Goldman Sans" panose="020B0603020203020204" pitchFamily="34" charset="0"/>
            </a:endParaRPr>
          </a:p>
        </p:txBody>
      </p:sp>
    </p:spTree>
    <p:extLst>
      <p:ext uri="{BB962C8B-B14F-4D97-AF65-F5344CB8AC3E}">
        <p14:creationId xmlns:p14="http://schemas.microsoft.com/office/powerpoint/2010/main" val="2337026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79C9E-3869-76B8-227D-8FFF93330249}"/>
              </a:ext>
            </a:extLst>
          </p:cNvPr>
          <p:cNvSpPr>
            <a:spLocks noGrp="1"/>
          </p:cNvSpPr>
          <p:nvPr>
            <p:ph type="title"/>
          </p:nvPr>
        </p:nvSpPr>
        <p:spPr/>
        <p:txBody>
          <a:bodyPr/>
          <a:lstStyle/>
          <a:p>
            <a:r>
              <a:rPr lang="en-US" dirty="0">
                <a:latin typeface="Goldman Sans" panose="020B0603020203020204" pitchFamily="34" charset="0"/>
                <a:cs typeface="Goldman Sans" panose="020B0603020203020204" pitchFamily="34" charset="0"/>
              </a:rPr>
              <a:t>DATA COLLECTION - JSON</a:t>
            </a:r>
          </a:p>
        </p:txBody>
      </p:sp>
      <p:pic>
        <p:nvPicPr>
          <p:cNvPr id="5" name="Content Placeholder 4">
            <a:extLst>
              <a:ext uri="{FF2B5EF4-FFF2-40B4-BE49-F238E27FC236}">
                <a16:creationId xmlns:a16="http://schemas.microsoft.com/office/drawing/2014/main" id="{7A866134-CF54-E65A-B615-311462DC69F8}"/>
              </a:ext>
            </a:extLst>
          </p:cNvPr>
          <p:cNvPicPr>
            <a:picLocks noGrp="1" noChangeAspect="1"/>
          </p:cNvPicPr>
          <p:nvPr>
            <p:ph idx="1"/>
          </p:nvPr>
        </p:nvPicPr>
        <p:blipFill>
          <a:blip r:embed="rId2"/>
          <a:srcRect/>
          <a:stretch/>
        </p:blipFill>
        <p:spPr>
          <a:xfrm>
            <a:off x="6812608" y="1690688"/>
            <a:ext cx="3933913" cy="4351338"/>
          </a:xfrm>
        </p:spPr>
      </p:pic>
      <p:sp>
        <p:nvSpPr>
          <p:cNvPr id="6" name="Content Placeholder 2">
            <a:extLst>
              <a:ext uri="{FF2B5EF4-FFF2-40B4-BE49-F238E27FC236}">
                <a16:creationId xmlns:a16="http://schemas.microsoft.com/office/drawing/2014/main" id="{EBF8D35A-DBE6-8FC0-2F23-BC3DD8F1660A}"/>
              </a:ext>
            </a:extLst>
          </p:cNvPr>
          <p:cNvSpPr txBox="1">
            <a:spLocks/>
          </p:cNvSpPr>
          <p:nvPr/>
        </p:nvSpPr>
        <p:spPr>
          <a:xfrm>
            <a:off x="838200" y="1825625"/>
            <a:ext cx="5781261" cy="435133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Goldman Sans" panose="020B0603020203020204" pitchFamily="34" charset="0"/>
                <a:cs typeface="Goldman Sans" panose="020B0603020203020204" pitchFamily="34" charset="0"/>
              </a:rPr>
              <a:t>Just like petrochemicals, the first step in extracting value from data is extracting data from the “ground”</a:t>
            </a:r>
          </a:p>
          <a:p>
            <a:pPr lvl="1"/>
            <a:r>
              <a:rPr lang="en-US" dirty="0">
                <a:latin typeface="Goldman Sans" panose="020B0603020203020204" pitchFamily="34" charset="0"/>
                <a:cs typeface="Goldman Sans" panose="020B0603020203020204" pitchFamily="34" charset="0"/>
              </a:rPr>
              <a:t>Typically, designing the ”wells” is not within the remit of the data scientist, but learning some additional database and software engineering might be useful</a:t>
            </a:r>
          </a:p>
          <a:p>
            <a:r>
              <a:rPr lang="en-US" dirty="0">
                <a:latin typeface="Goldman Sans" panose="020B0603020203020204" pitchFamily="34" charset="0"/>
                <a:cs typeface="Goldman Sans" panose="020B0603020203020204" pitchFamily="34" charset="0"/>
              </a:rPr>
              <a:t>After the data has been extracted, it needs to undergo cleaning to enable further processing</a:t>
            </a:r>
          </a:p>
          <a:p>
            <a:endParaRPr lang="en-US" dirty="0">
              <a:latin typeface="Goldman Sans" panose="020B0603020203020204" pitchFamily="34" charset="0"/>
              <a:cs typeface="Goldman Sans" panose="020B0603020203020204" pitchFamily="34" charset="0"/>
            </a:endParaRPr>
          </a:p>
        </p:txBody>
      </p:sp>
    </p:spTree>
    <p:extLst>
      <p:ext uri="{BB962C8B-B14F-4D97-AF65-F5344CB8AC3E}">
        <p14:creationId xmlns:p14="http://schemas.microsoft.com/office/powerpoint/2010/main" val="3053357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79C9E-3869-76B8-227D-8FFF93330249}"/>
              </a:ext>
            </a:extLst>
          </p:cNvPr>
          <p:cNvSpPr>
            <a:spLocks noGrp="1"/>
          </p:cNvSpPr>
          <p:nvPr>
            <p:ph type="title"/>
          </p:nvPr>
        </p:nvSpPr>
        <p:spPr/>
        <p:txBody>
          <a:bodyPr/>
          <a:lstStyle/>
          <a:p>
            <a:r>
              <a:rPr lang="en-US" dirty="0">
                <a:latin typeface="Goldman Sans" panose="020B0603020203020204" pitchFamily="34" charset="0"/>
                <a:cs typeface="Goldman Sans" panose="020B0603020203020204" pitchFamily="34" charset="0"/>
              </a:rPr>
              <a:t>COURSE MOVITIVATION</a:t>
            </a:r>
          </a:p>
        </p:txBody>
      </p:sp>
      <p:sp>
        <p:nvSpPr>
          <p:cNvPr id="6" name="Content Placeholder 2">
            <a:extLst>
              <a:ext uri="{FF2B5EF4-FFF2-40B4-BE49-F238E27FC236}">
                <a16:creationId xmlns:a16="http://schemas.microsoft.com/office/drawing/2014/main" id="{EBF8D35A-DBE6-8FC0-2F23-BC3DD8F1660A}"/>
              </a:ext>
            </a:extLst>
          </p:cNvPr>
          <p:cNvSpPr txBox="1">
            <a:spLocks/>
          </p:cNvSpPr>
          <p:nvPr/>
        </p:nvSpPr>
        <p:spPr>
          <a:xfrm>
            <a:off x="838200" y="1825625"/>
            <a:ext cx="578126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Goldman Sans" panose="020B0603020203020204" pitchFamily="34" charset="0"/>
                <a:cs typeface="Goldman Sans" panose="020B0603020203020204" pitchFamily="34" charset="0"/>
              </a:rPr>
              <a:t>Extracting usable products and insights from data is difficult engineering challenge</a:t>
            </a:r>
          </a:p>
          <a:p>
            <a:r>
              <a:rPr lang="en-US" dirty="0">
                <a:latin typeface="Goldman Sans" panose="020B0603020203020204" pitchFamily="34" charset="0"/>
                <a:cs typeface="Goldman Sans" panose="020B0603020203020204" pitchFamily="34" charset="0"/>
              </a:rPr>
              <a:t>Large volumes of data “break” some traditional assumptions </a:t>
            </a:r>
          </a:p>
          <a:p>
            <a:r>
              <a:rPr lang="en-US" dirty="0">
                <a:latin typeface="Goldman Sans" panose="020B0603020203020204" pitchFamily="34" charset="0"/>
                <a:cs typeface="Goldman Sans" panose="020B0603020203020204" pitchFamily="34" charset="0"/>
              </a:rPr>
              <a:t>Data storytelling is difficult </a:t>
            </a:r>
          </a:p>
          <a:p>
            <a:r>
              <a:rPr lang="en-US" dirty="0">
                <a:latin typeface="Goldman Sans" panose="020B0603020203020204" pitchFamily="34" charset="0"/>
                <a:cs typeface="Goldman Sans" panose="020B0603020203020204" pitchFamily="34" charset="0"/>
              </a:rPr>
              <a:t>Course objectives in a nutshell:</a:t>
            </a:r>
          </a:p>
          <a:p>
            <a:pPr lvl="1"/>
            <a:r>
              <a:rPr lang="en-US" dirty="0">
                <a:latin typeface="Goldman Sans" panose="020B0603020203020204" pitchFamily="34" charset="0"/>
                <a:cs typeface="Goldman Sans" panose="020B0603020203020204" pitchFamily="34" charset="0"/>
              </a:rPr>
              <a:t>Help equip you with key intuitions and foundational knowledge to tackle these problems</a:t>
            </a:r>
          </a:p>
        </p:txBody>
      </p:sp>
      <p:pic>
        <p:nvPicPr>
          <p:cNvPr id="8" name="Content Placeholder 7" descr="Shape&#10;&#10;Description automatically generated">
            <a:extLst>
              <a:ext uri="{FF2B5EF4-FFF2-40B4-BE49-F238E27FC236}">
                <a16:creationId xmlns:a16="http://schemas.microsoft.com/office/drawing/2014/main" id="{29DBBA36-6A76-EDAF-BDBD-23C0439276DC}"/>
              </a:ext>
            </a:extLst>
          </p:cNvPr>
          <p:cNvPicPr>
            <a:picLocks noGrp="1" noChangeAspect="1"/>
          </p:cNvPicPr>
          <p:nvPr>
            <p:ph idx="1"/>
          </p:nvPr>
        </p:nvPicPr>
        <p:blipFill>
          <a:blip r:embed="rId2"/>
          <a:stretch>
            <a:fillRect/>
          </a:stretch>
        </p:blipFill>
        <p:spPr>
          <a:xfrm>
            <a:off x="7696200" y="1690688"/>
            <a:ext cx="3657600" cy="2743200"/>
          </a:xfrm>
        </p:spPr>
      </p:pic>
    </p:spTree>
    <p:extLst>
      <p:ext uri="{BB962C8B-B14F-4D97-AF65-F5344CB8AC3E}">
        <p14:creationId xmlns:p14="http://schemas.microsoft.com/office/powerpoint/2010/main" val="3510282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2079C9E-3869-76B8-227D-8FFF93330249}"/>
              </a:ext>
            </a:extLst>
          </p:cNvPr>
          <p:cNvSpPr>
            <a:spLocks noGrp="1"/>
          </p:cNvSpPr>
          <p:nvPr>
            <p:ph type="title"/>
          </p:nvPr>
        </p:nvSpPr>
        <p:spPr>
          <a:xfrm>
            <a:off x="863029" y="1012004"/>
            <a:ext cx="3416158" cy="4795408"/>
          </a:xfrm>
        </p:spPr>
        <p:txBody>
          <a:bodyPr vert="horz" lIns="91440" tIns="45720" rIns="91440" bIns="45720" rtlCol="0" anchor="ctr">
            <a:normAutofit/>
          </a:bodyPr>
          <a:lstStyle/>
          <a:p>
            <a:r>
              <a:rPr lang="en-US" sz="3600" kern="1200" dirty="0">
                <a:solidFill>
                  <a:srgbClr val="FFFFFF"/>
                </a:solidFill>
                <a:latin typeface="Goldman Sans" panose="020B0603020203020204" pitchFamily="34" charset="0"/>
                <a:cs typeface="Goldman Sans" panose="020B0603020203020204" pitchFamily="34" charset="0"/>
              </a:rPr>
              <a:t>COURSE EXPECTATIONS</a:t>
            </a:r>
          </a:p>
        </p:txBody>
      </p:sp>
      <p:graphicFrame>
        <p:nvGraphicFramePr>
          <p:cNvPr id="8" name="Content Placeholder 2">
            <a:extLst>
              <a:ext uri="{FF2B5EF4-FFF2-40B4-BE49-F238E27FC236}">
                <a16:creationId xmlns:a16="http://schemas.microsoft.com/office/drawing/2014/main" id="{AE7B09C9-B1CC-63E0-F77C-ABB1F6A20E02}"/>
              </a:ext>
            </a:extLst>
          </p:cNvPr>
          <p:cNvGraphicFramePr/>
          <p:nvPr>
            <p:extLst>
              <p:ext uri="{D42A27DB-BD31-4B8C-83A1-F6EECF244321}">
                <p14:modId xmlns:p14="http://schemas.microsoft.com/office/powerpoint/2010/main" val="3389438539"/>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4607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79C9E-3869-76B8-227D-8FFF93330249}"/>
              </a:ext>
            </a:extLst>
          </p:cNvPr>
          <p:cNvSpPr>
            <a:spLocks noGrp="1"/>
          </p:cNvSpPr>
          <p:nvPr>
            <p:ph type="title"/>
          </p:nvPr>
        </p:nvSpPr>
        <p:spPr/>
        <p:txBody>
          <a:bodyPr/>
          <a:lstStyle/>
          <a:p>
            <a:r>
              <a:rPr lang="en-US" dirty="0">
                <a:latin typeface="Goldman Sans" panose="020B0603020203020204" pitchFamily="34" charset="0"/>
                <a:cs typeface="Goldman Sans" panose="020B0603020203020204" pitchFamily="34" charset="0"/>
              </a:rPr>
              <a:t>TECHNOLOGY STACK</a:t>
            </a:r>
          </a:p>
        </p:txBody>
      </p:sp>
      <p:sp>
        <p:nvSpPr>
          <p:cNvPr id="6" name="Content Placeholder 2">
            <a:extLst>
              <a:ext uri="{FF2B5EF4-FFF2-40B4-BE49-F238E27FC236}">
                <a16:creationId xmlns:a16="http://schemas.microsoft.com/office/drawing/2014/main" id="{EBF8D35A-DBE6-8FC0-2F23-BC3DD8F1660A}"/>
              </a:ext>
            </a:extLst>
          </p:cNvPr>
          <p:cNvSpPr txBox="1">
            <a:spLocks/>
          </p:cNvSpPr>
          <p:nvPr/>
        </p:nvSpPr>
        <p:spPr>
          <a:xfrm>
            <a:off x="838200" y="1825625"/>
            <a:ext cx="6291470" cy="4351338"/>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Goldman Sans" panose="020B0603020203020204" pitchFamily="34" charset="0"/>
                <a:cs typeface="Goldman Sans" panose="020B0603020203020204" pitchFamily="34" charset="0"/>
              </a:rPr>
              <a:t>As aforementioned, we expect you to write non-trivial </a:t>
            </a:r>
            <a:r>
              <a:rPr lang="en-US" dirty="0" err="1">
                <a:latin typeface="Goldman Sans" panose="020B0603020203020204" pitchFamily="34" charset="0"/>
                <a:cs typeface="Goldman Sans" panose="020B0603020203020204" pitchFamily="34" charset="0"/>
              </a:rPr>
              <a:t>programmes</a:t>
            </a:r>
            <a:r>
              <a:rPr lang="en-US" dirty="0">
                <a:latin typeface="Goldman Sans" panose="020B0603020203020204" pitchFamily="34" charset="0"/>
                <a:cs typeface="Goldman Sans" panose="020B0603020203020204" pitchFamily="34" charset="0"/>
              </a:rPr>
              <a:t> in Python 3.10 or above</a:t>
            </a:r>
          </a:p>
          <a:p>
            <a:pPr lvl="1"/>
            <a:r>
              <a:rPr lang="en-US" dirty="0">
                <a:latin typeface="Goldman Sans" panose="020B0603020203020204" pitchFamily="34" charset="0"/>
                <a:cs typeface="Goldman Sans" panose="020B0603020203020204" pitchFamily="34" charset="0"/>
              </a:rPr>
              <a:t>Suggest installing Anaconda distribution for Python</a:t>
            </a:r>
          </a:p>
          <a:p>
            <a:r>
              <a:rPr lang="en-US" dirty="0">
                <a:latin typeface="Goldman Sans" panose="020B0603020203020204" pitchFamily="34" charset="0"/>
                <a:cs typeface="Goldman Sans" panose="020B0603020203020204" pitchFamily="34" charset="0"/>
              </a:rPr>
              <a:t>In addition, we will also cover tools such as Git</a:t>
            </a:r>
          </a:p>
          <a:p>
            <a:r>
              <a:rPr lang="en-US" dirty="0">
                <a:latin typeface="Goldman Sans" panose="020B0603020203020204" pitchFamily="34" charset="0"/>
                <a:cs typeface="Goldman Sans" panose="020B0603020203020204" pitchFamily="34" charset="0"/>
              </a:rPr>
              <a:t>We recommend using LaTeX for reports through Overleaf </a:t>
            </a:r>
          </a:p>
          <a:p>
            <a:r>
              <a:rPr lang="en-US" dirty="0">
                <a:latin typeface="Goldman Sans" panose="020B0603020203020204" pitchFamily="34" charset="0"/>
                <a:cs typeface="Goldman Sans" panose="020B0603020203020204" pitchFamily="34" charset="0"/>
              </a:rPr>
              <a:t>We suggest using a Unix environment for the course</a:t>
            </a:r>
          </a:p>
          <a:p>
            <a:pPr lvl="1"/>
            <a:r>
              <a:rPr lang="en-US" dirty="0">
                <a:latin typeface="Goldman Sans" panose="020B0603020203020204" pitchFamily="34" charset="0"/>
                <a:cs typeface="Goldman Sans" panose="020B0603020203020204" pitchFamily="34" charset="0"/>
              </a:rPr>
              <a:t>MacOS and Linux distro as already compliant</a:t>
            </a:r>
          </a:p>
          <a:p>
            <a:pPr lvl="1"/>
            <a:r>
              <a:rPr lang="en-US" dirty="0">
                <a:latin typeface="Goldman Sans" panose="020B0603020203020204" pitchFamily="34" charset="0"/>
                <a:cs typeface="Goldman Sans" panose="020B0603020203020204" pitchFamily="34" charset="0"/>
              </a:rPr>
              <a:t>Install WSL on Windows (recommend dual-booting with a Linux distro such as Ubuntu)</a:t>
            </a:r>
          </a:p>
          <a:p>
            <a:r>
              <a:rPr lang="en-US" dirty="0">
                <a:latin typeface="Goldman Sans" panose="020B0603020203020204" pitchFamily="34" charset="0"/>
                <a:cs typeface="Goldman Sans" panose="020B0603020203020204" pitchFamily="34" charset="0"/>
              </a:rPr>
              <a:t>Suggest PyCharm, VS Code, or Data Grip as IDEs for the course</a:t>
            </a:r>
          </a:p>
          <a:p>
            <a:pPr lvl="1"/>
            <a:r>
              <a:rPr lang="en-US" dirty="0">
                <a:latin typeface="Goldman Sans" panose="020B0603020203020204" pitchFamily="34" charset="0"/>
                <a:cs typeface="Goldman Sans" panose="020B0603020203020204" pitchFamily="34" charset="0"/>
              </a:rPr>
              <a:t>Free access to PyCharm Professional and Data Grip through JetBrains student </a:t>
            </a:r>
            <a:r>
              <a:rPr lang="en-US" dirty="0" err="1">
                <a:latin typeface="Goldman Sans" panose="020B0603020203020204" pitchFamily="34" charset="0"/>
                <a:cs typeface="Goldman Sans" panose="020B0603020203020204" pitchFamily="34" charset="0"/>
              </a:rPr>
              <a:t>programme</a:t>
            </a:r>
            <a:endParaRPr lang="en-US" dirty="0">
              <a:latin typeface="Goldman Sans" panose="020B0603020203020204" pitchFamily="34" charset="0"/>
              <a:cs typeface="Goldman Sans" panose="020B0603020203020204" pitchFamily="34" charset="0"/>
            </a:endParaRPr>
          </a:p>
          <a:p>
            <a:pPr lvl="1"/>
            <a:r>
              <a:rPr lang="en-US" dirty="0">
                <a:latin typeface="Goldman Sans" panose="020B0603020203020204" pitchFamily="34" charset="0"/>
                <a:cs typeface="Goldman Sans" panose="020B0603020203020204" pitchFamily="34" charset="0"/>
                <a:hlinkClick r:id="rId2"/>
              </a:rPr>
              <a:t>https://www.jetbrains.com/community/education/</a:t>
            </a:r>
            <a:endParaRPr lang="en-US" dirty="0">
              <a:latin typeface="Goldman Sans" panose="020B0603020203020204" pitchFamily="34" charset="0"/>
              <a:cs typeface="Goldman Sans" panose="020B0603020203020204" pitchFamily="34" charset="0"/>
            </a:endParaRPr>
          </a:p>
          <a:p>
            <a:r>
              <a:rPr lang="en-US" dirty="0">
                <a:latin typeface="Goldman Sans" panose="020B0603020203020204" pitchFamily="34" charset="0"/>
                <a:cs typeface="Goldman Sans" panose="020B0603020203020204" pitchFamily="34" charset="0"/>
              </a:rPr>
              <a:t>Remember, this is a graduate level CS course, we are expecting the attendant technological maturity</a:t>
            </a:r>
          </a:p>
          <a:p>
            <a:r>
              <a:rPr lang="en-US" dirty="0">
                <a:latin typeface="Goldman Sans" panose="020B0603020203020204" pitchFamily="34" charset="0"/>
                <a:cs typeface="Goldman Sans" panose="020B0603020203020204" pitchFamily="34" charset="0"/>
              </a:rPr>
              <a:t>Side note: slides use the Goldman Sans font (https://</a:t>
            </a:r>
            <a:r>
              <a:rPr lang="en-US" dirty="0" err="1">
                <a:latin typeface="Goldman Sans" panose="020B0603020203020204" pitchFamily="34" charset="0"/>
                <a:cs typeface="Goldman Sans" panose="020B0603020203020204" pitchFamily="34" charset="0"/>
              </a:rPr>
              <a:t>design.gs.com</a:t>
            </a:r>
            <a:r>
              <a:rPr lang="en-US" dirty="0">
                <a:latin typeface="Goldman Sans" panose="020B0603020203020204" pitchFamily="34" charset="0"/>
                <a:cs typeface="Goldman Sans" panose="020B0603020203020204" pitchFamily="34" charset="0"/>
              </a:rPr>
              <a:t>/foundation/typography/</a:t>
            </a:r>
            <a:r>
              <a:rPr lang="en-US" dirty="0" err="1">
                <a:latin typeface="Goldman Sans" panose="020B0603020203020204" pitchFamily="34" charset="0"/>
                <a:cs typeface="Goldman Sans" panose="020B0603020203020204" pitchFamily="34" charset="0"/>
              </a:rPr>
              <a:t>goldman</a:t>
            </a:r>
            <a:r>
              <a:rPr lang="en-US" dirty="0">
                <a:latin typeface="Goldman Sans" panose="020B0603020203020204" pitchFamily="34" charset="0"/>
                <a:cs typeface="Goldman Sans" panose="020B0603020203020204" pitchFamily="34" charset="0"/>
              </a:rPr>
              <a:t>-sans)</a:t>
            </a:r>
          </a:p>
          <a:p>
            <a:pPr marL="457200" lvl="1" indent="0">
              <a:buNone/>
            </a:pPr>
            <a:endParaRPr lang="en-US" dirty="0">
              <a:latin typeface="Goldman Sans" panose="020B0603020203020204" pitchFamily="34" charset="0"/>
              <a:cs typeface="Goldman Sans" panose="020B0603020203020204" pitchFamily="34" charset="0"/>
            </a:endParaRPr>
          </a:p>
        </p:txBody>
      </p:sp>
      <p:pic>
        <p:nvPicPr>
          <p:cNvPr id="7" name="Picture 6" descr="Diagram&#10;&#10;Description automatically generated">
            <a:extLst>
              <a:ext uri="{FF2B5EF4-FFF2-40B4-BE49-F238E27FC236}">
                <a16:creationId xmlns:a16="http://schemas.microsoft.com/office/drawing/2014/main" id="{7D6849DD-ADE7-D8AD-3590-536EC07E6DA5}"/>
              </a:ext>
            </a:extLst>
          </p:cNvPr>
          <p:cNvPicPr>
            <a:picLocks noChangeAspect="1"/>
          </p:cNvPicPr>
          <p:nvPr/>
        </p:nvPicPr>
        <p:blipFill>
          <a:blip r:embed="rId3"/>
          <a:stretch>
            <a:fillRect/>
          </a:stretch>
        </p:blipFill>
        <p:spPr>
          <a:xfrm>
            <a:off x="7129670" y="2001077"/>
            <a:ext cx="4391353" cy="3431761"/>
          </a:xfrm>
          <a:prstGeom prst="rect">
            <a:avLst/>
          </a:prstGeom>
        </p:spPr>
      </p:pic>
    </p:spTree>
    <p:extLst>
      <p:ext uri="{BB962C8B-B14F-4D97-AF65-F5344CB8AC3E}">
        <p14:creationId xmlns:p14="http://schemas.microsoft.com/office/powerpoint/2010/main" val="7194393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2665</TotalTime>
  <Words>1629</Words>
  <Application>Microsoft Macintosh PowerPoint</Application>
  <PresentationFormat>Widescreen</PresentationFormat>
  <Paragraphs>157</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Goldman Sans</vt:lpstr>
      <vt:lpstr>Office Theme</vt:lpstr>
      <vt:lpstr>COMP6940: BIG DATA AND DATA VISUALISATION</vt:lpstr>
      <vt:lpstr>AGENDA</vt:lpstr>
      <vt:lpstr>DATA COLLECTION</vt:lpstr>
      <vt:lpstr>DATA COLLECTION - METHODS</vt:lpstr>
      <vt:lpstr>DATA COLLECTION - JSON</vt:lpstr>
      <vt:lpstr>DATA COLLECTION - JSON</vt:lpstr>
      <vt:lpstr>COURSE MOVITIVATION</vt:lpstr>
      <vt:lpstr>COURSE EXPECTATIONS</vt:lpstr>
      <vt:lpstr>TECHNOLOGY STACK</vt:lpstr>
      <vt:lpstr>PowerPoint Presentation</vt:lpstr>
      <vt:lpstr>PowerPoint Presentation</vt:lpstr>
      <vt:lpstr>PowerPoint Presentation</vt:lpstr>
      <vt:lpstr>PowerPoint Presentation</vt:lpstr>
      <vt:lpstr>BIG DATA</vt:lpstr>
      <vt:lpstr>PowerPoint Presentation</vt:lpstr>
      <vt:lpstr>CONSIDERATIONS WHEN WORKING WITH BIG DATA</vt:lpstr>
      <vt:lpstr>BIG DATA – DATA CLEANING</vt:lpstr>
      <vt:lpstr>BIG DATA – ETL</vt:lpstr>
      <vt:lpstr>BIG DATA – DATA MINING </vt:lpstr>
      <vt:lpstr>BIG DATA – DATA MINING </vt:lpstr>
      <vt:lpstr>DATA VISUALIZATION</vt:lpstr>
      <vt:lpstr>DATA VISUALIZATION</vt:lpstr>
      <vt:lpstr>BUILDING BLOCKS OF DATA MINING PRACTICE</vt:lpstr>
      <vt:lpstr>DATAFRAMES</vt:lpstr>
      <vt:lpstr>SELF DEVELOPMENT </vt:lpstr>
      <vt:lpstr>E-JOURNAL #1</vt:lpstr>
      <vt:lpstr>QUESTIONS?</vt:lpstr>
      <vt:lpstr>IMAGE 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COMP6940: BIG DATA AND DATA VISUALISATION</dc:title>
  <dc:creator>Inzamam Rahaman</dc:creator>
  <cp:lastModifiedBy>Inzamam Rahaman</cp:lastModifiedBy>
  <cp:revision>50</cp:revision>
  <dcterms:created xsi:type="dcterms:W3CDTF">2023-01-17T00:37:03Z</dcterms:created>
  <dcterms:modified xsi:type="dcterms:W3CDTF">2023-01-23T19:38:39Z</dcterms:modified>
</cp:coreProperties>
</file>