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8" r:id="rId8"/>
    <p:sldId id="260" r:id="rId9"/>
    <p:sldId id="261" r:id="rId10"/>
    <p:sldId id="270" r:id="rId11"/>
    <p:sldId id="267" r:id="rId12"/>
    <p:sldId id="269" r:id="rId13"/>
    <p:sldId id="264" r:id="rId14"/>
    <p:sldId id="263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thethingsnetwork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nzynierDomu" TargetMode="External"/><Relationship Id="rId2" Type="http://schemas.openxmlformats.org/officeDocument/2006/relationships/hyperlink" Target="http://www.inzynierdomu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InzynierDom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396FDD-45AA-456D-94F5-76DDCD80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87862"/>
            <a:ext cx="7746971" cy="2387600"/>
          </a:xfrm>
        </p:spPr>
        <p:txBody>
          <a:bodyPr>
            <a:normAutofit/>
          </a:bodyPr>
          <a:lstStyle/>
          <a:p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pl-PL" baseline="30000" dirty="0"/>
              <a:t>®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LoRaWAN</a:t>
            </a:r>
            <a:r>
              <a:rPr lang="pl-PL" cap="none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pl-PL" cap="none" dirty="0">
                <a:latin typeface="Arial" panose="020B0604020202020204" pitchFamily="34" charset="0"/>
                <a:cs typeface="Arial" panose="020B0604020202020204" pitchFamily="34" charset="0"/>
              </a:rPr>
              <a:t>  w </a:t>
            </a:r>
            <a:r>
              <a:rPr lang="pl-PL" cap="none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pl-PL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37C2FF-6BE6-460A-AA76-3391A729B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01119"/>
            <a:ext cx="8791575" cy="1029848"/>
          </a:xfrm>
        </p:spPr>
        <p:txBody>
          <a:bodyPr/>
          <a:lstStyle/>
          <a:p>
            <a:r>
              <a:rPr lang="pl-PL" i="1" dirty="0"/>
              <a:t>Szymon Markiewicz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982EF59-5B1B-463E-A6D0-E3579014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835" y="3012765"/>
            <a:ext cx="2601185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3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F36413-7061-4F8F-B1C3-1DF89E8D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hardware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565B366-7896-47A8-A84D-6F94C3AB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3162" y="2019770"/>
            <a:ext cx="4762500" cy="309562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FFD5A3FA-F7D1-4FCB-A8A0-DE4E8A05C1AC}"/>
              </a:ext>
            </a:extLst>
          </p:cNvPr>
          <p:cNvSpPr txBox="1"/>
          <p:nvPr/>
        </p:nvSpPr>
        <p:spPr>
          <a:xfrm>
            <a:off x="5158835" y="5442012"/>
            <a:ext cx="18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B-L072Z-LRWAN1</a:t>
            </a:r>
          </a:p>
        </p:txBody>
      </p:sp>
    </p:spTree>
    <p:extLst>
      <p:ext uri="{BB962C8B-B14F-4D97-AF65-F5344CB8AC3E}">
        <p14:creationId xmlns:p14="http://schemas.microsoft.com/office/powerpoint/2010/main" val="236771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31660FD-302B-45F5-84F1-2540664F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1805605"/>
            <a:ext cx="3541712" cy="3541712"/>
          </a:xfr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4AE02174-84A0-4BBE-B678-31A1A4703F5B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Przykładowy hardware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CD39A5C-A7C3-4285-ACE0-A4CF6BE32F23}"/>
              </a:ext>
            </a:extLst>
          </p:cNvPr>
          <p:cNvSpPr txBox="1"/>
          <p:nvPr/>
        </p:nvSpPr>
        <p:spPr>
          <a:xfrm>
            <a:off x="4347716" y="5495277"/>
            <a:ext cx="349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Gateway indor – </a:t>
            </a:r>
            <a:r>
              <a:rPr lang="pl-PL" dirty="0" err="1"/>
              <a:t>Kerilink</a:t>
            </a:r>
            <a:r>
              <a:rPr lang="pl-PL" dirty="0"/>
              <a:t> </a:t>
            </a:r>
            <a:r>
              <a:rPr lang="pl-PL" dirty="0" err="1"/>
              <a:t>iFemtoCell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168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E2ED1D-5E1E-44A2-B6AA-FE6D04D8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hardware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D255E6E-5E29-4958-BDF3-BB555FE2C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877" y="1555877"/>
            <a:ext cx="3746245" cy="3746245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1B6BE25-60DA-40FF-BD47-C9F57E19A17F}"/>
              </a:ext>
            </a:extLst>
          </p:cNvPr>
          <p:cNvSpPr txBox="1"/>
          <p:nvPr/>
        </p:nvSpPr>
        <p:spPr>
          <a:xfrm>
            <a:off x="4986288" y="5302122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Kerlink</a:t>
            </a:r>
            <a:r>
              <a:rPr lang="pl-PL" dirty="0"/>
              <a:t> </a:t>
            </a:r>
            <a:r>
              <a:rPr lang="pl-PL" dirty="0" err="1"/>
              <a:t>Wirnet</a:t>
            </a:r>
            <a:r>
              <a:rPr lang="pl-PL" dirty="0"/>
              <a:t> Station</a:t>
            </a:r>
          </a:p>
        </p:txBody>
      </p:sp>
    </p:spTree>
    <p:extLst>
      <p:ext uri="{BB962C8B-B14F-4D97-AF65-F5344CB8AC3E}">
        <p14:creationId xmlns:p14="http://schemas.microsoft.com/office/powerpoint/2010/main" val="38947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7C85F2-1FB4-4246-A35E-13973C4E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IoT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8AB0EF-8C75-49EB-BF6F-6DE45AE2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Korzystając z zalet, duże powierzchnie, urządzenia końcowe tanie z wykorzystaniem zasilania bateryjnego</a:t>
            </a:r>
          </a:p>
          <a:p>
            <a:r>
              <a:rPr lang="pl-PL" dirty="0"/>
              <a:t>Kolejne miasta zyskują pokrycie przez darmowych lub komercyjnych </a:t>
            </a:r>
            <a:r>
              <a:rPr lang="pl-PL" dirty="0" err="1"/>
              <a:t>providerów</a:t>
            </a:r>
            <a:endParaRPr lang="pl-PL" dirty="0"/>
          </a:p>
          <a:p>
            <a:r>
              <a:rPr lang="pl-PL" dirty="0"/>
              <a:t>Smart </a:t>
            </a:r>
            <a:r>
              <a:rPr lang="pl-PL" dirty="0" err="1"/>
              <a:t>city</a:t>
            </a:r>
            <a:r>
              <a:rPr lang="pl-PL" dirty="0"/>
              <a:t> (w 2018 podpisany list intencyjny dla Wrocławia)</a:t>
            </a:r>
          </a:p>
          <a:p>
            <a:r>
              <a:rPr lang="pl-PL" dirty="0"/>
              <a:t>Przemysł 4.0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1884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3EE2A0-FE00-47C7-B5C1-81E20506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zastosowania</a:t>
            </a:r>
          </a:p>
        </p:txBody>
      </p:sp>
      <p:pic>
        <p:nvPicPr>
          <p:cNvPr id="4" name="Symbol zastępczy zawartości 4">
            <a:extLst>
              <a:ext uri="{FF2B5EF4-FFF2-40B4-BE49-F238E27FC236}">
                <a16:creationId xmlns:a16="http://schemas.microsoft.com/office/drawing/2014/main" id="{87B9E38E-41A3-4450-AE88-F2BB38D2C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637" y="2249488"/>
            <a:ext cx="4569551" cy="3541712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FC027EE-9E5A-48CB-9685-59E2DA04E9F1}"/>
              </a:ext>
            </a:extLst>
          </p:cNvPr>
          <p:cNvSpPr txBox="1"/>
          <p:nvPr/>
        </p:nvSpPr>
        <p:spPr>
          <a:xfrm>
            <a:off x="2216459" y="6054816"/>
            <a:ext cx="7755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Przy większej ilości bram możliwe jest określenie położenie urządzenia końcowego</a:t>
            </a:r>
          </a:p>
        </p:txBody>
      </p:sp>
    </p:spTree>
    <p:extLst>
      <p:ext uri="{BB962C8B-B14F-4D97-AF65-F5344CB8AC3E}">
        <p14:creationId xmlns:p14="http://schemas.microsoft.com/office/powerpoint/2010/main" val="326269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A9A7B5-C6AA-45D9-9632-EC130B8A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zastosowania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7F1B406-E95C-4CB1-BC5F-37B889F33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058" y="1569979"/>
            <a:ext cx="4746708" cy="3541712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A21B5CC-C3E8-4AC2-9F90-CEE365F0C18F}"/>
              </a:ext>
            </a:extLst>
          </p:cNvPr>
          <p:cNvSpPr txBox="1"/>
          <p:nvPr/>
        </p:nvSpPr>
        <p:spPr>
          <a:xfrm>
            <a:off x="1771914" y="5593151"/>
            <a:ext cx="864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dirty="0"/>
              <a:t>We Francji realizowany jest projekt, w ramach którego za pomocą technologii </a:t>
            </a:r>
            <a:r>
              <a:rPr lang="pl-PL" dirty="0" err="1"/>
              <a:t>LoRaWAN</a:t>
            </a:r>
            <a:r>
              <a:rPr lang="pl-PL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pl-PL" dirty="0"/>
              <a:t> </a:t>
            </a:r>
          </a:p>
          <a:p>
            <a:pPr algn="ctr"/>
            <a:r>
              <a:rPr lang="pl-PL" dirty="0"/>
              <a:t>będzie możliwy zdalny odczyt podłączonych do sieci ponad 3 milionów wodomierzy.</a:t>
            </a:r>
          </a:p>
        </p:txBody>
      </p:sp>
    </p:spTree>
    <p:extLst>
      <p:ext uri="{BB962C8B-B14F-4D97-AF65-F5344CB8AC3E}">
        <p14:creationId xmlns:p14="http://schemas.microsoft.com/office/powerpoint/2010/main" val="24977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15FDEE-2440-4ED1-8194-EAC4F1BE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Mini pokaz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F623BB-D190-4BB0-822A-C471A1F8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https://console.thethingsnetwork.org/</a:t>
            </a:r>
            <a:endParaRPr lang="pl-PL" dirty="0"/>
          </a:p>
          <a:p>
            <a:r>
              <a:rPr lang="pl-PL" dirty="0"/>
              <a:t>https://docs.google.com/spreadsheets/d/1DgyspC4CgHj2AePpBo4yVX9DZymIYowi3-bO-dmq3GE/edit?usp=sharing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65492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BEBA2C-B2D9-4522-A39F-E930BDBB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Q&amp;A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75E3CE-CBEE-4335-B0DA-32DE97E2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http://www.inzynierdomu.pl/</a:t>
            </a:r>
            <a:endParaRPr lang="pl-PL" dirty="0"/>
          </a:p>
          <a:p>
            <a:r>
              <a:rPr lang="pl-PL" dirty="0">
                <a:hlinkClick r:id="rId3"/>
              </a:rPr>
              <a:t>https://www.facebook.com/InzynierDomu</a:t>
            </a:r>
            <a:endParaRPr lang="pl-PL" dirty="0"/>
          </a:p>
          <a:p>
            <a:r>
              <a:rPr lang="pl-PL" dirty="0">
                <a:hlinkClick r:id="rId4"/>
              </a:rPr>
              <a:t>https://www.youtube.com/c/InzynierDomu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3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FB8E28-0004-4A9E-9E97-448A8E7F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Lora</a:t>
            </a:r>
            <a:r>
              <a:rPr lang="pl-PL" baseline="30000" dirty="0"/>
              <a:t> ®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3A2778-1D1B-483F-8E32-65D7FA89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Warstwa fizyczna dla LPWAN (</a:t>
            </a:r>
            <a:r>
              <a:rPr lang="pl-PL" dirty="0" err="1"/>
              <a:t>low-power</a:t>
            </a:r>
            <a:r>
              <a:rPr lang="pl-PL" dirty="0"/>
              <a:t> </a:t>
            </a:r>
            <a:r>
              <a:rPr lang="pl-PL" dirty="0" err="1"/>
              <a:t>wide-area</a:t>
            </a:r>
            <a:r>
              <a:rPr lang="pl-PL" dirty="0"/>
              <a:t> network</a:t>
            </a:r>
            <a:r>
              <a:rPr lang="pl-PL" b="1" dirty="0"/>
              <a:t>)</a:t>
            </a:r>
            <a:endParaRPr lang="pl-PL" dirty="0"/>
          </a:p>
          <a:p>
            <a:r>
              <a:rPr lang="pl-PL" dirty="0"/>
              <a:t>Sposób modulacji radiowej (coś jak PWM + FSK)</a:t>
            </a:r>
          </a:p>
          <a:p>
            <a:r>
              <a:rPr lang="pl-PL" dirty="0"/>
              <a:t>Budżet sygnały około 134 – 156 </a:t>
            </a:r>
            <a:r>
              <a:rPr lang="pl-PL" dirty="0" err="1"/>
              <a:t>dBm</a:t>
            </a:r>
            <a:endParaRPr lang="pl-PL" dirty="0"/>
          </a:p>
          <a:p>
            <a:r>
              <a:rPr lang="pl-PL" dirty="0"/>
              <a:t>Częstotliwość 868 MHz (Europa; każdy region ma inną częstotliwość)</a:t>
            </a:r>
          </a:p>
          <a:p>
            <a:r>
              <a:rPr lang="pl-PL" dirty="0"/>
              <a:t>Szerokość pasma 125 kHz, 250 kHz, 500 kHz (</a:t>
            </a:r>
            <a:r>
              <a:rPr lang="pl-PL" dirty="0" err="1"/>
              <a:t>LoRaWAN</a:t>
            </a:r>
            <a:r>
              <a:rPr lang="pl-PL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pl-PL" dirty="0"/>
              <a:t>)</a:t>
            </a:r>
          </a:p>
          <a:p>
            <a:r>
              <a:rPr lang="pl-PL" dirty="0"/>
              <a:t>Technologia wykupiona przez </a:t>
            </a:r>
            <a:r>
              <a:rPr lang="pl-PL" dirty="0" err="1"/>
              <a:t>Semtech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86D2F7-C936-4FA6-9077-8A9DA05D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370" y="4636376"/>
            <a:ext cx="1977489" cy="197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ymbol zastępczy zawartości 17">
            <a:extLst>
              <a:ext uri="{FF2B5EF4-FFF2-40B4-BE49-F238E27FC236}">
                <a16:creationId xmlns:a16="http://schemas.microsoft.com/office/drawing/2014/main" id="{2C4F3B02-6AFF-4B27-ADD0-B74A61F73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7308" y="1658144"/>
            <a:ext cx="4717384" cy="3541712"/>
          </a:xfrm>
        </p:spPr>
      </p:pic>
    </p:spTree>
    <p:extLst>
      <p:ext uri="{BB962C8B-B14F-4D97-AF65-F5344CB8AC3E}">
        <p14:creationId xmlns:p14="http://schemas.microsoft.com/office/powerpoint/2010/main" val="357826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CE605-85DE-4533-A2D1-43AB4A9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Lora</a:t>
            </a:r>
            <a:r>
              <a:rPr lang="pl-PL" baseline="30000" dirty="0"/>
              <a:t> ®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3BE251-9351-451A-94AB-CA074E8C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Zasięg (2.5 km – 700 km)</a:t>
            </a:r>
          </a:p>
          <a:p>
            <a:r>
              <a:rPr lang="pl-PL" dirty="0"/>
              <a:t>Wielkość paczki do 242 bajtów (</a:t>
            </a:r>
            <a:r>
              <a:rPr lang="pl-PL" dirty="0" err="1"/>
              <a:t>payload</a:t>
            </a:r>
            <a:r>
              <a:rPr lang="pl-PL" dirty="0"/>
              <a:t>)</a:t>
            </a:r>
          </a:p>
          <a:p>
            <a:r>
              <a:rPr lang="pl-PL" dirty="0"/>
              <a:t>Zajętość – 1%</a:t>
            </a:r>
          </a:p>
          <a:p>
            <a:r>
              <a:rPr lang="pl-PL" dirty="0"/>
              <a:t>Zasilanie – bateryjne na kilka lat, lub rozwiązania bezbateryjne z </a:t>
            </a:r>
            <a:r>
              <a:rPr lang="pl-PL" dirty="0" err="1"/>
              <a:t>energy</a:t>
            </a:r>
            <a:r>
              <a:rPr lang="pl-PL" dirty="0"/>
              <a:t> </a:t>
            </a:r>
            <a:r>
              <a:rPr lang="pl-PL" dirty="0" err="1"/>
              <a:t>harvesting</a:t>
            </a:r>
            <a:r>
              <a:rPr lang="pl-PL" dirty="0"/>
              <a:t>. Zależy głównie od klasy. </a:t>
            </a:r>
          </a:p>
          <a:p>
            <a:r>
              <a:rPr lang="pl-PL" dirty="0"/>
              <a:t>Konfigurowalne SF(</a:t>
            </a:r>
            <a:r>
              <a:rPr lang="pl-PL" dirty="0" err="1"/>
              <a:t>Spreading</a:t>
            </a:r>
            <a:r>
              <a:rPr lang="pl-PL" dirty="0"/>
              <a:t> </a:t>
            </a:r>
            <a:r>
              <a:rPr lang="pl-PL" dirty="0" err="1"/>
              <a:t>Factor</a:t>
            </a:r>
            <a:r>
              <a:rPr lang="pl-PL" dirty="0"/>
              <a:t>), BW(</a:t>
            </a:r>
            <a:r>
              <a:rPr lang="pl-PL" dirty="0" err="1"/>
              <a:t>Bandwidth</a:t>
            </a:r>
            <a:r>
              <a:rPr lang="pl-PL" dirty="0"/>
              <a:t>), FEC(</a:t>
            </a:r>
            <a:r>
              <a:rPr lang="pl-PL" dirty="0" err="1"/>
              <a:t>Forward</a:t>
            </a:r>
            <a:r>
              <a:rPr lang="pl-PL" dirty="0"/>
              <a:t> Error </a:t>
            </a:r>
            <a:r>
              <a:rPr lang="pl-PL" dirty="0" err="1"/>
              <a:t>Correction</a:t>
            </a:r>
            <a:r>
              <a:rPr lang="pl-PL" dirty="0"/>
              <a:t>)/CR(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). Nie można mieć wszystkiego (;</a:t>
            </a:r>
          </a:p>
        </p:txBody>
      </p:sp>
    </p:spTree>
    <p:extLst>
      <p:ext uri="{BB962C8B-B14F-4D97-AF65-F5344CB8AC3E}">
        <p14:creationId xmlns:p14="http://schemas.microsoft.com/office/powerpoint/2010/main" val="35529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7E9F35-C98F-4882-8DEF-B56504E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LORAWAN</a:t>
            </a:r>
            <a:r>
              <a:rPr lang="pl-PL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7682E2-F1BA-4EB0-920F-75B09279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Wykorzystuje modulacje </a:t>
            </a:r>
            <a:r>
              <a:rPr lang="pl-PL" dirty="0" err="1"/>
              <a:t>LoRa</a:t>
            </a:r>
            <a:r>
              <a:rPr lang="pl-PL" baseline="30000" dirty="0"/>
              <a:t> ®</a:t>
            </a:r>
            <a:endParaRPr lang="pl-PL" dirty="0"/>
          </a:p>
          <a:p>
            <a:r>
              <a:rPr lang="pl-PL" dirty="0"/>
              <a:t>Przyspieszenie </a:t>
            </a:r>
            <a:r>
              <a:rPr lang="pl-PL" dirty="0" err="1"/>
              <a:t>developmentu</a:t>
            </a:r>
            <a:endParaRPr lang="pl-PL" dirty="0"/>
          </a:p>
          <a:p>
            <a:r>
              <a:rPr lang="pl-PL" dirty="0"/>
              <a:t>Gotowy </a:t>
            </a:r>
            <a:r>
              <a:rPr lang="pl-PL" dirty="0" err="1"/>
              <a:t>gateway</a:t>
            </a:r>
            <a:endParaRPr lang="pl-PL" dirty="0"/>
          </a:p>
          <a:p>
            <a:r>
              <a:rPr lang="pl-PL" dirty="0"/>
              <a:t>Określona topologia</a:t>
            </a:r>
          </a:p>
          <a:p>
            <a:r>
              <a:rPr lang="pl-PL" dirty="0" err="1"/>
              <a:t>LoRa</a:t>
            </a:r>
            <a:r>
              <a:rPr lang="pl-PL" dirty="0"/>
              <a:t>® Alliance</a:t>
            </a:r>
          </a:p>
        </p:txBody>
      </p:sp>
    </p:spTree>
    <p:extLst>
      <p:ext uri="{BB962C8B-B14F-4D97-AF65-F5344CB8AC3E}">
        <p14:creationId xmlns:p14="http://schemas.microsoft.com/office/powerpoint/2010/main" val="402438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6D5C9F-5839-40CC-BC38-BA3C0435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LORAWAN</a:t>
            </a:r>
            <a:r>
              <a:rPr lang="pl-PL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4469DA2B-72BB-44F3-9015-66DBD3E9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95" y="2249488"/>
            <a:ext cx="6827836" cy="3541712"/>
          </a:xfrm>
        </p:spPr>
      </p:pic>
    </p:spTree>
    <p:extLst>
      <p:ext uri="{BB962C8B-B14F-4D97-AF65-F5344CB8AC3E}">
        <p14:creationId xmlns:p14="http://schemas.microsoft.com/office/powerpoint/2010/main" val="3988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9A5DF3-CCF6-4ADA-9566-58B0A4D7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LORAWAN</a:t>
            </a:r>
            <a:r>
              <a:rPr lang="pl-PL" cap="none" baseline="30000" dirty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r>
              <a:rPr lang="pl-PL" dirty="0"/>
              <a:t> – szyfrowanie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A02D10-CBFE-487E-89B8-DA4E0531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128-bit AES klucz unikatowy dla urządzenia</a:t>
            </a:r>
          </a:p>
          <a:p>
            <a:r>
              <a:rPr lang="pl-PL" dirty="0"/>
              <a:t>Wymiana kluczy pomiędzy serwer a urządzenie, uniemożliwia rozkodowanie komunikacji poprzez podsłuchanie</a:t>
            </a:r>
          </a:p>
          <a:p>
            <a:r>
              <a:rPr lang="pl-PL" dirty="0"/>
              <a:t>Dwa typy wymiany kluczy: OTAA(</a:t>
            </a:r>
            <a:r>
              <a:rPr lang="pl-PL" dirty="0" err="1"/>
              <a:t>Over</a:t>
            </a:r>
            <a:r>
              <a:rPr lang="pl-PL" dirty="0"/>
              <a:t>-the-</a:t>
            </a:r>
            <a:r>
              <a:rPr lang="pl-PL" dirty="0" err="1"/>
              <a:t>Air</a:t>
            </a:r>
            <a:r>
              <a:rPr lang="pl-PL" dirty="0"/>
              <a:t> </a:t>
            </a:r>
            <a:r>
              <a:rPr lang="pl-PL" dirty="0" err="1"/>
              <a:t>Activation</a:t>
            </a:r>
            <a:r>
              <a:rPr lang="pl-PL" dirty="0"/>
              <a:t>), ABP(</a:t>
            </a:r>
            <a:r>
              <a:rPr lang="pl-PL" dirty="0" err="1"/>
              <a:t>Activation</a:t>
            </a:r>
            <a:r>
              <a:rPr lang="pl-PL" dirty="0"/>
              <a:t> By </a:t>
            </a:r>
            <a:r>
              <a:rPr lang="pl-PL" dirty="0" err="1"/>
              <a:t>Personalization</a:t>
            </a:r>
            <a:r>
              <a:rPr lang="pl-PL" dirty="0"/>
              <a:t>)</a:t>
            </a:r>
          </a:p>
          <a:p>
            <a:r>
              <a:rPr lang="pl-PL" dirty="0"/>
              <a:t>Dodatkowo klucz aplikacji i sieci </a:t>
            </a:r>
          </a:p>
          <a:p>
            <a:r>
              <a:rPr lang="pl-PL" dirty="0"/>
              <a:t>Transparentna brama</a:t>
            </a:r>
          </a:p>
        </p:txBody>
      </p:sp>
    </p:spTree>
    <p:extLst>
      <p:ext uri="{BB962C8B-B14F-4D97-AF65-F5344CB8AC3E}">
        <p14:creationId xmlns:p14="http://schemas.microsoft.com/office/powerpoint/2010/main" val="135628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90F55A-A3B2-411E-BC2E-8D4D1FB0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z podobnymi technologiami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517F8-59AD-42AE-87A1-05D4B762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NB-</a:t>
            </a:r>
            <a:r>
              <a:rPr lang="pl-PL" dirty="0" err="1"/>
              <a:t>IoT</a:t>
            </a:r>
            <a:br>
              <a:rPr lang="pl-PL" dirty="0"/>
            </a:br>
            <a:r>
              <a:rPr lang="pl-PL" dirty="0"/>
              <a:t>większa przepustowość kosztem większego zużycia baterii i brak darmowych </a:t>
            </a:r>
            <a:r>
              <a:rPr lang="pl-PL" dirty="0" err="1"/>
              <a:t>stacków</a:t>
            </a:r>
            <a:r>
              <a:rPr lang="pl-PL" dirty="0"/>
              <a:t>.</a:t>
            </a:r>
          </a:p>
          <a:p>
            <a:r>
              <a:rPr lang="pl-PL" dirty="0"/>
              <a:t>SIGFOX</a:t>
            </a:r>
            <a:br>
              <a:rPr lang="pl-PL" dirty="0"/>
            </a:br>
            <a:r>
              <a:rPr lang="pl-PL" dirty="0"/>
              <a:t>tańsze ale zabite przez model działania firmy i licencjonowanie</a:t>
            </a:r>
          </a:p>
          <a:p>
            <a:r>
              <a:rPr lang="pl-PL" dirty="0"/>
              <a:t>LTE </a:t>
            </a:r>
            <a:r>
              <a:rPr lang="pl-PL" dirty="0" err="1"/>
              <a:t>Cat</a:t>
            </a:r>
            <a:r>
              <a:rPr lang="pl-PL" dirty="0"/>
              <a:t> M1</a:t>
            </a:r>
            <a:br>
              <a:rPr lang="pl-PL" dirty="0"/>
            </a:br>
            <a:r>
              <a:rPr lang="pl-PL" dirty="0"/>
              <a:t>możliwość skorzystania z istniejącej infrastruktury LTE, nie można jednak stworzyć prywatnej sieci; większa przepustowość na korzyść LTE</a:t>
            </a:r>
          </a:p>
        </p:txBody>
      </p:sp>
    </p:spTree>
    <p:extLst>
      <p:ext uri="{BB962C8B-B14F-4D97-AF65-F5344CB8AC3E}">
        <p14:creationId xmlns:p14="http://schemas.microsoft.com/office/powerpoint/2010/main" val="4280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19F8AD-0F29-41B5-BCA4-A126A37C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hardware</a:t>
            </a: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8279761-57BA-4697-830E-D0FCBAF97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2" y="1951354"/>
            <a:ext cx="2489200" cy="2540000"/>
          </a:xfr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265EF4E-B754-4020-8DCC-DE1FAFE88E9B}"/>
              </a:ext>
            </a:extLst>
          </p:cNvPr>
          <p:cNvSpPr txBox="1"/>
          <p:nvPr/>
        </p:nvSpPr>
        <p:spPr>
          <a:xfrm>
            <a:off x="3469527" y="4760913"/>
            <a:ext cx="540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Transceiver</a:t>
            </a:r>
            <a:r>
              <a:rPr lang="pl-PL" dirty="0"/>
              <a:t> RFM95W-868S2 zawierający modem </a:t>
            </a:r>
            <a:r>
              <a:rPr lang="pl-PL" dirty="0" err="1"/>
              <a:t>LoRa</a:t>
            </a:r>
            <a:r>
              <a:rPr lang="pl-PL" baseline="30000" dirty="0"/>
              <a:t> ®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3021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10071</TotalTime>
  <Words>359</Words>
  <Application>Microsoft Office PowerPoint</Application>
  <PresentationFormat>Panoramiczny</PresentationFormat>
  <Paragraphs>57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Obwód</vt:lpstr>
      <vt:lpstr>LoRa® i LoRaWANTM  w IoT</vt:lpstr>
      <vt:lpstr>Czym jest Lora ®</vt:lpstr>
      <vt:lpstr>Prezentacja programu PowerPoint</vt:lpstr>
      <vt:lpstr>Czym Jest Lora ®</vt:lpstr>
      <vt:lpstr>LORAWANTM</vt:lpstr>
      <vt:lpstr>LORAWANTM</vt:lpstr>
      <vt:lpstr>LORAWANTM – szyfrowanie</vt:lpstr>
      <vt:lpstr>Porównanie z podobnymi technologiami</vt:lpstr>
      <vt:lpstr>Przykładowy hardware</vt:lpstr>
      <vt:lpstr>Przykładowy hardware</vt:lpstr>
      <vt:lpstr>Prezentacja programu PowerPoint</vt:lpstr>
      <vt:lpstr>Przykładowy hardware</vt:lpstr>
      <vt:lpstr>IoT</vt:lpstr>
      <vt:lpstr>Przykładowe zastosowania</vt:lpstr>
      <vt:lpstr>Przykładowe zastosowania</vt:lpstr>
      <vt:lpstr>Mini pokaz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 i LoRaWAN  w IoT</dc:title>
  <dc:creator>Szymon Markiewicz</dc:creator>
  <cp:lastModifiedBy>Szymon Markiewicz</cp:lastModifiedBy>
  <cp:revision>36</cp:revision>
  <dcterms:created xsi:type="dcterms:W3CDTF">2019-04-12T13:08:15Z</dcterms:created>
  <dcterms:modified xsi:type="dcterms:W3CDTF">2019-08-30T15:57:55Z</dcterms:modified>
</cp:coreProperties>
</file>