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Target="docProps/core.xml" Type="http://schemas.openxmlformats.org/package/2006/relationships/metadata/core-properties" Id="rId3"/>
  <Relationship Target="docProps/thumbnail.jpeg" Type="http://schemas.openxmlformats.org/package/2006/relationships/metadata/thumbnail" Id="rId2"/>
  <Relationship Target="ppt/presentation.xml" Type="http://schemas.openxmlformats.org/officeDocument/2006/relationships/officeDocument" Id="rId1"/>
  <Relationship Target="docProps/app.xml" Type="http://schemas.openxmlformats.org/officeDocument/2006/relationships/extended-properties" Id="rId4"/>
</Relationships>
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saveSubsetFonts="1">
  <p:sldMasterIdLst>
    <p:sldMasterId id="2147483648" r:id="rId1"/>
  </p:sldMasterIdLst>
  <p:sldIdLst>
    <p:sldId id="256" r:id="rId6"/>
  </p:sldIdLst>
  <p:sldSz cy="6858000" type="screen4x3" cx="9144000"/>
  <p:notesSz cy="9144000" cx="6858000"/>
  <p:defaultTextStyle>
    <a:defPPr>
      <a:defRPr lang="ja-jp"/>
    </a:defPPr>
    <a:lvl1pPr marL="0" hangingPunct="1" defTabSz="914400" algn="l" rtl="0" latinLnBrk="0" eaLnBrk="1">
      <a:defRPr kern="1200" sz="1800">
        <a:solidFill>
          <a:schemeClr val="tx1"/>
        </a:solidFill>
        <a:latin typeface="+mn-lt"/>
        <a:ea typeface="+mn-ea"/>
        <a:cs typeface="+mn-cs"/>
      </a:defRPr>
    </a:lvl1pPr>
    <a:lvl2pPr marL="457200" hangingPunct="1" defTabSz="914400" algn="l" rtl="0" latinLnBrk="0" eaLnBrk="1">
      <a:defRPr kern="1200" sz="1800">
        <a:solidFill>
          <a:schemeClr val="tx1"/>
        </a:solidFill>
        <a:latin typeface="+mn-lt"/>
        <a:ea typeface="+mn-ea"/>
        <a:cs typeface="+mn-cs"/>
      </a:defRPr>
    </a:lvl2pPr>
    <a:lvl3pPr marL="914400" hangingPunct="1" defTabSz="914400" algn="l" rtl="0" latinLnBrk="0" eaLnBrk="1">
      <a:defRPr kern="1200" sz="1800">
        <a:solidFill>
          <a:schemeClr val="tx1"/>
        </a:solidFill>
        <a:latin typeface="+mn-lt"/>
        <a:ea typeface="+mn-ea"/>
        <a:cs typeface="+mn-cs"/>
      </a:defRPr>
    </a:lvl3pPr>
    <a:lvl4pPr marL="1371600" hangingPunct="1" defTabSz="914400" algn="l" rtl="0" latinLnBrk="0" eaLnBrk="1">
      <a:defRPr kern="1200" sz="1800">
        <a:solidFill>
          <a:schemeClr val="tx1"/>
        </a:solidFill>
        <a:latin typeface="+mn-lt"/>
        <a:ea typeface="+mn-ea"/>
        <a:cs typeface="+mn-cs"/>
      </a:defRPr>
    </a:lvl4pPr>
    <a:lvl5pPr marL="1828800" hangingPunct="1" defTabSz="914400" algn="l" rtl="0" latinLnBrk="0" eaLnBrk="1">
      <a:defRPr kern="1200" sz="1800">
        <a:solidFill>
          <a:schemeClr val="tx1"/>
        </a:solidFill>
        <a:latin typeface="+mn-lt"/>
        <a:ea typeface="+mn-ea"/>
        <a:cs typeface="+mn-cs"/>
      </a:defRPr>
    </a:lvl5pPr>
    <a:lvl6pPr marL="2286000" hangingPunct="1" defTabSz="914400" algn="l" rtl="0" latinLnBrk="0" eaLnBrk="1">
      <a:defRPr kern="1200" sz="1800">
        <a:solidFill>
          <a:schemeClr val="tx1"/>
        </a:solidFill>
        <a:latin typeface="+mn-lt"/>
        <a:ea typeface="+mn-ea"/>
        <a:cs typeface="+mn-cs"/>
      </a:defRPr>
    </a:lvl6pPr>
    <a:lvl7pPr marL="2743200" hangingPunct="1" defTabSz="914400" algn="l" rtl="0" latinLnBrk="0" eaLnBrk="1">
      <a:defRPr kern="1200" sz="1800">
        <a:solidFill>
          <a:schemeClr val="tx1"/>
        </a:solidFill>
        <a:latin typeface="+mn-lt"/>
        <a:ea typeface="+mn-ea"/>
        <a:cs typeface="+mn-cs"/>
      </a:defRPr>
    </a:lvl7pPr>
    <a:lvl8pPr marL="3200400" hangingPunct="1" defTabSz="914400" algn="l" rtl="0" latinLnBrk="0" eaLnBrk="1">
      <a:defRPr kern="1200" sz="1800">
        <a:solidFill>
          <a:schemeClr val="tx1"/>
        </a:solidFill>
        <a:latin typeface="+mn-lt"/>
        <a:ea typeface="+mn-ea"/>
        <a:cs typeface="+mn-cs"/>
      </a:defRPr>
    </a:lvl8pPr>
    <a:lvl9pPr marL="3657600" hangingPunct="1" defTabSz="914400" algn="l" rtl="0" latinLnBrk="0" eaLnBrk="1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arget="slideMasters/slideMaster1.xml" Type="http://schemas.openxmlformats.org/officeDocument/2006/relationships/slideMaster" Id="rId1"/>
  <Relationship Target="tableStyles.xml" Type="http://schemas.openxmlformats.org/officeDocument/2006/relationships/tableStyles" Id="rId2"/>
  <Relationship Target="theme/theme1.xml" Type="http://schemas.openxmlformats.org/officeDocument/2006/relationships/theme" Id="rId3"/>
  <Relationship Target="viewProps.xml" Type="http://schemas.openxmlformats.org/officeDocument/2006/relationships/viewProps" Id="rId4"/>
  <Relationship Target="presProps.xml" Type="http://schemas.openxmlformats.org/officeDocument/2006/relationships/presProps" Id="rId5"/>
  <Relationship Target="slides/slide1.xml" Type="http://schemas.openxmlformats.org/officeDocument/2006/relationships/slide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arget="../slideLayouts/slideLayout1.xml" Type="http://schemas.openxmlformats.org/officeDocument/2006/relationships/slideLayout" Id="rId1"/>
  <Relationship Target="../media/image1.png" Type="http://schemas.openxmlformats.org/officeDocument/2006/relationships/image" Id="rId2"/>
  <Relationship Target="../media/image1.png" Type="http://schemas.openxmlformats.org/officeDocument/2006/relationships/image" Id="rId3"/>
  <Relationship Target="../media/image1.png" Type="http://schemas.openxmlformats.org/officeDocument/2006/relationships/image" Id="rId4"/>
  <Relationship Target="../media/image1.png" Type="http://schemas.openxmlformats.org/officeDocument/2006/relationships/image" Id="rId5"/>
  <Relationship Target="../media/image1.png" Type="http://schemas.openxmlformats.org/officeDocument/2006/relationships/image" Id="rId6"/>
  <Relationship Target="../media/image1.png" Type="http://schemas.openxmlformats.org/officeDocument/2006/relationships/image" Id="rId7"/>
  <Relationship Target="../media/image1.png" Type="http://schemas.openxmlformats.org/officeDocument/2006/relationships/image" Id="rId8"/>
  <Relationship Target="../media/image1.png" Type="http://schemas.openxmlformats.org/officeDocument/2006/relationships/image" Id="rId9"/>
</Relationships>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00" name="ページ-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id="145" name="Group145"/>
          <p:cNvGrpSpPr/>
          <p:nvPr/>
        </p:nvGrpSpPr>
        <p:grpSpPr>
          <a:xfrm>
            <a:off x="306424" y="-2603127"/>
            <a:ext cy="12064255" cx="8531152"/>
            <a:chOff x="306424" y="-2603127"/>
            <a:chExt cy="12064255" cx="8531152"/>
          </a:xfrm>
        </p:grpSpPr>
        <p:sp>
          <p:nvSpPr>
            <p:cNvPr id="101" name=""/>
            <p:cNvSpPr/>
            <p:nvPr/>
          </p:nvSpPr>
          <p:spPr>
            <a:xfrm>
              <a:off x="1416024" y="-2200327"/>
              <a:ext cy="456000" cx="1041200"/>
            </a:xfrm>
            <a:custGeom>
              <a:avLst/>
              <a:gdLst>
                <a:gd name="connsiteX0" fmla="*/ 0 w 1041200"/>
                <a:gd name="connsiteY0" fmla="*/ 228000 h 456000"/>
                <a:gd name="connsiteX1" fmla="*/ 520600 w 1041200"/>
                <a:gd name="connsiteY1" fmla="*/ 0 h 456000"/>
                <a:gd name="connsiteX2" fmla="*/ 1041200 w 1041200"/>
                <a:gd name="connsiteY2" fmla="*/ 228000 h 456000"/>
                <a:gd name="connsiteX3" fmla="*/ 520600 w 10412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1041200">
                  <a:moveTo>
                    <a:pt x="0" y="228000"/>
                  </a:moveTo>
                  <a:cubicBezTo>
                    <a:pt x="0" y="102079"/>
                    <a:pt x="233081" y="0"/>
                    <a:pt x="520600" y="0"/>
                  </a:cubicBezTo>
                  <a:cubicBezTo>
                    <a:pt x="808116" y="0"/>
                    <a:pt x="1041200" y="102079"/>
                    <a:pt x="1041200" y="228000"/>
                  </a:cubicBezTo>
                  <a:cubicBezTo>
                    <a:pt x="1041200" y="353921"/>
                    <a:pt x="808116" y="456000"/>
                    <a:pt x="520600" y="456000"/>
                  </a:cubicBezTo>
                  <a:cubicBezTo>
                    <a:pt x="233081" y="456000"/>
                    <a:pt x="0" y="353921"/>
                    <a:pt x="0" y="22800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100ｍLナスフラスコ</a:t>
              </a:r>
            </a:p>
          </p:txBody>
        </p:sp>
        <p:sp>
          <p:nvSpPr>
            <p:cNvPr id="103" name=""/>
            <p:cNvSpPr/>
            <p:nvPr/>
          </p:nvSpPr>
          <p:spPr>
            <a:xfrm>
              <a:off x="2761224" y="-1599927"/>
              <a:ext cy="456000" cx="851200"/>
            </a:xfrm>
            <a:custGeom>
              <a:avLst/>
              <a:gdLst>
                <a:gd name="connsiteX0" fmla="*/ 0 w 851200"/>
                <a:gd name="connsiteY0" fmla="*/ 228000 h 456000"/>
                <a:gd name="connsiteX1" fmla="*/ 425600 w 851200"/>
                <a:gd name="connsiteY1" fmla="*/ 0 h 456000"/>
                <a:gd name="connsiteX2" fmla="*/ 851200 w 851200"/>
                <a:gd name="connsiteY2" fmla="*/ 228000 h 456000"/>
                <a:gd name="connsiteX3" fmla="*/ 425600 w 8512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851200">
                  <a:moveTo>
                    <a:pt x="0" y="228000"/>
                  </a:moveTo>
                  <a:cubicBezTo>
                    <a:pt x="0" y="102079"/>
                    <a:pt x="190548" y="0"/>
                    <a:pt x="425600" y="0"/>
                  </a:cubicBezTo>
                  <a:cubicBezTo>
                    <a:pt x="660652" y="0"/>
                    <a:pt x="851200" y="102079"/>
                    <a:pt x="851200" y="228000"/>
                  </a:cubicBezTo>
                  <a:cubicBezTo>
                    <a:pt x="851200" y="353921"/>
                    <a:pt x="660652" y="456000"/>
                    <a:pt x="425600" y="456000"/>
                  </a:cubicBezTo>
                  <a:cubicBezTo>
                    <a:pt x="190548" y="456000"/>
                    <a:pt x="0" y="353921"/>
                    <a:pt x="0" y="22800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 b="1">
                  <a:solidFill>
                    <a:srgbClr val="191919"/>
                  </a:solidFill>
                  <a:latin typeface="MS PGothic"/>
                </a:rPr>
                <a:t>KOH：4.9972g</a:t>
              </a:r>
            </a:p>
            <a:p>
              <a:pPr algn="ctr"/>
              <a:r>
                <a:rPr dirty="0" sz="912" b="1">
                  <a:solidFill>
                    <a:srgbClr val="191919"/>
                  </a:solidFill>
                  <a:latin typeface="MS PGothic"/>
                </a:rPr>
                <a:t>精製水：８ｍL</a:t>
              </a:r>
            </a:p>
          </p:txBody>
        </p:sp>
        <p:sp>
          <p:nvSpPr>
            <p:cNvPr id="104" name="ConnectLine"/>
            <p:cNvSpPr/>
            <p:nvPr/>
          </p:nvSpPr>
          <p:spPr>
            <a:xfrm>
              <a:off x="1936624" y="-1744327"/>
              <a:ext cy="144400" cx="7600"/>
            </a:xfrm>
            <a:custGeom>
              <a:avLst/>
              <a:gdLst/>
              <a:ahLst/>
              <a:cxnLst/>
              <a:pathLst>
                <a:path fill="none" h="144400" w="7600">
                  <a:moveTo>
                    <a:pt x="0" y="0"/>
                  </a:moveTo>
                  <a:lnTo>
                    <a:pt x="0" y="1444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05" name="処理"/>
            <p:cNvSpPr/>
            <p:nvPr/>
          </p:nvSpPr>
          <p:spPr>
            <a:xfrm>
              <a:off x="1556624" y="-1599927"/>
              <a:ext cy="456000" cx="760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760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攪拌</a:t>
              </a:r>
            </a:p>
          </p:txBody>
        </p:sp>
        <p:sp>
          <p:nvSpPr>
            <p:cNvPr id="106" name="ConnectLine"/>
            <p:cNvSpPr/>
            <p:nvPr/>
          </p:nvSpPr>
          <p:spPr>
            <a:xfrm>
              <a:off x="2761224" y="-1371927"/>
              <a:ext cy="7600" cx="444600"/>
            </a:xfrm>
            <a:custGeom>
              <a:avLst/>
              <a:gdLst/>
              <a:ahLst/>
              <a:cxnLst/>
              <a:pathLst>
                <a:path fill="none" h="7600" w="444600">
                  <a:moveTo>
                    <a:pt x="0" y="0"/>
                  </a:moveTo>
                  <a:lnTo>
                    <a:pt x="-444600" y="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07" name="判断"/>
            <p:cNvSpPr/>
            <p:nvPr/>
          </p:nvSpPr>
          <p:spPr>
            <a:xfrm>
              <a:off x="1556624" y="-999524"/>
              <a:ext cy="458850" cx="760000"/>
            </a:xfrm>
            <a:custGeom>
              <a:avLst/>
              <a:gdLst>
                <a:gd name="connsiteX0" fmla="*/ 0 w 760000"/>
                <a:gd name="connsiteY0" fmla="*/ 229425 h 458850"/>
                <a:gd name="connsiteX1" fmla="*/ 380000 w 760000"/>
                <a:gd name="connsiteY1" fmla="*/ 0 h 458850"/>
                <a:gd name="connsiteX2" fmla="*/ 760000 w 760000"/>
                <a:gd name="connsiteY2" fmla="*/ 229425 h 458850"/>
                <a:gd name="connsiteX3" fmla="*/ 380000 w 760000"/>
                <a:gd name="connsiteY3" fmla="*/ 458850 h 458850"/>
                <a:gd name="rtl" fmla="*/ 121600 w 760000"/>
                <a:gd name="rtt" fmla="*/ 82593 h 458850"/>
                <a:gd name="rtr" fmla="*/ 638400 w 760000"/>
                <a:gd name="rtb" fmla="*/ 376257 h 4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r="rtr" t="rtt" b="rtb"/>
              <a:pathLst>
                <a:path h="458850" w="760000">
                  <a:moveTo>
                    <a:pt x="380000" y="458850"/>
                  </a:moveTo>
                  <a:lnTo>
                    <a:pt x="760000" y="229425"/>
                  </a:lnTo>
                  <a:lnTo>
                    <a:pt x="380000" y="0"/>
                  </a:lnTo>
                  <a:lnTo>
                    <a:pt x="0" y="229425"/>
                  </a:lnTo>
                  <a:lnTo>
                    <a:pt x="380000" y="45885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溶解した</a:t>
              </a:r>
            </a:p>
          </p:txBody>
        </p:sp>
        <p:sp>
          <p:nvSpPr>
            <p:cNvPr id="108" name="ConnectLine"/>
            <p:cNvSpPr/>
            <p:nvPr/>
          </p:nvSpPr>
          <p:spPr>
            <a:xfrm>
              <a:off x="1936624" y="-1143927"/>
              <a:ext cy="144400" cx="7600"/>
            </a:xfrm>
            <a:custGeom>
              <a:avLst/>
              <a:gdLst/>
              <a:ahLst/>
              <a:cxnLst/>
              <a:pathLst>
                <a:path fill="none" h="144400" w="7600">
                  <a:moveTo>
                    <a:pt x="0" y="0"/>
                  </a:moveTo>
                  <a:lnTo>
                    <a:pt x="0" y="1444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09" name="ConnectLine"/>
            <p:cNvSpPr/>
            <p:nvPr/>
          </p:nvSpPr>
          <p:spPr>
            <a:xfrm>
              <a:off x="1556624" y="-770100"/>
              <a:ext cy="601825" cx="243200"/>
            </a:xfrm>
            <a:custGeom>
              <a:avLst/>
              <a:gdLst/>
              <a:ahLst/>
              <a:cxnLst/>
              <a:pathLst>
                <a:path fill="none" h="601825" w="243200">
                  <a:moveTo>
                    <a:pt x="0" y="0"/>
                  </a:moveTo>
                  <a:lnTo>
                    <a:pt x="-243200" y="0"/>
                  </a:lnTo>
                  <a:lnTo>
                    <a:pt x="-243200" y="-601825"/>
                  </a:lnTo>
                  <a:lnTo>
                    <a:pt x="0" y="-60182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10" name="処理"/>
            <p:cNvSpPr/>
            <p:nvPr/>
          </p:nvSpPr>
          <p:spPr>
            <a:xfrm>
              <a:off x="1556624" y="-186327"/>
              <a:ext cy="456000" cx="760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760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攪拌</a:t>
              </a:r>
            </a:p>
          </p:txBody>
        </p:sp>
        <p:sp>
          <p:nvSpPr>
            <p:cNvPr id="111" name="ConnectLine"/>
            <p:cNvSpPr/>
            <p:nvPr/>
          </p:nvSpPr>
          <p:spPr>
            <a:xfrm>
              <a:off x="1936624" y="-540674"/>
              <a:ext cy="354350" cx="7600"/>
            </a:xfrm>
            <a:custGeom>
              <a:avLst/>
              <a:gdLst/>
              <a:ahLst/>
              <a:cxnLst/>
              <a:pathLst>
                <a:path fill="none" h="354350" w="7600">
                  <a:moveTo>
                    <a:pt x="0" y="0"/>
                  </a:moveTo>
                  <a:lnTo>
                    <a:pt x="0" y="35435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12" name=""/>
            <p:cNvSpPr/>
            <p:nvPr/>
          </p:nvSpPr>
          <p:spPr>
            <a:xfrm>
              <a:off x="2894224" y="-710001"/>
              <a:ext cy="546476" cx="1147600"/>
            </a:xfrm>
            <a:custGeom>
              <a:avLst/>
              <a:gdLst>
                <a:gd name="connsiteX0" fmla="*/ 0 w 1147600"/>
                <a:gd name="connsiteY0" fmla="*/ 273238 h 546476"/>
                <a:gd name="connsiteX1" fmla="*/ 573800 w 1147600"/>
                <a:gd name="connsiteY1" fmla="*/ 0 h 546476"/>
                <a:gd name="connsiteX2" fmla="*/ 1147600 w 1147600"/>
                <a:gd name="connsiteY2" fmla="*/ 273238 h 546476"/>
                <a:gd name="connsiteX3" fmla="*/ 573800 w 1147600"/>
                <a:gd name="connsiteY3" fmla="*/ 546476 h 54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546476" w="1147600">
                  <a:moveTo>
                    <a:pt x="0" y="273238"/>
                  </a:moveTo>
                  <a:cubicBezTo>
                    <a:pt x="0" y="122333"/>
                    <a:pt x="256900" y="0"/>
                    <a:pt x="573800" y="0"/>
                  </a:cubicBezTo>
                  <a:cubicBezTo>
                    <a:pt x="890697" y="0"/>
                    <a:pt x="1147600" y="122333"/>
                    <a:pt x="1147600" y="273238"/>
                  </a:cubicBezTo>
                  <a:cubicBezTo>
                    <a:pt x="1147600" y="424143"/>
                    <a:pt x="890697" y="546476"/>
                    <a:pt x="573800" y="546476"/>
                  </a:cubicBezTo>
                  <a:cubicBezTo>
                    <a:pt x="256900" y="546476"/>
                    <a:pt x="0" y="424143"/>
                    <a:pt x="0" y="273238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 b="1">
                  <a:solidFill>
                    <a:srgbClr val="191919"/>
                  </a:solidFill>
                  <a:latin typeface="MS PGothic"/>
                </a:rPr>
                <a:t>p-クロロベンズアルデヒド：30092ｇ</a:t>
              </a:r>
            </a:p>
            <a:p>
              <a:pPr algn="ctr"/>
              <a:r>
                <a:rPr dirty="0" sz="912" b="1">
                  <a:solidFill>
                    <a:srgbClr val="191919"/>
                  </a:solidFill>
                  <a:latin typeface="MS PGothic"/>
                </a:rPr>
                <a:t>メタノール：8ｍL</a:t>
              </a:r>
            </a:p>
          </p:txBody>
        </p:sp>
        <p:sp>
          <p:nvSpPr>
            <p:cNvPr id="114" name="ConnectLine"/>
            <p:cNvSpPr/>
            <p:nvPr/>
          </p:nvSpPr>
          <p:spPr>
            <a:xfrm>
              <a:off x="2894224" y="-436763"/>
              <a:ext cy="7600" cx="938600"/>
            </a:xfrm>
            <a:custGeom>
              <a:avLst/>
              <a:gdLst/>
              <a:ahLst/>
              <a:cxnLst/>
              <a:pathLst>
                <a:path fill="none" h="7600" w="938600">
                  <a:moveTo>
                    <a:pt x="0" y="0"/>
                  </a:moveTo>
                  <a:lnTo>
                    <a:pt x="-938600" y="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15" name="ConnectLine"/>
            <p:cNvSpPr/>
            <p:nvPr/>
          </p:nvSpPr>
          <p:spPr>
            <a:xfrm>
              <a:off x="1936624" y="269673"/>
              <a:ext cy="144400" cx="7600"/>
            </a:xfrm>
            <a:custGeom>
              <a:avLst/>
              <a:gdLst/>
              <a:ahLst/>
              <a:cxnLst/>
              <a:pathLst>
                <a:path fill="none" h="144400" w="7600">
                  <a:moveTo>
                    <a:pt x="0" y="0"/>
                  </a:moveTo>
                  <a:lnTo>
                    <a:pt x="0" y="1444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16" name="処理"/>
            <p:cNvSpPr/>
            <p:nvPr/>
          </p:nvSpPr>
          <p:spPr>
            <a:xfrm>
              <a:off x="1556624" y="414073"/>
              <a:ext cy="456000" cx="760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760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加熱</a:t>
              </a:r>
            </a:p>
          </p:txBody>
        </p:sp>
        <p:sp>
          <p:nvSpPr>
            <p:cNvPr id="117" name="判断"/>
            <p:cNvSpPr/>
            <p:nvPr/>
          </p:nvSpPr>
          <p:spPr>
            <a:xfrm>
              <a:off x="1556624" y="1013048"/>
              <a:ext cy="458850" cx="760000"/>
            </a:xfrm>
            <a:custGeom>
              <a:avLst/>
              <a:gdLst>
                <a:gd name="connsiteX0" fmla="*/ 0 w 760000"/>
                <a:gd name="connsiteY0" fmla="*/ 229425 h 458850"/>
                <a:gd name="connsiteX1" fmla="*/ 380000 w 760000"/>
                <a:gd name="connsiteY1" fmla="*/ 0 h 458850"/>
                <a:gd name="connsiteX2" fmla="*/ 760000 w 760000"/>
                <a:gd name="connsiteY2" fmla="*/ 229425 h 458850"/>
                <a:gd name="connsiteX3" fmla="*/ 380000 w 760000"/>
                <a:gd name="connsiteY3" fmla="*/ 458850 h 458850"/>
                <a:gd name="rtl" fmla="*/ 121600 w 760000"/>
                <a:gd name="rtt" fmla="*/ 82593 h 458850"/>
                <a:gd name="rtr" fmla="*/ 638400 w 760000"/>
                <a:gd name="rtb" fmla="*/ 376257 h 4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r="rtr" t="rtt" b="rtb"/>
              <a:pathLst>
                <a:path h="458850" w="760000">
                  <a:moveTo>
                    <a:pt x="380000" y="458850"/>
                  </a:moveTo>
                  <a:lnTo>
                    <a:pt x="760000" y="229425"/>
                  </a:lnTo>
                  <a:lnTo>
                    <a:pt x="380000" y="0"/>
                  </a:lnTo>
                  <a:lnTo>
                    <a:pt x="0" y="229425"/>
                  </a:lnTo>
                  <a:lnTo>
                    <a:pt x="380000" y="45885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溶解した</a:t>
              </a:r>
            </a:p>
          </p:txBody>
        </p:sp>
        <p:sp>
          <p:nvSpPr>
            <p:cNvPr id="118" name="ConnectLine"/>
            <p:cNvSpPr/>
            <p:nvPr/>
          </p:nvSpPr>
          <p:spPr>
            <a:xfrm>
              <a:off x="1936624" y="870071"/>
              <a:ext cy="142975" cx="7600"/>
            </a:xfrm>
            <a:custGeom>
              <a:avLst/>
              <a:gdLst/>
              <a:ahLst/>
              <a:cxnLst/>
              <a:pathLst>
                <a:path fill="none" h="142975" w="7600">
                  <a:moveTo>
                    <a:pt x="0" y="0"/>
                  </a:moveTo>
                  <a:lnTo>
                    <a:pt x="0" y="14297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19" name="ConnectLine"/>
            <p:cNvSpPr/>
            <p:nvPr/>
          </p:nvSpPr>
          <p:spPr>
            <a:xfrm>
              <a:off x="2316624" y="1242473"/>
              <a:ext cy="600400" cx="243200"/>
            </a:xfrm>
            <a:custGeom>
              <a:avLst/>
              <a:gdLst/>
              <a:ahLst/>
              <a:cxnLst/>
              <a:pathLst>
                <a:path fill="none" h="600400" w="243200">
                  <a:moveTo>
                    <a:pt x="0" y="0"/>
                  </a:moveTo>
                  <a:lnTo>
                    <a:pt x="243200" y="0"/>
                  </a:lnTo>
                  <a:lnTo>
                    <a:pt x="243200" y="-600400"/>
                  </a:lnTo>
                  <a:lnTo>
                    <a:pt x="0" y="-6004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20" name="処理"/>
            <p:cNvSpPr/>
            <p:nvPr/>
          </p:nvSpPr>
          <p:spPr>
            <a:xfrm>
              <a:off x="1556624" y="1683273"/>
              <a:ext cy="456000" cx="760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760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還流</a:t>
              </a:r>
            </a:p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一時間</a:t>
              </a:r>
            </a:p>
          </p:txBody>
        </p:sp>
        <p:sp>
          <p:nvSpPr>
            <p:cNvPr id="121" name="ConnectLine"/>
            <p:cNvSpPr/>
            <p:nvPr/>
          </p:nvSpPr>
          <p:spPr>
            <a:xfrm>
              <a:off x="1936624" y="1471899"/>
              <a:ext cy="211375" cx="7600"/>
            </a:xfrm>
            <a:custGeom>
              <a:avLst/>
              <a:gdLst/>
              <a:ahLst/>
              <a:cxnLst/>
              <a:pathLst>
                <a:path fill="none" h="211375" w="7600">
                  <a:moveTo>
                    <a:pt x="0" y="0"/>
                  </a:moveTo>
                  <a:lnTo>
                    <a:pt x="0" y="21137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23" name="ConnectLine"/>
            <p:cNvSpPr/>
            <p:nvPr/>
          </p:nvSpPr>
          <p:spPr>
            <a:xfrm>
              <a:off x="1936624" y="2139273"/>
              <a:ext cy="402800" cx="7600"/>
            </a:xfrm>
            <a:custGeom>
              <a:avLst/>
              <a:gdLst/>
              <a:ahLst/>
              <a:cxnLst/>
              <a:pathLst>
                <a:path fill="none" h="402800" w="7600">
                  <a:moveTo>
                    <a:pt x="0" y="0"/>
                  </a:moveTo>
                  <a:lnTo>
                    <a:pt x="0" y="4028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25" name="処理"/>
            <p:cNvSpPr/>
            <p:nvPr/>
          </p:nvSpPr>
          <p:spPr>
            <a:xfrm>
              <a:off x="1556624" y="2542073"/>
              <a:ext cy="456000" cx="760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760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水中で冷却</a:t>
              </a:r>
            </a:p>
          </p:txBody>
        </p:sp>
        <p:sp>
          <p:nvSpPr>
            <p:cNvPr id="126" name="処理"/>
            <p:cNvSpPr/>
            <p:nvPr/>
          </p:nvSpPr>
          <p:spPr>
            <a:xfrm>
              <a:off x="1556624" y="3347673"/>
              <a:ext cy="456000" cx="760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760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攪拌</a:t>
              </a:r>
            </a:p>
          </p:txBody>
        </p:sp>
        <p:sp>
          <p:nvSpPr>
            <p:cNvPr id="127" name="ConnectLine"/>
            <p:cNvSpPr/>
            <p:nvPr/>
          </p:nvSpPr>
          <p:spPr>
            <a:xfrm>
              <a:off x="1936624" y="2998073"/>
              <a:ext cy="349600" cx="7600"/>
            </a:xfrm>
            <a:custGeom>
              <a:avLst/>
              <a:gdLst/>
              <a:ahLst/>
              <a:cxnLst/>
              <a:pathLst>
                <a:path fill="none" h="349600" w="7600">
                  <a:moveTo>
                    <a:pt x="0" y="0"/>
                  </a:moveTo>
                  <a:lnTo>
                    <a:pt x="0" y="3496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28" name=""/>
            <p:cNvSpPr/>
            <p:nvPr/>
          </p:nvSpPr>
          <p:spPr>
            <a:xfrm>
              <a:off x="3034824" y="2914473"/>
              <a:ext cy="592800" cx="858800"/>
            </a:xfrm>
            <a:custGeom>
              <a:avLst/>
              <a:gdLst>
                <a:gd name="connsiteX0" fmla="*/ 0 w 858800"/>
                <a:gd name="connsiteY0" fmla="*/ 296400 h 592800"/>
                <a:gd name="connsiteX1" fmla="*/ 429400 w 858800"/>
                <a:gd name="connsiteY1" fmla="*/ 0 h 592800"/>
                <a:gd name="connsiteX2" fmla="*/ 858800 w 858800"/>
                <a:gd name="connsiteY2" fmla="*/ 296400 h 592800"/>
                <a:gd name="connsiteX3" fmla="*/ 429400 w 858800"/>
                <a:gd name="connsiteY3" fmla="*/ 592800 h 59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592800" w="858800">
                  <a:moveTo>
                    <a:pt x="0" y="296400"/>
                  </a:moveTo>
                  <a:cubicBezTo>
                    <a:pt x="0" y="132703"/>
                    <a:pt x="192249" y="0"/>
                    <a:pt x="429400" y="0"/>
                  </a:cubicBezTo>
                  <a:cubicBezTo>
                    <a:pt x="666551" y="0"/>
                    <a:pt x="858800" y="132703"/>
                    <a:pt x="858800" y="296400"/>
                  </a:cubicBezTo>
                  <a:cubicBezTo>
                    <a:pt x="858800" y="460097"/>
                    <a:pt x="666551" y="592800"/>
                    <a:pt x="429400" y="592800"/>
                  </a:cubicBezTo>
                  <a:cubicBezTo>
                    <a:pt x="192249" y="592800"/>
                    <a:pt x="0" y="460097"/>
                    <a:pt x="0" y="29640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 b="1">
                  <a:solidFill>
                    <a:srgbClr val="191919"/>
                  </a:solidFill>
                  <a:latin typeface="MS PGothic"/>
                </a:rPr>
                <a:t>精製水：40ｍL</a:t>
              </a:r>
            </a:p>
            <a:p>
              <a:pPr algn="ctr"/>
              <a:r>
                <a:rPr dirty="0" sz="912" b="1">
                  <a:solidFill>
                    <a:srgbClr val="191919"/>
                  </a:solidFill>
                  <a:latin typeface="MS PGothic"/>
                </a:rPr>
                <a:t>ジクロロメタン：10ｍL</a:t>
              </a:r>
            </a:p>
          </p:txBody>
        </p:sp>
        <p:sp>
          <p:nvSpPr>
            <p:cNvPr id="130" name="ConnectLine"/>
            <p:cNvSpPr/>
            <p:nvPr/>
          </p:nvSpPr>
          <p:spPr>
            <a:xfrm>
              <a:off x="3034824" y="3210873"/>
              <a:ext cy="7600" cx="1079200"/>
            </a:xfrm>
            <a:custGeom>
              <a:avLst/>
              <a:gdLst/>
              <a:ahLst/>
              <a:cxnLst/>
              <a:pathLst>
                <a:path fill="none" h="7600" w="1079200">
                  <a:moveTo>
                    <a:pt x="0" y="0"/>
                  </a:moveTo>
                  <a:lnTo>
                    <a:pt x="-1079200" y="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31" name="判断"/>
            <p:cNvSpPr/>
            <p:nvPr/>
          </p:nvSpPr>
          <p:spPr>
            <a:xfrm>
              <a:off x="1556624" y="4001273"/>
              <a:ext cy="458850" cx="760000"/>
            </a:xfrm>
            <a:custGeom>
              <a:avLst/>
              <a:gdLst>
                <a:gd name="connsiteX0" fmla="*/ 0 w 760000"/>
                <a:gd name="connsiteY0" fmla="*/ 229425 h 458850"/>
                <a:gd name="connsiteX1" fmla="*/ 380000 w 760000"/>
                <a:gd name="connsiteY1" fmla="*/ 0 h 458850"/>
                <a:gd name="connsiteX2" fmla="*/ 760000 w 760000"/>
                <a:gd name="connsiteY2" fmla="*/ 229425 h 458850"/>
                <a:gd name="connsiteX3" fmla="*/ 380000 w 760000"/>
                <a:gd name="connsiteY3" fmla="*/ 458850 h 458850"/>
                <a:gd name="rtl" fmla="*/ 121600 w 760000"/>
                <a:gd name="rtt" fmla="*/ 82593 h 458850"/>
                <a:gd name="rtr" fmla="*/ 638400 w 760000"/>
                <a:gd name="rtb" fmla="*/ 376257 h 4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r="rtr" t="rtt" b="rtb"/>
              <a:pathLst>
                <a:path h="458850" w="760000">
                  <a:moveTo>
                    <a:pt x="380000" y="458850"/>
                  </a:moveTo>
                  <a:lnTo>
                    <a:pt x="760000" y="229425"/>
                  </a:lnTo>
                  <a:lnTo>
                    <a:pt x="380000" y="0"/>
                  </a:lnTo>
                  <a:lnTo>
                    <a:pt x="0" y="229425"/>
                  </a:lnTo>
                  <a:lnTo>
                    <a:pt x="380000" y="45885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溶解</a:t>
              </a:r>
            </a:p>
          </p:txBody>
        </p:sp>
        <p:sp>
          <p:nvSpPr>
            <p:cNvPr id="133" name="ConnectLine"/>
            <p:cNvSpPr/>
            <p:nvPr/>
          </p:nvSpPr>
          <p:spPr>
            <a:xfrm>
              <a:off x="2316624" y="4230698"/>
              <a:ext cy="655025" cx="243200"/>
            </a:xfrm>
            <a:custGeom>
              <a:avLst/>
              <a:gdLst/>
              <a:ahLst/>
              <a:cxnLst/>
              <a:pathLst>
                <a:path fill="none" h="655025" w="243200">
                  <a:moveTo>
                    <a:pt x="0" y="0"/>
                  </a:moveTo>
                  <a:lnTo>
                    <a:pt x="243200" y="0"/>
                  </a:lnTo>
                  <a:lnTo>
                    <a:pt x="243200" y="-655025"/>
                  </a:lnTo>
                  <a:lnTo>
                    <a:pt x="0" y="-655025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34" name="ConnectLine"/>
            <p:cNvSpPr/>
            <p:nvPr/>
          </p:nvSpPr>
          <p:spPr>
            <a:xfrm>
              <a:off x="1936624" y="3803673"/>
              <a:ext cy="197600" cx="7600"/>
            </a:xfrm>
            <a:custGeom>
              <a:avLst/>
              <a:gdLst/>
              <a:ahLst/>
              <a:cxnLst/>
              <a:pathLst>
                <a:path fill="none" h="197600" w="7600">
                  <a:moveTo>
                    <a:pt x="0" y="0"/>
                  </a:moveTo>
                  <a:lnTo>
                    <a:pt x="0" y="19760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35" name="ConnectLine"/>
            <p:cNvSpPr/>
            <p:nvPr/>
          </p:nvSpPr>
          <p:spPr>
            <a:xfrm>
              <a:off x="1936624" y="4460123"/>
              <a:ext cy="263150" cx="7600"/>
            </a:xfrm>
            <a:custGeom>
              <a:avLst/>
              <a:gdLst/>
              <a:ahLst/>
              <a:cxnLst/>
              <a:pathLst>
                <a:path fill="none" h="263150" w="7600">
                  <a:moveTo>
                    <a:pt x="0" y="0"/>
                  </a:moveTo>
                  <a:lnTo>
                    <a:pt x="0" y="26315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36" name="処理"/>
            <p:cNvSpPr/>
            <p:nvPr/>
          </p:nvSpPr>
          <p:spPr>
            <a:xfrm>
              <a:off x="1556624" y="4723273"/>
              <a:ext cy="456000" cx="760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99000 w 760000"/>
                <a:gd name="connsiteY3" fmla="*/ 608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760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分液</a:t>
              </a:r>
            </a:p>
          </p:txBody>
        </p:sp>
        <p:sp>
          <p:nvSpPr>
            <p:cNvPr id="138" name=""/>
            <p:cNvSpPr/>
            <p:nvPr/>
          </p:nvSpPr>
          <p:spPr>
            <a:xfrm>
              <a:off x="982824" y="5442423"/>
              <a:ext cy="456000" cx="760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760000">
                  <a:moveTo>
                    <a:pt x="0" y="228000"/>
                  </a:moveTo>
                  <a:cubicBezTo>
                    <a:pt x="0" y="102079"/>
                    <a:pt x="170132" y="0"/>
                    <a:pt x="380000" y="0"/>
                  </a:cubicBezTo>
                  <a:cubicBezTo>
                    <a:pt x="589868" y="0"/>
                    <a:pt x="760000" y="102079"/>
                    <a:pt x="760000" y="228000"/>
                  </a:cubicBezTo>
                  <a:cubicBezTo>
                    <a:pt x="760000" y="353921"/>
                    <a:pt x="589868" y="456000"/>
                    <a:pt x="380000" y="456000"/>
                  </a:cubicBezTo>
                  <a:cubicBezTo>
                    <a:pt x="170132" y="456000"/>
                    <a:pt x="0" y="353921"/>
                    <a:pt x="0" y="22800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水層</a:t>
              </a:r>
            </a:p>
          </p:txBody>
        </p:sp>
        <p:sp>
          <p:nvSpPr>
            <p:cNvPr id="139" name=""/>
            <p:cNvSpPr/>
            <p:nvPr/>
          </p:nvSpPr>
          <p:spPr>
            <a:xfrm>
              <a:off x="2221624" y="5442423"/>
              <a:ext cy="456000" cx="760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r="r" t="t" b="b"/>
              <a:pathLst>
                <a:path h="456000" w="760000">
                  <a:moveTo>
                    <a:pt x="0" y="228000"/>
                  </a:moveTo>
                  <a:cubicBezTo>
                    <a:pt x="0" y="102079"/>
                    <a:pt x="170132" y="0"/>
                    <a:pt x="380000" y="0"/>
                  </a:cubicBezTo>
                  <a:cubicBezTo>
                    <a:pt x="589868" y="0"/>
                    <a:pt x="760000" y="102079"/>
                    <a:pt x="760000" y="228000"/>
                  </a:cubicBezTo>
                  <a:cubicBezTo>
                    <a:pt x="760000" y="353921"/>
                    <a:pt x="589868" y="456000"/>
                    <a:pt x="380000" y="456000"/>
                  </a:cubicBezTo>
                  <a:cubicBezTo>
                    <a:pt x="170132" y="456000"/>
                    <a:pt x="0" y="353921"/>
                    <a:pt x="0" y="22800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323232"/>
              </a:solidFill>
              <a:bevel/>
            </a:ln>
          </p:spPr>
          <p:txBody>
            <a:bodyPr anchor="ctr" lIns="0" rIns="0" rtlCol="0" tIns="0" bIns="0" wrap="square"/>
            <a:lstStyle/>
            <a:p>
              <a:pPr algn="ctr"/>
              <a:r>
                <a:rPr dirty="0" sz="912">
                  <a:solidFill>
                    <a:srgbClr val="191919"/>
                  </a:solidFill>
                  <a:latin typeface="MS PGothic"/>
                </a:rPr>
                <a:t>有機層</a:t>
              </a:r>
            </a:p>
          </p:txBody>
        </p:sp>
        <p:sp>
          <p:nvSpPr>
            <p:cNvPr id="142" name="ConnectLine"/>
            <p:cNvSpPr/>
            <p:nvPr/>
          </p:nvSpPr>
          <p:spPr>
            <a:xfrm>
              <a:off x="1939360" y="5179273"/>
              <a:ext cy="263150" cx="662264"/>
            </a:xfrm>
            <a:custGeom>
              <a:avLst/>
              <a:gdLst/>
              <a:ahLst/>
              <a:cxnLst/>
              <a:pathLst>
                <a:path fill="none" h="263150" w="662264">
                  <a:moveTo>
                    <a:pt x="0" y="0"/>
                  </a:moveTo>
                  <a:lnTo>
                    <a:pt x="0" y="141550"/>
                  </a:lnTo>
                  <a:lnTo>
                    <a:pt x="662264" y="141550"/>
                  </a:lnTo>
                  <a:lnTo>
                    <a:pt x="662264" y="26315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sp>
          <p:nvSpPr>
            <p:cNvPr id="143" name="ConnectLine"/>
            <p:cNvSpPr/>
            <p:nvPr/>
          </p:nvSpPr>
          <p:spPr>
            <a:xfrm>
              <a:off x="1955624" y="5331273"/>
              <a:ext cy="111150" cx="592800"/>
            </a:xfrm>
            <a:custGeom>
              <a:avLst/>
              <a:gdLst/>
              <a:ahLst/>
              <a:cxnLst/>
              <a:pathLst>
                <a:path fill="none" h="111150" w="592800">
                  <a:moveTo>
                    <a:pt x="0" y="0"/>
                  </a:moveTo>
                  <a:lnTo>
                    <a:pt x="0" y="-10450"/>
                  </a:lnTo>
                  <a:lnTo>
                    <a:pt x="-592800" y="-10450"/>
                  </a:lnTo>
                  <a:lnTo>
                    <a:pt x="-592800" y="111150"/>
                  </a:lnTo>
                </a:path>
              </a:pathLst>
            </a:custGeom>
            <a:noFill/>
            <a:ln w="7600" cap="flat">
              <a:solidFill>
                <a:srgbClr val="323232"/>
              </a:solidFill>
              <a:bevel/>
              <a:tailEnd type="stealth" len="med" w="med"/>
            </a:ln>
          </p:spPr>
        </p:sp>
        <p:pic>
          <p:nvPicPr>
            <p:cNvPr id="146" name="Image 1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24" y="-2603127"/>
              <a:ext cy="12064255" cx="8531152"/>
            </a:xfrm>
            <a:prstGeom prst="rect"/>
          </p:spPr>
        </p:pic>
        <p:pic>
          <p:nvPicPr>
            <p:cNvPr id="147" name="Image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24" y="-2603127"/>
              <a:ext cy="12064255" cx="8531152"/>
            </a:xfrm>
            <a:prstGeom prst="rect"/>
          </p:spPr>
        </p:pic>
        <p:pic>
          <p:nvPicPr>
            <p:cNvPr id="148" name="Image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24" y="-2603127"/>
              <a:ext cy="12064255" cx="8531152"/>
            </a:xfrm>
            <a:prstGeom prst="rect"/>
          </p:spPr>
        </p:pic>
        <p:pic>
          <p:nvPicPr>
            <p:cNvPr id="149" name="Image 1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24" y="-2603127"/>
              <a:ext cy="12064255" cx="8531152"/>
            </a:xfrm>
            <a:prstGeom prst="rect"/>
          </p:spPr>
        </p:pic>
        <p:pic>
          <p:nvPicPr>
            <p:cNvPr id="150" name="Image 15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24" y="-2603127"/>
              <a:ext cy="12064255" cx="8531152"/>
            </a:xfrm>
            <a:prstGeom prst="rect"/>
          </p:spPr>
        </p:pic>
        <p:pic>
          <p:nvPicPr>
            <p:cNvPr id="151" name="Image 1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24" y="-2603127"/>
              <a:ext cy="12064255" cx="8531152"/>
            </a:xfrm>
            <a:prstGeom prst="rect"/>
          </p:spPr>
        </p:pic>
        <p:pic>
          <p:nvPicPr>
            <p:cNvPr id="152" name="Image 15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24" y="-2603127"/>
              <a:ext cy="12064255" cx="8531152"/>
            </a:xfrm>
            <a:prstGeom prst="rect"/>
          </p:spPr>
        </p:pic>
        <p:pic>
          <p:nvPicPr>
            <p:cNvPr id="153" name="Image 15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24" y="-2603127"/>
              <a:ext cy="12064255" cx="8531152"/>
            </a:xfrm>
            <a:prstGeom prst="rect"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xsi="http://www.w3.org/2001/XMLSchema-instance" xmlns:dcmitype="http://purl.org/dc/dcmitype/" xmlns:cp="http://schemas.openxmlformats.org/package/2006/metadata/core-properties" xmlns:dcterms="http://purl.org/dc/terms/">
  <dc:title>PowerPoint Presentation</dc:title>
  <dc:creator>io</dc:creator>
  <cp:lastModifiedBy>io</cp:lastModifiedBy>
  <cp:revision>1</cp:revision>
  <dcterms:created xsi:type="dcterms:W3CDTF">2020-05-15T22:44:11Z</dcterms:created>
  <dcterms:modified xsi:type="dcterms:W3CDTF">2020-05-15T22:44:11Z</dcterms:modified>
</cp:coreProperties>
</file>