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3" r:id="rId1"/>
  </p:sldMasterIdLst>
  <p:notesMasterIdLst>
    <p:notesMasterId r:id="rId6"/>
  </p:notesMasterIdLst>
  <p:handoutMasterIdLst>
    <p:handoutMasterId r:id="rId7"/>
  </p:handoutMasterIdLst>
  <p:sldIdLst>
    <p:sldId id="809" r:id="rId2"/>
    <p:sldId id="796" r:id="rId3"/>
    <p:sldId id="797" r:id="rId4"/>
    <p:sldId id="807" r:id="rId5"/>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0381854-E945-4D91-A851-874A6BA18887}">
          <p14:sldIdLst>
            <p14:sldId id="809"/>
            <p14:sldId id="796"/>
            <p14:sldId id="797"/>
            <p14:sldId id="80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06"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99FF"/>
    <a:srgbClr val="FFFF66"/>
    <a:srgbClr val="FF00FF"/>
    <a:srgbClr val="A3FFA3"/>
    <a:srgbClr val="99FFCC"/>
    <a:srgbClr val="99FF99"/>
    <a:srgbClr val="CC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8" autoAdjust="0"/>
    <p:restoredTop sz="96582" autoAdjust="0"/>
  </p:normalViewPr>
  <p:slideViewPr>
    <p:cSldViewPr>
      <p:cViewPr>
        <p:scale>
          <a:sx n="75" d="100"/>
          <a:sy n="75" d="100"/>
        </p:scale>
        <p:origin x="2652" y="100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34" d="100"/>
        <a:sy n="134" d="100"/>
      </p:scale>
      <p:origin x="0" y="0"/>
    </p:cViewPr>
  </p:sorterViewPr>
  <p:notesViewPr>
    <p:cSldViewPr>
      <p:cViewPr>
        <p:scale>
          <a:sx n="75" d="100"/>
          <a:sy n="75" d="100"/>
        </p:scale>
        <p:origin x="3564" y="330"/>
      </p:cViewPr>
      <p:guideLst>
        <p:guide orient="horz" pos="3106"/>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佑也 平賀" userId="7594c560fffc9728" providerId="LiveId" clId="{EDD653C9-5590-42BA-BB61-ACAA128A4E28}"/>
    <pc:docChg chg="custSel modSld">
      <pc:chgData name="佑也 平賀" userId="7594c560fffc9728" providerId="LiveId" clId="{EDD653C9-5590-42BA-BB61-ACAA128A4E28}" dt="2020-07-04T06:59:34.609" v="30" actId="1076"/>
      <pc:docMkLst>
        <pc:docMk/>
      </pc:docMkLst>
      <pc:sldChg chg="addSp delSp modSp mod">
        <pc:chgData name="佑也 平賀" userId="7594c560fffc9728" providerId="LiveId" clId="{EDD653C9-5590-42BA-BB61-ACAA128A4E28}" dt="2020-07-04T06:59:14.358" v="24" actId="1076"/>
        <pc:sldMkLst>
          <pc:docMk/>
          <pc:sldMk cId="781470365" sldId="796"/>
        </pc:sldMkLst>
        <pc:spChg chg="add mod">
          <ac:chgData name="佑也 平賀" userId="7594c560fffc9728" providerId="LiveId" clId="{EDD653C9-5590-42BA-BB61-ACAA128A4E28}" dt="2020-07-04T06:59:14.358" v="24" actId="1076"/>
          <ac:spMkLst>
            <pc:docMk/>
            <pc:sldMk cId="781470365" sldId="796"/>
            <ac:spMk id="34" creationId="{37A76345-962B-41FC-A9B5-DDDFE28908CC}"/>
          </ac:spMkLst>
        </pc:spChg>
        <pc:spChg chg="del">
          <ac:chgData name="佑也 平賀" userId="7594c560fffc9728" providerId="LiveId" clId="{EDD653C9-5590-42BA-BB61-ACAA128A4E28}" dt="2020-07-04T06:59:11.997" v="22" actId="478"/>
          <ac:spMkLst>
            <pc:docMk/>
            <pc:sldMk cId="781470365" sldId="796"/>
            <ac:spMk id="41" creationId="{00000000-0000-0000-0000-000000000000}"/>
          </ac:spMkLst>
        </pc:spChg>
      </pc:sldChg>
      <pc:sldChg chg="addSp delSp modSp mod">
        <pc:chgData name="佑也 平賀" userId="7594c560fffc9728" providerId="LiveId" clId="{EDD653C9-5590-42BA-BB61-ACAA128A4E28}" dt="2020-07-04T06:59:20.770" v="27" actId="1076"/>
        <pc:sldMkLst>
          <pc:docMk/>
          <pc:sldMk cId="3518774837" sldId="797"/>
        </pc:sldMkLst>
        <pc:spChg chg="del">
          <ac:chgData name="佑也 平賀" userId="7594c560fffc9728" providerId="LiveId" clId="{EDD653C9-5590-42BA-BB61-ACAA128A4E28}" dt="2020-07-04T06:59:17.661" v="25" actId="478"/>
          <ac:spMkLst>
            <pc:docMk/>
            <pc:sldMk cId="3518774837" sldId="797"/>
            <ac:spMk id="57" creationId="{00000000-0000-0000-0000-000000000000}"/>
          </ac:spMkLst>
        </pc:spChg>
        <pc:spChg chg="add mod">
          <ac:chgData name="佑也 平賀" userId="7594c560fffc9728" providerId="LiveId" clId="{EDD653C9-5590-42BA-BB61-ACAA128A4E28}" dt="2020-07-04T06:59:20.770" v="27" actId="1076"/>
          <ac:spMkLst>
            <pc:docMk/>
            <pc:sldMk cId="3518774837" sldId="797"/>
            <ac:spMk id="58" creationId="{0D6BFACA-8564-45FA-9D85-3765213FAD5F}"/>
          </ac:spMkLst>
        </pc:spChg>
      </pc:sldChg>
      <pc:sldChg chg="addSp delSp modSp mod">
        <pc:chgData name="佑也 平賀" userId="7594c560fffc9728" providerId="LiveId" clId="{EDD653C9-5590-42BA-BB61-ACAA128A4E28}" dt="2020-07-04T06:59:34.609" v="30" actId="1076"/>
        <pc:sldMkLst>
          <pc:docMk/>
          <pc:sldMk cId="4207670987" sldId="807"/>
        </pc:sldMkLst>
        <pc:spChg chg="add mod">
          <ac:chgData name="佑也 平賀" userId="7594c560fffc9728" providerId="LiveId" clId="{EDD653C9-5590-42BA-BB61-ACAA128A4E28}" dt="2020-07-04T06:59:34.609" v="30" actId="1076"/>
          <ac:spMkLst>
            <pc:docMk/>
            <pc:sldMk cId="4207670987" sldId="807"/>
            <ac:spMk id="71" creationId="{DA06AA6B-4CDE-4597-B06A-A7A68F0837E3}"/>
          </ac:spMkLst>
        </pc:spChg>
        <pc:spChg chg="del">
          <ac:chgData name="佑也 平賀" userId="7594c560fffc9728" providerId="LiveId" clId="{EDD653C9-5590-42BA-BB61-ACAA128A4E28}" dt="2020-07-04T06:59:29.813" v="28" actId="478"/>
          <ac:spMkLst>
            <pc:docMk/>
            <pc:sldMk cId="4207670987" sldId="807"/>
            <ac:spMk id="93" creationId="{00000000-0000-0000-0000-000000000000}"/>
          </ac:spMkLst>
        </pc:spChg>
      </pc:sldChg>
      <pc:sldChg chg="modSp mod">
        <pc:chgData name="佑也 平賀" userId="7594c560fffc9728" providerId="LiveId" clId="{EDD653C9-5590-42BA-BB61-ACAA128A4E28}" dt="2020-07-04T06:59:05.472" v="21" actId="14100"/>
        <pc:sldMkLst>
          <pc:docMk/>
          <pc:sldMk cId="54566388" sldId="809"/>
        </pc:sldMkLst>
        <pc:spChg chg="mod">
          <ac:chgData name="佑也 平賀" userId="7594c560fffc9728" providerId="LiveId" clId="{EDD653C9-5590-42BA-BB61-ACAA128A4E28}" dt="2020-07-04T06:59:05.472" v="21" actId="14100"/>
          <ac:spMkLst>
            <pc:docMk/>
            <pc:sldMk cId="54566388" sldId="809"/>
            <ac:spMk id="3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4" y="19"/>
            <a:ext cx="2919413" cy="493712"/>
          </a:xfrm>
          <a:prstGeom prst="rect">
            <a:avLst/>
          </a:prstGeom>
        </p:spPr>
        <p:txBody>
          <a:bodyPr vert="horz" lIns="91332" tIns="45663" rIns="91332" bIns="45663"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763" y="19"/>
            <a:ext cx="2919412" cy="493712"/>
          </a:xfrm>
          <a:prstGeom prst="rect">
            <a:avLst/>
          </a:prstGeom>
        </p:spPr>
        <p:txBody>
          <a:bodyPr vert="horz" lIns="91332" tIns="45663" rIns="91332" bIns="45663" rtlCol="0"/>
          <a:lstStyle>
            <a:lvl1pPr algn="r">
              <a:defRPr sz="1200"/>
            </a:lvl1pPr>
          </a:lstStyle>
          <a:p>
            <a:fld id="{D9449A94-BF86-4A54-891E-D941CFD3D866}" type="datetimeFigureOut">
              <a:rPr kumimoji="1" lang="ja-JP" altLang="en-US" smtClean="0"/>
              <a:pPr/>
              <a:t>2020/7/10</a:t>
            </a:fld>
            <a:endParaRPr kumimoji="1" lang="ja-JP" altLang="en-US"/>
          </a:p>
        </p:txBody>
      </p:sp>
      <p:sp>
        <p:nvSpPr>
          <p:cNvPr id="4" name="フッター プレースホルダ 3"/>
          <p:cNvSpPr>
            <a:spLocks noGrp="1"/>
          </p:cNvSpPr>
          <p:nvPr>
            <p:ph type="ftr" sz="quarter" idx="2"/>
          </p:nvPr>
        </p:nvSpPr>
        <p:spPr>
          <a:xfrm>
            <a:off x="24" y="9371022"/>
            <a:ext cx="2919413" cy="493711"/>
          </a:xfrm>
          <a:prstGeom prst="rect">
            <a:avLst/>
          </a:prstGeom>
        </p:spPr>
        <p:txBody>
          <a:bodyPr vert="horz" lIns="91332" tIns="45663" rIns="91332" bIns="45663"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763" y="9371022"/>
            <a:ext cx="2919412" cy="493711"/>
          </a:xfrm>
          <a:prstGeom prst="rect">
            <a:avLst/>
          </a:prstGeom>
        </p:spPr>
        <p:txBody>
          <a:bodyPr vert="horz" lIns="91332" tIns="45663" rIns="91332" bIns="45663" rtlCol="0" anchor="b"/>
          <a:lstStyle>
            <a:lvl1pPr algn="r">
              <a:defRPr sz="1200"/>
            </a:lvl1pPr>
          </a:lstStyle>
          <a:p>
            <a:fld id="{AABAA6CB-A067-4CFE-B6EF-5F8318F68CE0}" type="slidenum">
              <a:rPr kumimoji="1" lang="ja-JP" altLang="en-US" smtClean="0"/>
              <a:pPr/>
              <a:t>‹#›</a:t>
            </a:fld>
            <a:endParaRPr kumimoji="1" lang="ja-JP" altLang="en-US"/>
          </a:p>
        </p:txBody>
      </p:sp>
    </p:spTree>
    <p:extLst>
      <p:ext uri="{BB962C8B-B14F-4D97-AF65-F5344CB8AC3E}">
        <p14:creationId xmlns:p14="http://schemas.microsoft.com/office/powerpoint/2010/main" val="679570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4" y="9"/>
            <a:ext cx="2918831" cy="493315"/>
          </a:xfrm>
          <a:prstGeom prst="rect">
            <a:avLst/>
          </a:prstGeom>
        </p:spPr>
        <p:txBody>
          <a:bodyPr vert="horz" lIns="91332" tIns="45663" rIns="91332" bIns="45663" rtlCol="0"/>
          <a:lstStyle>
            <a:lvl1pPr algn="l">
              <a:defRPr sz="1200"/>
            </a:lvl1pPr>
          </a:lstStyle>
          <a:p>
            <a:endParaRPr kumimoji="1" lang="ja-JP" altLang="en-US"/>
          </a:p>
        </p:txBody>
      </p:sp>
      <p:sp>
        <p:nvSpPr>
          <p:cNvPr id="3" name="日付プレースホルダ 2"/>
          <p:cNvSpPr>
            <a:spLocks noGrp="1"/>
          </p:cNvSpPr>
          <p:nvPr>
            <p:ph type="dt" idx="1"/>
          </p:nvPr>
        </p:nvSpPr>
        <p:spPr>
          <a:xfrm>
            <a:off x="3815397" y="9"/>
            <a:ext cx="2918831" cy="493315"/>
          </a:xfrm>
          <a:prstGeom prst="rect">
            <a:avLst/>
          </a:prstGeom>
        </p:spPr>
        <p:txBody>
          <a:bodyPr vert="horz" lIns="91332" tIns="45663" rIns="91332" bIns="45663" rtlCol="0"/>
          <a:lstStyle>
            <a:lvl1pPr algn="r">
              <a:defRPr sz="1200"/>
            </a:lvl1pPr>
          </a:lstStyle>
          <a:p>
            <a:fld id="{0B06953E-36C3-4D72-ACA9-3A5F879E5A91}" type="datetimeFigureOut">
              <a:rPr kumimoji="1" lang="ja-JP" altLang="en-US" smtClean="0"/>
              <a:pPr/>
              <a:t>2020/7/10</a:t>
            </a:fld>
            <a:endParaRPr kumimoji="1" lang="ja-JP" altLang="en-US"/>
          </a:p>
        </p:txBody>
      </p:sp>
      <p:sp>
        <p:nvSpPr>
          <p:cNvPr id="4" name="スライド イメージ プレースホルダ 3"/>
          <p:cNvSpPr>
            <a:spLocks noGrp="1" noRot="1" noChangeAspect="1"/>
          </p:cNvSpPr>
          <p:nvPr>
            <p:ph type="sldImg" idx="2"/>
          </p:nvPr>
        </p:nvSpPr>
        <p:spPr>
          <a:xfrm>
            <a:off x="903288" y="739775"/>
            <a:ext cx="4929187" cy="3698875"/>
          </a:xfrm>
          <a:prstGeom prst="rect">
            <a:avLst/>
          </a:prstGeom>
          <a:noFill/>
          <a:ln w="12700">
            <a:solidFill>
              <a:prstClr val="black"/>
            </a:solidFill>
          </a:ln>
        </p:spPr>
        <p:txBody>
          <a:bodyPr vert="horz" lIns="91332" tIns="45663" rIns="91332" bIns="45663" rtlCol="0" anchor="ctr"/>
          <a:lstStyle/>
          <a:p>
            <a:endParaRPr lang="ja-JP" altLang="en-US"/>
          </a:p>
        </p:txBody>
      </p:sp>
      <p:sp>
        <p:nvSpPr>
          <p:cNvPr id="5" name="ノート プレースホルダ 4"/>
          <p:cNvSpPr>
            <a:spLocks noGrp="1"/>
          </p:cNvSpPr>
          <p:nvPr>
            <p:ph type="body" sz="quarter" idx="3"/>
          </p:nvPr>
        </p:nvSpPr>
        <p:spPr>
          <a:xfrm>
            <a:off x="673577" y="4686519"/>
            <a:ext cx="5388610" cy="4439841"/>
          </a:xfrm>
          <a:prstGeom prst="rect">
            <a:avLst/>
          </a:prstGeom>
        </p:spPr>
        <p:txBody>
          <a:bodyPr vert="horz" lIns="91332" tIns="45663" rIns="91332" bIns="4566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24" y="9371294"/>
            <a:ext cx="2918831" cy="493315"/>
          </a:xfrm>
          <a:prstGeom prst="rect">
            <a:avLst/>
          </a:prstGeom>
        </p:spPr>
        <p:txBody>
          <a:bodyPr vert="horz" lIns="91332" tIns="45663" rIns="91332" bIns="4566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97" y="9371294"/>
            <a:ext cx="2918831" cy="493315"/>
          </a:xfrm>
          <a:prstGeom prst="rect">
            <a:avLst/>
          </a:prstGeom>
        </p:spPr>
        <p:txBody>
          <a:bodyPr vert="horz" lIns="91332" tIns="45663" rIns="91332" bIns="45663" rtlCol="0" anchor="b"/>
          <a:lstStyle>
            <a:lvl1pPr algn="r">
              <a:defRPr sz="1200"/>
            </a:lvl1pPr>
          </a:lstStyle>
          <a:p>
            <a:fld id="{335B93B6-C5BA-4DC7-AA1E-11A4954F37BB}" type="slidenum">
              <a:rPr kumimoji="1" lang="ja-JP" altLang="en-US" smtClean="0"/>
              <a:pPr/>
              <a:t>‹#›</a:t>
            </a:fld>
            <a:endParaRPr kumimoji="1" lang="ja-JP" altLang="en-US"/>
          </a:p>
        </p:txBody>
      </p:sp>
    </p:spTree>
    <p:extLst>
      <p:ext uri="{BB962C8B-B14F-4D97-AF65-F5344CB8AC3E}">
        <p14:creationId xmlns:p14="http://schemas.microsoft.com/office/powerpoint/2010/main" val="37781941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ページ番号なし">
    <p:bg>
      <p:bgPr>
        <a:solidFill>
          <a:schemeClr val="bg1"/>
        </a:solidFill>
        <a:effectLst/>
      </p:bgPr>
    </p:bg>
    <p:spTree>
      <p:nvGrpSpPr>
        <p:cNvPr id="1" name=""/>
        <p:cNvGrpSpPr/>
        <p:nvPr/>
      </p:nvGrpSpPr>
      <p:grpSpPr>
        <a:xfrm>
          <a:off x="0" y="0"/>
          <a:ext cx="0" cy="0"/>
          <a:chOff x="0" y="0"/>
          <a:chExt cx="0" cy="0"/>
        </a:xfrm>
      </p:grpSpPr>
      <p:sp>
        <p:nvSpPr>
          <p:cNvPr id="21" name="正方形/長方形 20"/>
          <p:cNvSpPr/>
          <p:nvPr userDrawn="1"/>
        </p:nvSpPr>
        <p:spPr>
          <a:xfrm rot="16200000">
            <a:off x="4241695" y="-4241694"/>
            <a:ext cx="660612" cy="9144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6" name="直線コネクタ 5"/>
          <p:cNvCxnSpPr/>
          <p:nvPr userDrawn="1"/>
        </p:nvCxnSpPr>
        <p:spPr>
          <a:xfrm>
            <a:off x="539552" y="212703"/>
            <a:ext cx="8604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a:off x="683568" y="237581"/>
            <a:ext cx="8460432" cy="0"/>
          </a:xfrm>
          <a:prstGeom prst="line">
            <a:avLst/>
          </a:prstGeom>
          <a:ln w="38100">
            <a:solidFill>
              <a:srgbClr val="99CCFF"/>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userDrawn="1"/>
        </p:nvSpPr>
        <p:spPr>
          <a:xfrm>
            <a:off x="3779924" y="-8325"/>
            <a:ext cx="5378041" cy="261610"/>
          </a:xfrm>
          <a:prstGeom prst="rect">
            <a:avLst/>
          </a:prstGeom>
          <a:noFill/>
        </p:spPr>
        <p:txBody>
          <a:bodyPr wrap="square" rtlCol="0">
            <a:spAutoFit/>
          </a:bodyPr>
          <a:lstStyle/>
          <a:p>
            <a:pPr algn="r"/>
            <a:r>
              <a:rPr kumimoji="1" lang="en-US" altLang="ja-JP" sz="1100" b="1" i="1" dirty="0">
                <a:solidFill>
                  <a:srgbClr val="CCECFF"/>
                </a:solidFill>
                <a:effectLst/>
                <a:latin typeface="Segoe UI" panose="020B0502040204020203" pitchFamily="34" charset="0"/>
                <a:ea typeface="Segoe UI" panose="020B0502040204020203" pitchFamily="34" charset="0"/>
                <a:cs typeface="Segoe UI" panose="020B0502040204020203" pitchFamily="34" charset="0"/>
              </a:rPr>
              <a:t>Research Center of Supercritical Fluid Technology, Tohoku University</a:t>
            </a:r>
            <a:endParaRPr kumimoji="1" lang="ja-JP" altLang="en-US" sz="1100" b="1" i="1" dirty="0">
              <a:solidFill>
                <a:srgbClr val="CCECFF"/>
              </a:solidFill>
              <a:effectLst/>
              <a:latin typeface="Segoe UI" panose="020B0502040204020203" pitchFamily="34" charset="0"/>
              <a:cs typeface="Segoe UI" panose="020B0502040204020203" pitchFamily="34" charset="0"/>
            </a:endParaRPr>
          </a:p>
        </p:txBody>
      </p:sp>
      <p:sp>
        <p:nvSpPr>
          <p:cNvPr id="15" name="正方形/長方形 14"/>
          <p:cNvSpPr/>
          <p:nvPr userDrawn="1"/>
        </p:nvSpPr>
        <p:spPr>
          <a:xfrm rot="16200000">
            <a:off x="4365985" y="-4117415"/>
            <a:ext cx="412055" cy="9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 name="円/楕円 2"/>
          <p:cNvSpPr/>
          <p:nvPr userDrawn="1"/>
        </p:nvSpPr>
        <p:spPr>
          <a:xfrm>
            <a:off x="-353498" y="-160738"/>
            <a:ext cx="1067396" cy="1049575"/>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tx1"/>
              </a:solidFill>
            </a:endParaRPr>
          </a:p>
        </p:txBody>
      </p:sp>
      <p:pic>
        <p:nvPicPr>
          <p:cNvPr id="4" name="Picture 15" descr="Toh_E_L_P_K"/>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1731"/>
          <a:stretch/>
        </p:blipFill>
        <p:spPr bwMode="auto">
          <a:xfrm>
            <a:off x="-289902" y="-116219"/>
            <a:ext cx="940203" cy="99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36604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712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9"/>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9"/>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124200" y="6356359"/>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331FB-FE20-4E53-A6DA-9C6C74051979}" type="slidenum">
              <a:rPr kumimoji="1" lang="ja-JP" altLang="en-US" smtClean="0"/>
              <a:pPr/>
              <a:t>‹#›</a:t>
            </a:fld>
            <a:endParaRPr kumimoji="1" lang="ja-JP" altLang="en-US"/>
          </a:p>
        </p:txBody>
      </p:sp>
    </p:spTree>
    <p:extLst>
      <p:ext uri="{BB962C8B-B14F-4D97-AF65-F5344CB8AC3E}">
        <p14:creationId xmlns:p14="http://schemas.microsoft.com/office/powerpoint/2010/main" val="779430235"/>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ctr" defTabSz="914165" rtl="0" eaLnBrk="1" latinLnBrk="0" hangingPunct="1">
        <a:spcBef>
          <a:spcPct val="0"/>
        </a:spcBef>
        <a:buNone/>
        <a:defRPr kumimoji="1" sz="4400" kern="1200">
          <a:solidFill>
            <a:schemeClr val="tx1"/>
          </a:solidFill>
          <a:latin typeface="+mj-lt"/>
          <a:ea typeface="+mj-ea"/>
          <a:cs typeface="+mj-cs"/>
        </a:defRPr>
      </a:lvl1pPr>
    </p:titleStyle>
    <p:bodyStyle>
      <a:lvl1pPr marL="342812" indent="-342812" algn="l" defTabSz="914165"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760" indent="-285677" algn="l" defTabSz="914165"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2705" indent="-228539" algn="l" defTabSz="914165"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599786" indent="-228539" algn="l" defTabSz="9141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6868" indent="-228539" algn="l" defTabSz="9141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3951" indent="-228539" algn="l" defTabSz="9141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033" indent="-228539" algn="l" defTabSz="9141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114" indent="-228539" algn="l" defTabSz="9141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197" indent="-228539" algn="l" defTabSz="9141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165" rtl="0" eaLnBrk="1" latinLnBrk="0" hangingPunct="1">
        <a:defRPr kumimoji="1" sz="1800" kern="1200">
          <a:solidFill>
            <a:schemeClr val="tx1"/>
          </a:solidFill>
          <a:latin typeface="+mn-lt"/>
          <a:ea typeface="+mn-ea"/>
          <a:cs typeface="+mn-cs"/>
        </a:defRPr>
      </a:lvl1pPr>
      <a:lvl2pPr marL="457085" algn="l" defTabSz="914165" rtl="0" eaLnBrk="1" latinLnBrk="0" hangingPunct="1">
        <a:defRPr kumimoji="1" sz="1800" kern="1200">
          <a:solidFill>
            <a:schemeClr val="tx1"/>
          </a:solidFill>
          <a:latin typeface="+mn-lt"/>
          <a:ea typeface="+mn-ea"/>
          <a:cs typeface="+mn-cs"/>
        </a:defRPr>
      </a:lvl2pPr>
      <a:lvl3pPr marL="914165" algn="l" defTabSz="914165" rtl="0" eaLnBrk="1" latinLnBrk="0" hangingPunct="1">
        <a:defRPr kumimoji="1" sz="1800" kern="1200">
          <a:solidFill>
            <a:schemeClr val="tx1"/>
          </a:solidFill>
          <a:latin typeface="+mn-lt"/>
          <a:ea typeface="+mn-ea"/>
          <a:cs typeface="+mn-cs"/>
        </a:defRPr>
      </a:lvl3pPr>
      <a:lvl4pPr marL="1371248" algn="l" defTabSz="914165" rtl="0" eaLnBrk="1" latinLnBrk="0" hangingPunct="1">
        <a:defRPr kumimoji="1" sz="1800" kern="1200">
          <a:solidFill>
            <a:schemeClr val="tx1"/>
          </a:solidFill>
          <a:latin typeface="+mn-lt"/>
          <a:ea typeface="+mn-ea"/>
          <a:cs typeface="+mn-cs"/>
        </a:defRPr>
      </a:lvl4pPr>
      <a:lvl5pPr marL="1828329" algn="l" defTabSz="914165" rtl="0" eaLnBrk="1" latinLnBrk="0" hangingPunct="1">
        <a:defRPr kumimoji="1" sz="1800" kern="1200">
          <a:solidFill>
            <a:schemeClr val="tx1"/>
          </a:solidFill>
          <a:latin typeface="+mn-lt"/>
          <a:ea typeface="+mn-ea"/>
          <a:cs typeface="+mn-cs"/>
        </a:defRPr>
      </a:lvl5pPr>
      <a:lvl6pPr marL="2285412" algn="l" defTabSz="914165" rtl="0" eaLnBrk="1" latinLnBrk="0" hangingPunct="1">
        <a:defRPr kumimoji="1" sz="1800" kern="1200">
          <a:solidFill>
            <a:schemeClr val="tx1"/>
          </a:solidFill>
          <a:latin typeface="+mn-lt"/>
          <a:ea typeface="+mn-ea"/>
          <a:cs typeface="+mn-cs"/>
        </a:defRPr>
      </a:lvl6pPr>
      <a:lvl7pPr marL="2742491" algn="l" defTabSz="914165" rtl="0" eaLnBrk="1" latinLnBrk="0" hangingPunct="1">
        <a:defRPr kumimoji="1" sz="1800" kern="1200">
          <a:solidFill>
            <a:schemeClr val="tx1"/>
          </a:solidFill>
          <a:latin typeface="+mn-lt"/>
          <a:ea typeface="+mn-ea"/>
          <a:cs typeface="+mn-cs"/>
        </a:defRPr>
      </a:lvl7pPr>
      <a:lvl8pPr marL="3199572" algn="l" defTabSz="914165" rtl="0" eaLnBrk="1" latinLnBrk="0" hangingPunct="1">
        <a:defRPr kumimoji="1" sz="1800" kern="1200">
          <a:solidFill>
            <a:schemeClr val="tx1"/>
          </a:solidFill>
          <a:latin typeface="+mn-lt"/>
          <a:ea typeface="+mn-ea"/>
          <a:cs typeface="+mn-cs"/>
        </a:defRPr>
      </a:lvl8pPr>
      <a:lvl9pPr marL="3656656" algn="l" defTabSz="91416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p:cNvGrpSpPr/>
          <p:nvPr/>
        </p:nvGrpSpPr>
        <p:grpSpPr>
          <a:xfrm>
            <a:off x="2179408" y="908726"/>
            <a:ext cx="5700507" cy="5069504"/>
            <a:chOff x="2179408" y="908723"/>
            <a:chExt cx="5700507" cy="5069503"/>
          </a:xfrm>
        </p:grpSpPr>
        <p:sp>
          <p:nvSpPr>
            <p:cNvPr id="2" name="フローチャート : 判断 12"/>
            <p:cNvSpPr/>
            <p:nvPr/>
          </p:nvSpPr>
          <p:spPr>
            <a:xfrm>
              <a:off x="3038953" y="4574535"/>
              <a:ext cx="3078185" cy="669571"/>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3" name="直線矢印コネクタ 2"/>
            <p:cNvCxnSpPr/>
            <p:nvPr/>
          </p:nvCxnSpPr>
          <p:spPr>
            <a:xfrm>
              <a:off x="4578046" y="2708921"/>
              <a:ext cx="3301587"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2179408" y="908723"/>
              <a:ext cx="4810185" cy="3380227"/>
              <a:chOff x="1859568" y="908720"/>
              <a:chExt cx="4810185" cy="3380227"/>
            </a:xfrm>
          </p:grpSpPr>
          <p:sp>
            <p:nvSpPr>
              <p:cNvPr id="5" name="フローチャート : カード 2"/>
              <p:cNvSpPr/>
              <p:nvPr/>
            </p:nvSpPr>
            <p:spPr>
              <a:xfrm>
                <a:off x="3759824" y="908720"/>
                <a:ext cx="1008112" cy="360000"/>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966364" y="912590"/>
                <a:ext cx="59503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開始</a:t>
                </a:r>
              </a:p>
            </p:txBody>
          </p:sp>
          <p:cxnSp>
            <p:nvCxnSpPr>
              <p:cNvPr id="7" name="直線矢印コネクタ 6"/>
              <p:cNvCxnSpPr/>
              <p:nvPr/>
            </p:nvCxnSpPr>
            <p:spPr>
              <a:xfrm>
                <a:off x="4263880" y="1268720"/>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フローチャート : カード 6"/>
              <p:cNvSpPr/>
              <p:nvPr/>
            </p:nvSpPr>
            <p:spPr>
              <a:xfrm>
                <a:off x="2618767" y="1572624"/>
                <a:ext cx="3290226" cy="360000"/>
              </a:xfrm>
              <a:prstGeom prst="parallelogram">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2733401" y="1578914"/>
                <a:ext cx="306096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定数（</a:t>
                </a:r>
                <a:r>
                  <a:rPr lang="en-US" altLang="ja-JP" sz="1600" dirty="0">
                    <a:latin typeface="Meiryo UI" panose="020B0604030504040204" pitchFamily="50" charset="-128"/>
                    <a:ea typeface="Meiryo UI" panose="020B0604030504040204" pitchFamily="50" charset="-128"/>
                    <a:cs typeface="Arial" pitchFamily="34" charset="0"/>
                  </a:rPr>
                  <a:t>AN, BN, CN, T</a:t>
                </a:r>
                <a:r>
                  <a:rPr lang="en-US" altLang="ja-JP" sz="1600" baseline="-25000" dirty="0">
                    <a:latin typeface="Meiryo UI" panose="020B0604030504040204" pitchFamily="50" charset="-128"/>
                    <a:ea typeface="Meiryo UI" panose="020B0604030504040204" pitchFamily="50" charset="-128"/>
                    <a:cs typeface="Arial" pitchFamily="34" charset="0"/>
                  </a:rPr>
                  <a:t>c</a:t>
                </a:r>
                <a:r>
                  <a:rPr lang="ja-JP" altLang="en-US" sz="1600" dirty="0">
                    <a:latin typeface="Meiryo UI" panose="020B0604030504040204" pitchFamily="50" charset="-128"/>
                    <a:ea typeface="Meiryo UI" panose="020B0604030504040204" pitchFamily="50" charset="-128"/>
                    <a:cs typeface="Arial" pitchFamily="34" charset="0"/>
                  </a:rPr>
                  <a:t>）の入力</a:t>
                </a:r>
                <a:endParaRPr lang="en-US" altLang="ja-JP" sz="1600" dirty="0">
                  <a:latin typeface="Meiryo UI" panose="020B0604030504040204" pitchFamily="50" charset="-128"/>
                  <a:ea typeface="Meiryo UI" panose="020B0604030504040204" pitchFamily="50" charset="-128"/>
                  <a:cs typeface="Arial" pitchFamily="34" charset="0"/>
                </a:endParaRPr>
              </a:p>
            </p:txBody>
          </p:sp>
          <p:cxnSp>
            <p:nvCxnSpPr>
              <p:cNvPr id="10" name="直線矢印コネクタ 9"/>
              <p:cNvCxnSpPr/>
              <p:nvPr/>
            </p:nvCxnSpPr>
            <p:spPr>
              <a:xfrm>
                <a:off x="4263880" y="1932624"/>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フローチャート : カード 6"/>
              <p:cNvSpPr/>
              <p:nvPr/>
            </p:nvSpPr>
            <p:spPr>
              <a:xfrm>
                <a:off x="3111850" y="2224353"/>
                <a:ext cx="2305620" cy="32400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3304325" y="2223117"/>
                <a:ext cx="191911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温度初期値</a:t>
                </a:r>
                <a:r>
                  <a:rPr lang="en-US" altLang="ja-JP" sz="1600" i="1" dirty="0">
                    <a:latin typeface="Meiryo UI" panose="020B0604030504040204" pitchFamily="50" charset="-128"/>
                    <a:ea typeface="Meiryo UI" panose="020B0604030504040204" pitchFamily="50" charset="-128"/>
                    <a:cs typeface="Arial" pitchFamily="34" charset="0"/>
                  </a:rPr>
                  <a:t>T</a:t>
                </a:r>
                <a:r>
                  <a:rPr lang="ja-JP" altLang="en-US" sz="1600" dirty="0">
                    <a:latin typeface="Meiryo UI" panose="020B0604030504040204" pitchFamily="50" charset="-128"/>
                    <a:ea typeface="Meiryo UI" panose="020B0604030504040204" pitchFamily="50" charset="-128"/>
                    <a:cs typeface="Arial" pitchFamily="34" charset="0"/>
                  </a:rPr>
                  <a:t>の入力</a:t>
                </a:r>
                <a:endParaRPr lang="en-US" altLang="ja-JP" sz="1600" dirty="0">
                  <a:latin typeface="Meiryo UI" panose="020B0604030504040204" pitchFamily="50" charset="-128"/>
                  <a:ea typeface="Meiryo UI" panose="020B0604030504040204" pitchFamily="50" charset="-128"/>
                  <a:cs typeface="Arial" pitchFamily="34" charset="0"/>
                </a:endParaRPr>
              </a:p>
            </p:txBody>
          </p:sp>
          <p:cxnSp>
            <p:nvCxnSpPr>
              <p:cNvPr id="13" name="直線矢印コネクタ 12"/>
              <p:cNvCxnSpPr/>
              <p:nvPr/>
            </p:nvCxnSpPr>
            <p:spPr>
              <a:xfrm>
                <a:off x="4263880" y="2550108"/>
                <a:ext cx="0" cy="360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263880" y="3630108"/>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フローチャート : カード 6"/>
              <p:cNvSpPr/>
              <p:nvPr/>
            </p:nvSpPr>
            <p:spPr>
              <a:xfrm>
                <a:off x="1859568" y="2910108"/>
                <a:ext cx="4810185"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2907582" y="3928947"/>
                <a:ext cx="2712597" cy="360000"/>
                <a:chOff x="2871720" y="4042673"/>
                <a:chExt cx="2712597" cy="360000"/>
              </a:xfrm>
            </p:grpSpPr>
            <p:sp>
              <p:nvSpPr>
                <p:cNvPr id="18" name="フローチャート : カード 6"/>
                <p:cNvSpPr/>
                <p:nvPr/>
              </p:nvSpPr>
              <p:spPr>
                <a:xfrm>
                  <a:off x="2871720" y="4042673"/>
                  <a:ext cx="2712597" cy="360000"/>
                </a:xfrm>
                <a:prstGeom prst="parallelogram">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3060071" y="4059075"/>
                  <a:ext cx="2335897"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温度</a:t>
                  </a:r>
                  <a:r>
                    <a:rPr lang="en-US" altLang="ja-JP" sz="1600" i="1" dirty="0">
                      <a:latin typeface="Meiryo UI" panose="020B0604030504040204" pitchFamily="50" charset="-128"/>
                      <a:ea typeface="Meiryo UI" panose="020B0604030504040204" pitchFamily="50" charset="-128"/>
                      <a:cs typeface="Arial" pitchFamily="34" charset="0"/>
                    </a:rPr>
                    <a:t>T</a:t>
                  </a:r>
                  <a:r>
                    <a:rPr lang="ja-JP" altLang="en-US" sz="1600" dirty="0" err="1">
                      <a:latin typeface="Meiryo UI" panose="020B0604030504040204" pitchFamily="50" charset="-128"/>
                      <a:ea typeface="Meiryo UI" panose="020B0604030504040204" pitchFamily="50" charset="-128"/>
                      <a:cs typeface="Arial" pitchFamily="34" charset="0"/>
                    </a:rPr>
                    <a:t>，</a:t>
                  </a:r>
                  <a:r>
                    <a:rPr lang="ja-JP" altLang="en-US" sz="1600" dirty="0">
                      <a:latin typeface="Meiryo UI" panose="020B0604030504040204" pitchFamily="50" charset="-128"/>
                      <a:ea typeface="Meiryo UI" panose="020B0604030504040204" pitchFamily="50" charset="-128"/>
                      <a:cs typeface="Arial" pitchFamily="34" charset="0"/>
                    </a:rPr>
                    <a:t>蒸気圧</a:t>
                  </a:r>
                  <a:r>
                    <a:rPr lang="en-US" altLang="ja-JP" sz="1600" i="1" dirty="0">
                      <a:latin typeface="Meiryo UI" panose="020B0604030504040204" pitchFamily="50" charset="-128"/>
                      <a:ea typeface="Meiryo UI" panose="020B0604030504040204" pitchFamily="50" charset="-128"/>
                      <a:cs typeface="Arial" pitchFamily="34" charset="0"/>
                    </a:rPr>
                    <a:t>P</a:t>
                  </a:r>
                  <a:r>
                    <a:rPr lang="en-US" altLang="ja-JP" sz="1600" baseline="-25000" dirty="0">
                      <a:latin typeface="Meiryo UI" panose="020B0604030504040204" pitchFamily="50" charset="-128"/>
                      <a:ea typeface="Meiryo UI" panose="020B0604030504040204" pitchFamily="50" charset="-128"/>
                      <a:cs typeface="Arial" pitchFamily="34" charset="0"/>
                    </a:rPr>
                    <a:t>0</a:t>
                  </a:r>
                  <a:r>
                    <a:rPr lang="ja-JP" altLang="en-US" sz="1600" dirty="0">
                      <a:latin typeface="Meiryo UI" panose="020B0604030504040204" pitchFamily="50" charset="-128"/>
                      <a:ea typeface="Meiryo UI" panose="020B0604030504040204" pitchFamily="50" charset="-128"/>
                      <a:cs typeface="Arial" pitchFamily="34" charset="0"/>
                    </a:rPr>
                    <a:t>の出力</a:t>
                  </a:r>
                  <a:endParaRPr lang="en-US" altLang="ja-JP" sz="1600" dirty="0">
                    <a:latin typeface="Meiryo UI" panose="020B0604030504040204" pitchFamily="50" charset="-128"/>
                    <a:ea typeface="Meiryo UI" panose="020B0604030504040204" pitchFamily="50" charset="-128"/>
                    <a:cs typeface="Arial" pitchFamily="34" charset="0"/>
                  </a:endParaRPr>
                </a:p>
              </p:txBody>
            </p:sp>
          </p:grpSp>
        </p:grpSp>
        <p:cxnSp>
          <p:nvCxnSpPr>
            <p:cNvPr id="20" name="直線矢印コネクタ 19"/>
            <p:cNvCxnSpPr/>
            <p:nvPr/>
          </p:nvCxnSpPr>
          <p:spPr>
            <a:xfrm>
              <a:off x="4583716" y="4288952"/>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660771" y="4736099"/>
              <a:ext cx="1845890" cy="338554"/>
            </a:xfrm>
            <a:prstGeom prst="rect">
              <a:avLst/>
            </a:prstGeom>
            <a:noFill/>
          </p:spPr>
          <p:txBody>
            <a:bodyPr wrap="none" rtlCol="0" anchor="ctr">
              <a:spAutoFit/>
            </a:bodyPr>
            <a:lstStyle/>
            <a:p>
              <a:pPr algn="ctr"/>
              <a:r>
                <a:rPr lang="en-US" altLang="ja-JP" sz="1600" dirty="0">
                  <a:latin typeface="Meiryo UI" panose="020B0604030504040204" pitchFamily="50" charset="-128"/>
                  <a:ea typeface="Meiryo UI" panose="020B0604030504040204" pitchFamily="50" charset="-128"/>
                  <a:cs typeface="Arial" pitchFamily="34" charset="0"/>
                </a:rPr>
                <a:t>| Tc - </a:t>
              </a:r>
              <a:r>
                <a:rPr lang="en-US" altLang="ja-JP" sz="1600" i="1" dirty="0">
                  <a:latin typeface="Meiryo UI" panose="020B0604030504040204" pitchFamily="50" charset="-128"/>
                  <a:ea typeface="Meiryo UI" panose="020B0604030504040204" pitchFamily="50" charset="-128"/>
                  <a:cs typeface="Arial" pitchFamily="34" charset="0"/>
                </a:rPr>
                <a:t>T</a:t>
              </a:r>
              <a:r>
                <a:rPr lang="en-US" altLang="ja-JP" sz="1600" dirty="0">
                  <a:latin typeface="Meiryo UI" panose="020B0604030504040204" pitchFamily="50" charset="-128"/>
                  <a:ea typeface="Meiryo UI" panose="020B0604030504040204" pitchFamily="50" charset="-128"/>
                  <a:cs typeface="Arial" pitchFamily="34" charset="0"/>
                </a:rPr>
                <a:t> | &lt; 20</a:t>
              </a:r>
              <a:r>
                <a:rPr lang="ja-JP" altLang="en-US" sz="1600" dirty="0">
                  <a:latin typeface="Meiryo UI" panose="020B0604030504040204" pitchFamily="50" charset="-128"/>
                  <a:ea typeface="Meiryo UI" panose="020B0604030504040204" pitchFamily="50" charset="-128"/>
                  <a:cs typeface="Arial" pitchFamily="34" charset="0"/>
                </a:rPr>
                <a:t>？</a:t>
              </a:r>
              <a:endParaRPr lang="en-US" altLang="ja-JP" sz="1600" dirty="0">
                <a:latin typeface="Meiryo UI" panose="020B0604030504040204" pitchFamily="50" charset="-128"/>
                <a:ea typeface="Meiryo UI" panose="020B0604030504040204" pitchFamily="50" charset="-128"/>
                <a:cs typeface="Arial" pitchFamily="34" charset="0"/>
              </a:endParaRPr>
            </a:p>
          </p:txBody>
        </p:sp>
        <p:cxnSp>
          <p:nvCxnSpPr>
            <p:cNvPr id="22" name="直線矢印コネクタ 21"/>
            <p:cNvCxnSpPr/>
            <p:nvPr/>
          </p:nvCxnSpPr>
          <p:spPr>
            <a:xfrm>
              <a:off x="4583716" y="5231979"/>
              <a:ext cx="0" cy="3886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フローチャート : カード 2"/>
            <p:cNvSpPr/>
            <p:nvPr/>
          </p:nvSpPr>
          <p:spPr>
            <a:xfrm>
              <a:off x="4073988" y="5618226"/>
              <a:ext cx="1008112" cy="360000"/>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4280527" y="5634197"/>
              <a:ext cx="59503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終了</a:t>
              </a:r>
            </a:p>
          </p:txBody>
        </p:sp>
        <p:sp>
          <p:nvSpPr>
            <p:cNvPr id="25" name="テキスト ボックス 24"/>
            <p:cNvSpPr txBox="1"/>
            <p:nvPr/>
          </p:nvSpPr>
          <p:spPr>
            <a:xfrm>
              <a:off x="4638606" y="5166658"/>
              <a:ext cx="570990" cy="338554"/>
            </a:xfrm>
            <a:prstGeom prst="rect">
              <a:avLst/>
            </a:prstGeom>
            <a:noFill/>
          </p:spPr>
          <p:txBody>
            <a:bodyPr wrap="none" rtlCol="0" anchor="ctr">
              <a:spAutoFit/>
            </a:bodyPr>
            <a:lstStyle/>
            <a:p>
              <a:pPr algn="ctr"/>
              <a:r>
                <a:rPr lang="en-US" altLang="ja-JP" sz="1600" dirty="0">
                  <a:latin typeface="Meiryo UI" panose="020B0604030504040204" pitchFamily="50" charset="-128"/>
                  <a:ea typeface="Meiryo UI" panose="020B0604030504040204" pitchFamily="50" charset="-128"/>
                  <a:cs typeface="Arial" pitchFamily="34" charset="0"/>
                </a:rPr>
                <a:t>YES</a:t>
              </a:r>
            </a:p>
          </p:txBody>
        </p:sp>
        <p:sp>
          <p:nvSpPr>
            <p:cNvPr id="26" name="テキスト ボックス 25"/>
            <p:cNvSpPr txBox="1"/>
            <p:nvPr/>
          </p:nvSpPr>
          <p:spPr>
            <a:xfrm>
              <a:off x="6007406" y="4583586"/>
              <a:ext cx="494046" cy="338554"/>
            </a:xfrm>
            <a:prstGeom prst="rect">
              <a:avLst/>
            </a:prstGeom>
            <a:noFill/>
          </p:spPr>
          <p:txBody>
            <a:bodyPr wrap="none" rtlCol="0" anchor="ctr">
              <a:spAutoFit/>
            </a:bodyPr>
            <a:lstStyle/>
            <a:p>
              <a:pPr algn="ctr"/>
              <a:r>
                <a:rPr lang="en-US" altLang="ja-JP" sz="1600" dirty="0">
                  <a:latin typeface="Meiryo UI" panose="020B0604030504040204" pitchFamily="50" charset="-128"/>
                  <a:ea typeface="Meiryo UI" panose="020B0604030504040204" pitchFamily="50" charset="-128"/>
                  <a:cs typeface="Arial" pitchFamily="34" charset="0"/>
                </a:rPr>
                <a:t>NO</a:t>
              </a:r>
            </a:p>
          </p:txBody>
        </p:sp>
        <p:cxnSp>
          <p:nvCxnSpPr>
            <p:cNvPr id="28" name="直線矢印コネクタ 27"/>
            <p:cNvCxnSpPr/>
            <p:nvPr/>
          </p:nvCxnSpPr>
          <p:spPr>
            <a:xfrm flipH="1">
              <a:off x="7639072" y="4915280"/>
              <a:ext cx="240557"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6117135" y="4906156"/>
              <a:ext cx="40982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フローチャート : カード 6"/>
            <p:cNvSpPr/>
            <p:nvPr/>
          </p:nvSpPr>
          <p:spPr>
            <a:xfrm>
              <a:off x="6531342" y="4725793"/>
              <a:ext cx="1265750" cy="36000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32" name="直線矢印コネクタ 31"/>
            <p:cNvCxnSpPr/>
            <p:nvPr/>
          </p:nvCxnSpPr>
          <p:spPr>
            <a:xfrm flipV="1">
              <a:off x="7879915" y="2708922"/>
              <a:ext cx="0" cy="220358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275986" y="2966771"/>
              <a:ext cx="4730782" cy="584775"/>
            </a:xfrm>
            <a:prstGeom prst="rect">
              <a:avLst/>
            </a:prstGeom>
            <a:noFill/>
          </p:spPr>
          <p:txBody>
            <a:bodyPr wrap="none" rtlCol="0" anchor="ctr">
              <a:spAutoFit/>
            </a:bodyPr>
            <a:lstStyle/>
            <a:p>
              <a:pPr defTabSz="914234">
                <a:defRPr/>
              </a:pPr>
              <a:r>
                <a:rPr kumimoji="0" lang="ja-JP" altLang="en-US" sz="1600" kern="0" dirty="0">
                  <a:solidFill>
                    <a:prstClr val="black"/>
                  </a:solidFill>
                  <a:latin typeface="Meiryo UI" panose="020B0604030504040204" pitchFamily="50" charset="-128"/>
                  <a:ea typeface="Meiryo UI" panose="020B0604030504040204" pitchFamily="50" charset="-128"/>
                  <a:cs typeface="Arial" pitchFamily="34" charset="0"/>
                </a:rPr>
                <a:t>蒸気圧</a:t>
              </a:r>
              <a:r>
                <a:rPr kumimoji="0" lang="en-US" altLang="ja-JP" sz="1600" i="1" kern="0" dirty="0">
                  <a:solidFill>
                    <a:prstClr val="black"/>
                  </a:solidFill>
                  <a:latin typeface="Meiryo UI" panose="020B0604030504040204" pitchFamily="50" charset="-128"/>
                  <a:ea typeface="Meiryo UI" panose="020B0604030504040204" pitchFamily="50" charset="-128"/>
                  <a:cs typeface="Arial" pitchFamily="34" charset="0"/>
                </a:rPr>
                <a:t>P</a:t>
              </a:r>
              <a:r>
                <a:rPr kumimoji="0" lang="en-US" altLang="ja-JP" sz="1600" kern="0" baseline="-25000" dirty="0">
                  <a:solidFill>
                    <a:prstClr val="black"/>
                  </a:solidFill>
                  <a:latin typeface="Meiryo UI" panose="020B0604030504040204" pitchFamily="50" charset="-128"/>
                  <a:ea typeface="Meiryo UI" panose="020B0604030504040204" pitchFamily="50" charset="-128"/>
                  <a:cs typeface="Arial" pitchFamily="34" charset="0"/>
                </a:rPr>
                <a:t>0 </a:t>
              </a:r>
              <a:r>
                <a:rPr kumimoji="0" lang="en-US" altLang="ja-JP" sz="1600" kern="0" dirty="0">
                  <a:solidFill>
                    <a:prstClr val="black"/>
                  </a:solidFill>
                  <a:latin typeface="Meiryo UI" panose="020B0604030504040204" pitchFamily="50" charset="-128"/>
                  <a:ea typeface="Meiryo UI" panose="020B0604030504040204" pitchFamily="50" charset="-128"/>
                  <a:cs typeface="Arial" pitchFamily="34" charset="0"/>
                </a:rPr>
                <a:t> </a:t>
              </a:r>
            </a:p>
            <a:p>
              <a:pPr defTabSz="914234">
                <a:defRPr/>
              </a:pPr>
              <a:r>
                <a:rPr kumimoji="0" lang="en-US" altLang="ja-JP" sz="1600" kern="0" dirty="0">
                  <a:solidFill>
                    <a:prstClr val="black"/>
                  </a:solidFill>
                  <a:latin typeface="Meiryo UI" panose="020B0604030504040204" pitchFamily="50" charset="-128"/>
                  <a:ea typeface="Meiryo UI" panose="020B0604030504040204" pitchFamily="50" charset="-128"/>
                  <a:cs typeface="Arial" pitchFamily="34" charset="0"/>
                </a:rPr>
                <a:t>   </a:t>
              </a:r>
              <a:r>
                <a:rPr kumimoji="0" lang="ja-JP" altLang="en-US" sz="1600" kern="0" dirty="0">
                  <a:solidFill>
                    <a:prstClr val="black"/>
                  </a:solidFill>
                  <a:latin typeface="Meiryo UI" panose="020B0604030504040204" pitchFamily="50" charset="-128"/>
                  <a:ea typeface="Meiryo UI" panose="020B0604030504040204" pitchFamily="50" charset="-128"/>
                  <a:cs typeface="Arial" pitchFamily="34" charset="0"/>
                </a:rPr>
                <a:t>　　</a:t>
              </a:r>
              <a:r>
                <a:rPr kumimoji="0" lang="en-US" altLang="ja-JP" sz="1600" kern="0" dirty="0">
                  <a:solidFill>
                    <a:prstClr val="black"/>
                  </a:solidFill>
                  <a:latin typeface="Meiryo UI" panose="020B0604030504040204" pitchFamily="50" charset="-128"/>
                  <a:ea typeface="Meiryo UI" panose="020B0604030504040204" pitchFamily="50" charset="-128"/>
                  <a:cs typeface="Arial" pitchFamily="34" charset="0"/>
                </a:rPr>
                <a:t> = </a:t>
              </a:r>
              <a:r>
                <a:rPr kumimoji="0" lang="en-US" altLang="ja-JP" sz="1600" kern="0" dirty="0" err="1">
                  <a:solidFill>
                    <a:prstClr val="black"/>
                  </a:solidFill>
                  <a:latin typeface="Meiryo UI" panose="020B0604030504040204" pitchFamily="50" charset="-128"/>
                  <a:ea typeface="Meiryo UI" panose="020B0604030504040204" pitchFamily="50" charset="-128"/>
                  <a:cs typeface="Arial" pitchFamily="34" charset="0"/>
                </a:rPr>
                <a:t>exp</a:t>
              </a:r>
              <a:r>
                <a:rPr kumimoji="0" lang="en-US" altLang="ja-JP" sz="1600" kern="0" dirty="0">
                  <a:solidFill>
                    <a:prstClr val="black"/>
                  </a:solidFill>
                  <a:latin typeface="Meiryo UI" panose="020B0604030504040204" pitchFamily="50" charset="-128"/>
                  <a:ea typeface="Meiryo UI" panose="020B0604030504040204" pitchFamily="50" charset="-128"/>
                  <a:cs typeface="Arial" pitchFamily="34" charset="0"/>
                </a:rPr>
                <a:t> (AN + BN/(</a:t>
              </a:r>
              <a:r>
                <a:rPr kumimoji="0" lang="en-US" altLang="ja-JP" sz="1600" i="1" kern="0" dirty="0">
                  <a:solidFill>
                    <a:prstClr val="black"/>
                  </a:solidFill>
                  <a:latin typeface="Meiryo UI" panose="020B0604030504040204" pitchFamily="50" charset="-128"/>
                  <a:ea typeface="Meiryo UI" panose="020B0604030504040204" pitchFamily="50" charset="-128"/>
                  <a:cs typeface="Arial" pitchFamily="34" charset="0"/>
                </a:rPr>
                <a:t>T</a:t>
              </a:r>
              <a:r>
                <a:rPr kumimoji="0" lang="en-US" altLang="ja-JP" sz="1600" kern="0" dirty="0">
                  <a:solidFill>
                    <a:prstClr val="black"/>
                  </a:solidFill>
                  <a:latin typeface="Meiryo UI" panose="020B0604030504040204" pitchFamily="50" charset="-128"/>
                  <a:ea typeface="Meiryo UI" panose="020B0604030504040204" pitchFamily="50" charset="-128"/>
                  <a:cs typeface="Arial" pitchFamily="34" charset="0"/>
                </a:rPr>
                <a:t> + CN))×10</a:t>
              </a:r>
              <a:r>
                <a:rPr kumimoji="0" lang="en-US" altLang="ja-JP" sz="1600" kern="0" baseline="30000" dirty="0">
                  <a:solidFill>
                    <a:prstClr val="black"/>
                  </a:solidFill>
                  <a:latin typeface="Meiryo UI" panose="020B0604030504040204" pitchFamily="50" charset="-128"/>
                  <a:ea typeface="Meiryo UI" panose="020B0604030504040204" pitchFamily="50" charset="-128"/>
                  <a:cs typeface="Arial" pitchFamily="34" charset="0"/>
                </a:rPr>
                <a:t> -6</a:t>
              </a:r>
              <a:r>
                <a:rPr kumimoji="0" lang="ja-JP" altLang="en-US" sz="1600" kern="0" dirty="0">
                  <a:solidFill>
                    <a:prstClr val="black"/>
                  </a:solidFill>
                  <a:latin typeface="Meiryo UI" panose="020B0604030504040204" pitchFamily="50" charset="-128"/>
                  <a:ea typeface="Meiryo UI" panose="020B0604030504040204" pitchFamily="50" charset="-128"/>
                  <a:cs typeface="Arial" pitchFamily="34" charset="0"/>
                </a:rPr>
                <a:t> の計算</a:t>
              </a:r>
              <a:endParaRPr kumimoji="0" lang="en-US" altLang="ja-JP" sz="1600" kern="0" dirty="0">
                <a:solidFill>
                  <a:prstClr val="black"/>
                </a:solidFill>
                <a:latin typeface="Meiryo UI" panose="020B0604030504040204" pitchFamily="50" charset="-128"/>
                <a:ea typeface="Meiryo UI" panose="020B0604030504040204" pitchFamily="50" charset="-128"/>
                <a:cs typeface="Arial" pitchFamily="34" charset="0"/>
              </a:endParaRPr>
            </a:p>
          </p:txBody>
        </p:sp>
      </p:grpSp>
      <p:sp>
        <p:nvSpPr>
          <p:cNvPr id="37" name="テキスト ボックス 36"/>
          <p:cNvSpPr txBox="1"/>
          <p:nvPr/>
        </p:nvSpPr>
        <p:spPr>
          <a:xfrm>
            <a:off x="-47003" y="44624"/>
            <a:ext cx="1503938" cy="430887"/>
          </a:xfrm>
          <a:prstGeom prst="rect">
            <a:avLst/>
          </a:prstGeom>
          <a:noFill/>
        </p:spPr>
        <p:txBody>
          <a:bodyPr wrap="none" rtlCol="0">
            <a:spAutoFit/>
          </a:bodyPr>
          <a:lstStyle/>
          <a:p>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r>
              <a:rPr lang="en-US" altLang="ja-JP"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1</a:t>
            </a:r>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日目</a:t>
            </a:r>
            <a:r>
              <a:rPr lang="ja-JP" altLang="en-US" sz="22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endPar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endParaRPr>
          </a:p>
        </p:txBody>
      </p:sp>
      <p:sp>
        <p:nvSpPr>
          <p:cNvPr id="38" name="テキスト ボックス 37"/>
          <p:cNvSpPr txBox="1"/>
          <p:nvPr/>
        </p:nvSpPr>
        <p:spPr>
          <a:xfrm>
            <a:off x="8262293" y="44625"/>
            <a:ext cx="800219" cy="338554"/>
          </a:xfrm>
          <a:prstGeom prst="rect">
            <a:avLst/>
          </a:prstGeom>
          <a:noFill/>
        </p:spPr>
        <p:txBody>
          <a:bodyPr wrap="none" rtlCol="0" anchor="ctr">
            <a:spAutoFit/>
          </a:bodyPr>
          <a:lstStyle/>
          <a:p>
            <a:pPr algn="r"/>
            <a:r>
              <a:rPr lang="ja-JP" altLang="en-US" sz="1600" dirty="0">
                <a:latin typeface="Meiryo UI" panose="020B0604030504040204" pitchFamily="50" charset="-128"/>
                <a:ea typeface="Meiryo UI" panose="020B0604030504040204" pitchFamily="50" charset="-128"/>
                <a:cs typeface="Arial" pitchFamily="34" charset="0"/>
              </a:rPr>
              <a:t>配布用</a:t>
            </a:r>
          </a:p>
        </p:txBody>
      </p:sp>
      <p:sp>
        <p:nvSpPr>
          <p:cNvPr id="34" name="テキスト ボックス 33"/>
          <p:cNvSpPr txBox="1"/>
          <p:nvPr/>
        </p:nvSpPr>
        <p:spPr>
          <a:xfrm>
            <a:off x="253047" y="5359101"/>
            <a:ext cx="3178642" cy="954107"/>
          </a:xfrm>
          <a:prstGeom prst="rect">
            <a:avLst/>
          </a:prstGeom>
          <a:noFill/>
          <a:ln>
            <a:solidFill>
              <a:srgbClr val="FF0000"/>
            </a:solidFill>
          </a:ln>
        </p:spPr>
        <p:txBody>
          <a:bodyPr wrap="square" rtlCol="0">
            <a:spAutoFit/>
          </a:bodyPr>
          <a:lstStyle/>
          <a:p>
            <a:pPr algn="just"/>
            <a:r>
              <a:rPr lang="ja-JP" altLang="en-US" sz="1400" dirty="0">
                <a:solidFill>
                  <a:srgbClr val="FF0000"/>
                </a:solidFill>
                <a:latin typeface="Meiryo UI" panose="020B0604030504040204" pitchFamily="50" charset="-128"/>
                <a:ea typeface="Meiryo UI" panose="020B0604030504040204" pitchFamily="50" charset="-128"/>
              </a:rPr>
              <a:t>このフローチャートを利用しても</a:t>
            </a:r>
            <a:r>
              <a:rPr lang="ja-JP" altLang="en-US" sz="1400" dirty="0" smtClean="0">
                <a:solidFill>
                  <a:srgbClr val="FF0000"/>
                </a:solidFill>
                <a:latin typeface="Meiryo UI" panose="020B0604030504040204" pitchFamily="50" charset="-128"/>
                <a:ea typeface="Meiryo UI" panose="020B0604030504040204" pitchFamily="50" charset="-128"/>
              </a:rPr>
              <a:t>構わないが</a:t>
            </a:r>
            <a:r>
              <a:rPr lang="ja-JP" altLang="en-US" sz="1400" dirty="0">
                <a:solidFill>
                  <a:srgbClr val="FF0000"/>
                </a:solidFill>
                <a:latin typeface="Meiryo UI" panose="020B0604030504040204" pitchFamily="50" charset="-128"/>
                <a:ea typeface="Meiryo UI" panose="020B0604030504040204" pitchFamily="50" charset="-128"/>
              </a:rPr>
              <a:t>，利用する場合は自分で記入した部分のフォントや線などの色を変更すること</a:t>
            </a:r>
            <a:endParaRPr lang="en-US" altLang="ja-JP" sz="1400" dirty="0">
              <a:solidFill>
                <a:srgbClr val="FF0000"/>
              </a:solidFill>
              <a:latin typeface="Meiryo UI" panose="020B0604030504040204" pitchFamily="50" charset="-128"/>
              <a:ea typeface="Meiryo UI" panose="020B0604030504040204" pitchFamily="50" charset="-128"/>
            </a:endParaRPr>
          </a:p>
          <a:p>
            <a:pPr algn="just"/>
            <a:r>
              <a:rPr lang="ja-JP" altLang="en-US" sz="1400" dirty="0">
                <a:solidFill>
                  <a:srgbClr val="FF0000"/>
                </a:solidFill>
                <a:latin typeface="Meiryo UI" panose="020B0604030504040204" pitchFamily="50" charset="-128"/>
                <a:ea typeface="Meiryo UI" panose="020B0604030504040204" pitchFamily="50" charset="-128"/>
              </a:rPr>
              <a:t>もちろん，最初から自分で作っても良い</a:t>
            </a:r>
            <a:endParaRPr lang="en-US" altLang="ja-JP"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56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7003" y="44624"/>
            <a:ext cx="1503938" cy="430887"/>
          </a:xfrm>
          <a:prstGeom prst="rect">
            <a:avLst/>
          </a:prstGeom>
          <a:noFill/>
        </p:spPr>
        <p:txBody>
          <a:bodyPr wrap="none" rtlCol="0">
            <a:spAutoFit/>
          </a:bodyPr>
          <a:lstStyle/>
          <a:p>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r>
              <a:rPr lang="en-US" altLang="ja-JP"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1</a:t>
            </a:r>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日目</a:t>
            </a:r>
            <a:r>
              <a:rPr lang="ja-JP" altLang="en-US" sz="22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endPar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endParaRPr>
          </a:p>
        </p:txBody>
      </p:sp>
      <p:sp>
        <p:nvSpPr>
          <p:cNvPr id="3" name="テキスト ボックス 2"/>
          <p:cNvSpPr txBox="1"/>
          <p:nvPr/>
        </p:nvSpPr>
        <p:spPr>
          <a:xfrm>
            <a:off x="8262293" y="44625"/>
            <a:ext cx="800219" cy="338554"/>
          </a:xfrm>
          <a:prstGeom prst="rect">
            <a:avLst/>
          </a:prstGeom>
          <a:noFill/>
        </p:spPr>
        <p:txBody>
          <a:bodyPr wrap="none" rtlCol="0" anchor="ctr">
            <a:spAutoFit/>
          </a:bodyPr>
          <a:lstStyle/>
          <a:p>
            <a:pPr algn="r"/>
            <a:r>
              <a:rPr lang="ja-JP" altLang="en-US" sz="1600" dirty="0">
                <a:latin typeface="Meiryo UI" panose="020B0604030504040204" pitchFamily="50" charset="-128"/>
                <a:ea typeface="Meiryo UI" panose="020B0604030504040204" pitchFamily="50" charset="-128"/>
                <a:cs typeface="Arial" pitchFamily="34" charset="0"/>
              </a:rPr>
              <a:t>配布用</a:t>
            </a:r>
          </a:p>
        </p:txBody>
      </p:sp>
      <p:grpSp>
        <p:nvGrpSpPr>
          <p:cNvPr id="4" name="グループ化 3"/>
          <p:cNvGrpSpPr/>
          <p:nvPr/>
        </p:nvGrpSpPr>
        <p:grpSpPr>
          <a:xfrm>
            <a:off x="1581572" y="908721"/>
            <a:ext cx="7003827" cy="5396558"/>
            <a:chOff x="1581571" y="908720"/>
            <a:chExt cx="7003827" cy="5396559"/>
          </a:xfrm>
        </p:grpSpPr>
        <p:sp>
          <p:nvSpPr>
            <p:cNvPr id="152" name="フローチャート : 判断 12"/>
            <p:cNvSpPr/>
            <p:nvPr/>
          </p:nvSpPr>
          <p:spPr>
            <a:xfrm>
              <a:off x="3041059" y="3926368"/>
              <a:ext cx="3078185" cy="669571"/>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53" name="直線矢印コネクタ 152"/>
            <p:cNvCxnSpPr/>
            <p:nvPr/>
          </p:nvCxnSpPr>
          <p:spPr>
            <a:xfrm>
              <a:off x="4580150" y="2708920"/>
              <a:ext cx="4004967"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54" name="フローチャート : カード 2"/>
            <p:cNvSpPr/>
            <p:nvPr/>
          </p:nvSpPr>
          <p:spPr>
            <a:xfrm>
              <a:off x="4081764" y="908720"/>
              <a:ext cx="1008112" cy="360000"/>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55" name="テキスト ボックス 154"/>
            <p:cNvSpPr txBox="1"/>
            <p:nvPr/>
          </p:nvSpPr>
          <p:spPr>
            <a:xfrm>
              <a:off x="4288306" y="912590"/>
              <a:ext cx="59503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開始</a:t>
              </a:r>
            </a:p>
          </p:txBody>
        </p:sp>
        <p:cxnSp>
          <p:nvCxnSpPr>
            <p:cNvPr id="156" name="直線矢印コネクタ 155"/>
            <p:cNvCxnSpPr/>
            <p:nvPr/>
          </p:nvCxnSpPr>
          <p:spPr>
            <a:xfrm>
              <a:off x="4585819" y="1268720"/>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フローチャート : カード 6"/>
            <p:cNvSpPr/>
            <p:nvPr/>
          </p:nvSpPr>
          <p:spPr>
            <a:xfrm>
              <a:off x="2940710" y="1572624"/>
              <a:ext cx="3290227" cy="360000"/>
            </a:xfrm>
            <a:prstGeom prst="parallelogram">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		</a:t>
              </a:r>
              <a:endParaRPr lang="ja-JP" altLang="en-US" dirty="0">
                <a:latin typeface="Meiryo UI" panose="020B0604030504040204" pitchFamily="50" charset="-128"/>
                <a:ea typeface="Meiryo UI" panose="020B0604030504040204" pitchFamily="50" charset="-128"/>
              </a:endParaRPr>
            </a:p>
          </p:txBody>
        </p:sp>
        <p:sp>
          <p:nvSpPr>
            <p:cNvPr id="158" name="テキスト ボックス 157"/>
            <p:cNvSpPr txBox="1"/>
            <p:nvPr/>
          </p:nvSpPr>
          <p:spPr>
            <a:xfrm>
              <a:off x="3215094" y="1588440"/>
              <a:ext cx="274145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定数（</a:t>
              </a:r>
              <a:r>
                <a:rPr lang="en-US" altLang="ja-JP" sz="1600" dirty="0">
                  <a:latin typeface="Meiryo UI" panose="020B0604030504040204" pitchFamily="50" charset="-128"/>
                  <a:ea typeface="Meiryo UI" panose="020B0604030504040204" pitchFamily="50" charset="-128"/>
                  <a:cs typeface="Arial" pitchFamily="34" charset="0"/>
                </a:rPr>
                <a:t>AN, BN, CN</a:t>
              </a:r>
              <a:r>
                <a:rPr lang="ja-JP" altLang="en-US" sz="1600" dirty="0">
                  <a:latin typeface="Meiryo UI" panose="020B0604030504040204" pitchFamily="50" charset="-128"/>
                  <a:ea typeface="Meiryo UI" panose="020B0604030504040204" pitchFamily="50" charset="-128"/>
                  <a:cs typeface="Arial" pitchFamily="34" charset="0"/>
                </a:rPr>
                <a:t>）の入力</a:t>
              </a:r>
              <a:endParaRPr lang="en-US" altLang="ja-JP" sz="1600" dirty="0">
                <a:latin typeface="Meiryo UI" panose="020B0604030504040204" pitchFamily="50" charset="-128"/>
                <a:ea typeface="Meiryo UI" panose="020B0604030504040204" pitchFamily="50" charset="-128"/>
                <a:cs typeface="Arial" pitchFamily="34" charset="0"/>
              </a:endParaRPr>
            </a:p>
          </p:txBody>
        </p:sp>
        <p:cxnSp>
          <p:nvCxnSpPr>
            <p:cNvPr id="159" name="直線矢印コネクタ 158"/>
            <p:cNvCxnSpPr/>
            <p:nvPr/>
          </p:nvCxnSpPr>
          <p:spPr>
            <a:xfrm>
              <a:off x="4585819" y="1932629"/>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フローチャート : カード 6"/>
            <p:cNvSpPr/>
            <p:nvPr/>
          </p:nvSpPr>
          <p:spPr>
            <a:xfrm>
              <a:off x="3401843" y="2224353"/>
              <a:ext cx="2367957" cy="32400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61" name="テキスト ボックス 160"/>
            <p:cNvSpPr txBox="1"/>
            <p:nvPr/>
          </p:nvSpPr>
          <p:spPr>
            <a:xfrm>
              <a:off x="3626267" y="2232642"/>
              <a:ext cx="191911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温度初期値</a:t>
              </a:r>
              <a:r>
                <a:rPr lang="en-US" altLang="ja-JP" sz="1600" i="1" dirty="0">
                  <a:latin typeface="Meiryo UI" panose="020B0604030504040204" pitchFamily="50" charset="-128"/>
                  <a:ea typeface="Meiryo UI" panose="020B0604030504040204" pitchFamily="50" charset="-128"/>
                  <a:cs typeface="Arial" pitchFamily="34" charset="0"/>
                </a:rPr>
                <a:t>T</a:t>
              </a:r>
              <a:r>
                <a:rPr lang="ja-JP" altLang="en-US" sz="1600" dirty="0">
                  <a:latin typeface="Meiryo UI" panose="020B0604030504040204" pitchFamily="50" charset="-128"/>
                  <a:ea typeface="Meiryo UI" panose="020B0604030504040204" pitchFamily="50" charset="-128"/>
                  <a:cs typeface="Arial" pitchFamily="34" charset="0"/>
                </a:rPr>
                <a:t>の入力</a:t>
              </a:r>
              <a:endParaRPr lang="en-US" altLang="ja-JP" sz="1600" dirty="0">
                <a:latin typeface="Meiryo UI" panose="020B0604030504040204" pitchFamily="50" charset="-128"/>
                <a:ea typeface="Meiryo UI" panose="020B0604030504040204" pitchFamily="50" charset="-128"/>
                <a:cs typeface="Arial" pitchFamily="34" charset="0"/>
              </a:endParaRPr>
            </a:p>
          </p:txBody>
        </p:sp>
        <p:cxnSp>
          <p:nvCxnSpPr>
            <p:cNvPr id="162" name="直線矢印コネクタ 161"/>
            <p:cNvCxnSpPr/>
            <p:nvPr/>
          </p:nvCxnSpPr>
          <p:spPr>
            <a:xfrm>
              <a:off x="4585819" y="2550108"/>
              <a:ext cx="0" cy="360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3" name="グループ化 162"/>
            <p:cNvGrpSpPr/>
            <p:nvPr/>
          </p:nvGrpSpPr>
          <p:grpSpPr>
            <a:xfrm>
              <a:off x="1581571" y="2910115"/>
              <a:ext cx="6408711" cy="720002"/>
              <a:chOff x="1664169" y="2809549"/>
              <a:chExt cx="6408711" cy="720000"/>
            </a:xfrm>
          </p:grpSpPr>
          <p:sp>
            <p:nvSpPr>
              <p:cNvPr id="164" name="フローチャート : カード 6"/>
              <p:cNvSpPr/>
              <p:nvPr/>
            </p:nvSpPr>
            <p:spPr>
              <a:xfrm>
                <a:off x="1664169" y="2809549"/>
                <a:ext cx="6408711"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67" name="テキスト ボックス 166"/>
              <p:cNvSpPr txBox="1"/>
              <p:nvPr/>
            </p:nvSpPr>
            <p:spPr>
              <a:xfrm>
                <a:off x="7299138" y="2857701"/>
                <a:ext cx="763351" cy="338553"/>
              </a:xfrm>
              <a:prstGeom prst="rect">
                <a:avLst/>
              </a:prstGeom>
              <a:noFill/>
            </p:spPr>
            <p:txBody>
              <a:bodyPr wrap="none" rtlCol="0" anchor="ctr">
                <a:spAutoFit/>
              </a:bodyPr>
              <a:lstStyle/>
              <a:p>
                <a:r>
                  <a:rPr lang="ja-JP" altLang="en-US" sz="1600" i="1" dirty="0">
                    <a:latin typeface="Meiryo UI" panose="020B0604030504040204" pitchFamily="50" charset="-128"/>
                    <a:ea typeface="Meiryo UI" panose="020B0604030504040204" pitchFamily="50" charset="-128"/>
                    <a:cs typeface="Arial" pitchFamily="34" charset="0"/>
                  </a:rPr>
                  <a:t>の計算</a:t>
                </a:r>
                <a:endParaRPr lang="en-US" altLang="ja-JP" sz="1600" baseline="30000" dirty="0">
                  <a:latin typeface="Meiryo UI" panose="020B0604030504040204" pitchFamily="50" charset="-128"/>
                  <a:ea typeface="Meiryo UI" panose="020B0604030504040204" pitchFamily="50" charset="-128"/>
                  <a:cs typeface="Arial" pitchFamily="34" charset="0"/>
                </a:endParaRPr>
              </a:p>
            </p:txBody>
          </p:sp>
          <p:sp>
            <p:nvSpPr>
              <p:cNvPr id="168" name="テキスト ボックス 167"/>
              <p:cNvSpPr txBox="1"/>
              <p:nvPr/>
            </p:nvSpPr>
            <p:spPr>
              <a:xfrm>
                <a:off x="7299138" y="3156375"/>
                <a:ext cx="763351" cy="338553"/>
              </a:xfrm>
              <a:prstGeom prst="rect">
                <a:avLst/>
              </a:prstGeom>
              <a:noFill/>
            </p:spPr>
            <p:txBody>
              <a:bodyPr wrap="none" rtlCol="0" anchor="ctr">
                <a:spAutoFit/>
              </a:bodyPr>
              <a:lstStyle/>
              <a:p>
                <a:r>
                  <a:rPr lang="ja-JP" altLang="en-US" sz="1600" dirty="0">
                    <a:latin typeface="Meiryo UI" panose="020B0604030504040204" pitchFamily="50" charset="-128"/>
                    <a:ea typeface="Meiryo UI" panose="020B0604030504040204" pitchFamily="50" charset="-128"/>
                    <a:cs typeface="Arial" pitchFamily="34" charset="0"/>
                  </a:rPr>
                  <a:t>の計算</a:t>
                </a:r>
                <a:endParaRPr lang="en-US" altLang="ja-JP" sz="1600" baseline="30000" dirty="0">
                  <a:latin typeface="Meiryo UI" panose="020B0604030504040204" pitchFamily="50" charset="-128"/>
                  <a:ea typeface="Meiryo UI" panose="020B0604030504040204" pitchFamily="50" charset="-128"/>
                  <a:cs typeface="Arial" pitchFamily="34" charset="0"/>
                </a:endParaRPr>
              </a:p>
            </p:txBody>
          </p:sp>
        </p:grpSp>
        <p:cxnSp>
          <p:nvCxnSpPr>
            <p:cNvPr id="169" name="直線矢印コネクタ 168"/>
            <p:cNvCxnSpPr/>
            <p:nvPr/>
          </p:nvCxnSpPr>
          <p:spPr>
            <a:xfrm>
              <a:off x="4585819" y="3640782"/>
              <a:ext cx="0" cy="2860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直線矢印コネクタ 170"/>
            <p:cNvCxnSpPr/>
            <p:nvPr/>
          </p:nvCxnSpPr>
          <p:spPr>
            <a:xfrm>
              <a:off x="4585819" y="4583812"/>
              <a:ext cx="0" cy="3886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2" name="フローチャート : カード 2"/>
            <p:cNvSpPr/>
            <p:nvPr/>
          </p:nvSpPr>
          <p:spPr>
            <a:xfrm>
              <a:off x="4076091" y="5945279"/>
              <a:ext cx="1008112" cy="360000"/>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73" name="テキスト ボックス 172"/>
            <p:cNvSpPr txBox="1"/>
            <p:nvPr/>
          </p:nvSpPr>
          <p:spPr>
            <a:xfrm>
              <a:off x="4282630" y="5951723"/>
              <a:ext cx="595036" cy="338554"/>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終了</a:t>
              </a:r>
            </a:p>
          </p:txBody>
        </p:sp>
        <p:sp>
          <p:nvSpPr>
            <p:cNvPr id="174" name="テキスト ボックス 173"/>
            <p:cNvSpPr txBox="1"/>
            <p:nvPr/>
          </p:nvSpPr>
          <p:spPr>
            <a:xfrm>
              <a:off x="4640709" y="4518489"/>
              <a:ext cx="570990" cy="338554"/>
            </a:xfrm>
            <a:prstGeom prst="rect">
              <a:avLst/>
            </a:prstGeom>
            <a:noFill/>
          </p:spPr>
          <p:txBody>
            <a:bodyPr wrap="none" rtlCol="0" anchor="ctr">
              <a:spAutoFit/>
            </a:bodyPr>
            <a:lstStyle/>
            <a:p>
              <a:pPr algn="ctr"/>
              <a:r>
                <a:rPr lang="en-US" altLang="ja-JP" sz="1600" dirty="0">
                  <a:latin typeface="Meiryo UI" panose="020B0604030504040204" pitchFamily="50" charset="-128"/>
                  <a:ea typeface="Meiryo UI" panose="020B0604030504040204" pitchFamily="50" charset="-128"/>
                  <a:cs typeface="Arial" pitchFamily="34" charset="0"/>
                </a:rPr>
                <a:t>YES</a:t>
              </a:r>
            </a:p>
          </p:txBody>
        </p:sp>
        <p:sp>
          <p:nvSpPr>
            <p:cNvPr id="175" name="テキスト ボックス 174"/>
            <p:cNvSpPr txBox="1"/>
            <p:nvPr/>
          </p:nvSpPr>
          <p:spPr>
            <a:xfrm>
              <a:off x="6009510" y="3935416"/>
              <a:ext cx="494046" cy="338554"/>
            </a:xfrm>
            <a:prstGeom prst="rect">
              <a:avLst/>
            </a:prstGeom>
            <a:noFill/>
          </p:spPr>
          <p:txBody>
            <a:bodyPr wrap="none" rtlCol="0" anchor="ctr">
              <a:spAutoFit/>
            </a:bodyPr>
            <a:lstStyle/>
            <a:p>
              <a:pPr algn="ctr"/>
              <a:r>
                <a:rPr lang="en-US" altLang="ja-JP" sz="1600" dirty="0">
                  <a:latin typeface="Meiryo UI" panose="020B0604030504040204" pitchFamily="50" charset="-128"/>
                  <a:ea typeface="Meiryo UI" panose="020B0604030504040204" pitchFamily="50" charset="-128"/>
                  <a:cs typeface="Arial" pitchFamily="34" charset="0"/>
                </a:rPr>
                <a:t>NO</a:t>
              </a:r>
            </a:p>
          </p:txBody>
        </p:sp>
        <p:cxnSp>
          <p:nvCxnSpPr>
            <p:cNvPr id="176" name="直線矢印コネクタ 175"/>
            <p:cNvCxnSpPr/>
            <p:nvPr/>
          </p:nvCxnSpPr>
          <p:spPr>
            <a:xfrm flipH="1">
              <a:off x="6119239" y="4257987"/>
              <a:ext cx="40982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7" name="フローチャート : カード 6"/>
            <p:cNvSpPr/>
            <p:nvPr/>
          </p:nvSpPr>
          <p:spPr>
            <a:xfrm>
              <a:off x="6533446" y="4077623"/>
              <a:ext cx="1810343" cy="36000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79" name="直線矢印コネクタ 178"/>
            <p:cNvCxnSpPr/>
            <p:nvPr/>
          </p:nvCxnSpPr>
          <p:spPr>
            <a:xfrm flipH="1">
              <a:off x="8344555" y="4267111"/>
              <a:ext cx="240557"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矢印コネクタ 179"/>
            <p:cNvCxnSpPr/>
            <p:nvPr/>
          </p:nvCxnSpPr>
          <p:spPr>
            <a:xfrm flipV="1">
              <a:off x="8585398" y="2708922"/>
              <a:ext cx="0" cy="156504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 カード 6"/>
            <p:cNvSpPr/>
            <p:nvPr/>
          </p:nvSpPr>
          <p:spPr>
            <a:xfrm>
              <a:off x="3228720" y="4985943"/>
              <a:ext cx="2713403" cy="599211"/>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82" name="テキスト ボックス 181"/>
            <p:cNvSpPr txBox="1"/>
            <p:nvPr/>
          </p:nvSpPr>
          <p:spPr>
            <a:xfrm>
              <a:off x="3623867" y="5010819"/>
              <a:ext cx="1923925" cy="584775"/>
            </a:xfrm>
            <a:prstGeom prst="rect">
              <a:avLst/>
            </a:prstGeom>
            <a:noFill/>
          </p:spPr>
          <p:txBody>
            <a:bodyPr wrap="none" rtlCol="0" anchor="ctr">
              <a:spAutoFit/>
            </a:bodyPr>
            <a:lstStyle/>
            <a:p>
              <a:pPr algn="ctr"/>
              <a:r>
                <a:rPr lang="ja-JP" altLang="en-US" sz="1600" dirty="0">
                  <a:latin typeface="Meiryo UI" panose="020B0604030504040204" pitchFamily="50" charset="-128"/>
                  <a:ea typeface="Meiryo UI" panose="020B0604030504040204" pitchFamily="50" charset="-128"/>
                  <a:cs typeface="Arial" pitchFamily="34" charset="0"/>
                </a:rPr>
                <a:t>沸点 </a:t>
              </a:r>
              <a:r>
                <a:rPr lang="en-US" altLang="ja-JP" sz="1600" i="1" dirty="0">
                  <a:latin typeface="Meiryo UI" panose="020B0604030504040204" pitchFamily="50" charset="-128"/>
                  <a:ea typeface="Meiryo UI" panose="020B0604030504040204" pitchFamily="50" charset="-128"/>
                  <a:cs typeface="Arial" pitchFamily="34" charset="0"/>
                </a:rPr>
                <a:t>T</a:t>
              </a:r>
              <a:r>
                <a:rPr lang="en-US" altLang="ja-JP" sz="1600" dirty="0">
                  <a:latin typeface="Meiryo UI" panose="020B0604030504040204" pitchFamily="50" charset="-128"/>
                  <a:ea typeface="Meiryo UI" panose="020B0604030504040204" pitchFamily="50" charset="-128"/>
                  <a:cs typeface="Arial" pitchFamily="34" charset="0"/>
                </a:rPr>
                <a:t> [K], </a:t>
              </a:r>
              <a:r>
                <a:rPr lang="en-US" altLang="ja-JP" sz="1600" i="1" dirty="0">
                  <a:latin typeface="Meiryo UI" panose="020B0604030504040204" pitchFamily="50" charset="-128"/>
                  <a:ea typeface="Meiryo UI" panose="020B0604030504040204" pitchFamily="50" charset="-128"/>
                  <a:cs typeface="Arial" pitchFamily="34" charset="0"/>
                </a:rPr>
                <a:t>T</a:t>
              </a:r>
              <a:r>
                <a:rPr lang="en-US" altLang="ja-JP" sz="1600" dirty="0">
                  <a:latin typeface="Meiryo UI" panose="020B0604030504040204" pitchFamily="50" charset="-128"/>
                  <a:ea typeface="Meiryo UI" panose="020B0604030504040204" pitchFamily="50" charset="-128"/>
                  <a:cs typeface="Arial" pitchFamily="34" charset="0"/>
                </a:rPr>
                <a:t> [</a:t>
              </a:r>
              <a:r>
                <a:rPr lang="en-US" altLang="ja-JP" sz="1600" baseline="30000" dirty="0" err="1">
                  <a:latin typeface="Meiryo UI" panose="020B0604030504040204" pitchFamily="50" charset="-128"/>
                  <a:ea typeface="Meiryo UI" panose="020B0604030504040204" pitchFamily="50" charset="-128"/>
                  <a:cs typeface="Arial" pitchFamily="34" charset="0"/>
                </a:rPr>
                <a:t>o</a:t>
              </a:r>
              <a:r>
                <a:rPr lang="en-US" altLang="ja-JP" sz="1600" dirty="0" err="1">
                  <a:latin typeface="Meiryo UI" panose="020B0604030504040204" pitchFamily="50" charset="-128"/>
                  <a:ea typeface="Meiryo UI" panose="020B0604030504040204" pitchFamily="50" charset="-128"/>
                  <a:cs typeface="Arial" pitchFamily="34" charset="0"/>
                </a:rPr>
                <a:t>C</a:t>
              </a:r>
              <a:r>
                <a:rPr lang="en-US" altLang="ja-JP" sz="1600" dirty="0">
                  <a:latin typeface="Meiryo UI" panose="020B0604030504040204" pitchFamily="50" charset="-128"/>
                  <a:ea typeface="Meiryo UI" panose="020B0604030504040204" pitchFamily="50" charset="-128"/>
                  <a:cs typeface="Arial" pitchFamily="34" charset="0"/>
                </a:rPr>
                <a:t>]</a:t>
              </a:r>
            </a:p>
            <a:p>
              <a:pPr algn="ctr"/>
              <a:r>
                <a:rPr lang="ja-JP" altLang="en-US" sz="1600" dirty="0">
                  <a:latin typeface="Meiryo UI" panose="020B0604030504040204" pitchFamily="50" charset="-128"/>
                  <a:ea typeface="Meiryo UI" panose="020B0604030504040204" pitchFamily="50" charset="-128"/>
                  <a:cs typeface="Arial" pitchFamily="34" charset="0"/>
                </a:rPr>
                <a:t>繰り返し数</a:t>
              </a:r>
              <a:r>
                <a:rPr lang="en-US" altLang="ja-JP" sz="1600" dirty="0">
                  <a:latin typeface="Meiryo UI" panose="020B0604030504040204" pitchFamily="50" charset="-128"/>
                  <a:ea typeface="Meiryo UI" panose="020B0604030504040204" pitchFamily="50" charset="-128"/>
                  <a:cs typeface="Arial" pitchFamily="34" charset="0"/>
                </a:rPr>
                <a:t> </a:t>
              </a:r>
              <a:r>
                <a:rPr lang="en-US" altLang="ja-JP" sz="1600" dirty="0" err="1">
                  <a:latin typeface="Meiryo UI" panose="020B0604030504040204" pitchFamily="50" charset="-128"/>
                  <a:ea typeface="Meiryo UI" panose="020B0604030504040204" pitchFamily="50" charset="-128"/>
                  <a:cs typeface="Arial" pitchFamily="34" charset="0"/>
                </a:rPr>
                <a:t>i</a:t>
              </a:r>
              <a:r>
                <a:rPr lang="en-US" altLang="ja-JP" sz="1600" dirty="0">
                  <a:latin typeface="Meiryo UI" panose="020B0604030504040204" pitchFamily="50" charset="-128"/>
                  <a:ea typeface="Meiryo UI" panose="020B0604030504040204" pitchFamily="50" charset="-128"/>
                  <a:cs typeface="Arial" pitchFamily="34" charset="0"/>
                </a:rPr>
                <a:t> </a:t>
              </a:r>
              <a:r>
                <a:rPr lang="ja-JP" altLang="en-US" sz="1600" dirty="0">
                  <a:latin typeface="Meiryo UI" panose="020B0604030504040204" pitchFamily="50" charset="-128"/>
                  <a:ea typeface="Meiryo UI" panose="020B0604030504040204" pitchFamily="50" charset="-128"/>
                  <a:cs typeface="Arial" pitchFamily="34" charset="0"/>
                </a:rPr>
                <a:t>の出力</a:t>
              </a:r>
              <a:endParaRPr lang="en-US" altLang="ja-JP" sz="1600" dirty="0">
                <a:latin typeface="Meiryo UI" panose="020B0604030504040204" pitchFamily="50" charset="-128"/>
                <a:ea typeface="Meiryo UI" panose="020B0604030504040204" pitchFamily="50" charset="-128"/>
                <a:cs typeface="Arial" pitchFamily="34" charset="0"/>
              </a:endParaRPr>
            </a:p>
          </p:txBody>
        </p:sp>
        <p:cxnSp>
          <p:nvCxnSpPr>
            <p:cNvPr id="183" name="直線矢印コネクタ 182"/>
            <p:cNvCxnSpPr/>
            <p:nvPr/>
          </p:nvCxnSpPr>
          <p:spPr>
            <a:xfrm>
              <a:off x="4585819" y="5595827"/>
              <a:ext cx="0" cy="360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4" name="テキスト ボックス 33">
            <a:extLst>
              <a:ext uri="{FF2B5EF4-FFF2-40B4-BE49-F238E27FC236}">
                <a16:creationId xmlns:a16="http://schemas.microsoft.com/office/drawing/2014/main" xmlns="" id="{37A76345-962B-41FC-A9B5-DDDFE28908CC}"/>
              </a:ext>
            </a:extLst>
          </p:cNvPr>
          <p:cNvSpPr txBox="1"/>
          <p:nvPr/>
        </p:nvSpPr>
        <p:spPr>
          <a:xfrm>
            <a:off x="253047" y="5714055"/>
            <a:ext cx="3178642" cy="954107"/>
          </a:xfrm>
          <a:prstGeom prst="rect">
            <a:avLst/>
          </a:prstGeom>
          <a:noFill/>
          <a:ln>
            <a:solidFill>
              <a:srgbClr val="FF0000"/>
            </a:solidFill>
          </a:ln>
        </p:spPr>
        <p:txBody>
          <a:bodyPr wrap="square" rtlCol="0">
            <a:spAutoFit/>
          </a:bodyPr>
          <a:lstStyle/>
          <a:p>
            <a:pPr algn="just"/>
            <a:r>
              <a:rPr lang="ja-JP" altLang="en-US" sz="1400" dirty="0">
                <a:solidFill>
                  <a:srgbClr val="FF0000"/>
                </a:solidFill>
                <a:latin typeface="Meiryo UI" panose="020B0604030504040204" pitchFamily="50" charset="-128"/>
                <a:ea typeface="Meiryo UI" panose="020B0604030504040204" pitchFamily="50" charset="-128"/>
              </a:rPr>
              <a:t>このフローチャートを利用しても構わないが，利用する場合は自分で記入した部分のフォントや線などの色を変更すること</a:t>
            </a:r>
            <a:endParaRPr lang="en-US" altLang="ja-JP" sz="1400" dirty="0">
              <a:solidFill>
                <a:srgbClr val="FF0000"/>
              </a:solidFill>
              <a:latin typeface="Meiryo UI" panose="020B0604030504040204" pitchFamily="50" charset="-128"/>
              <a:ea typeface="Meiryo UI" panose="020B0604030504040204" pitchFamily="50" charset="-128"/>
            </a:endParaRPr>
          </a:p>
          <a:p>
            <a:pPr algn="just"/>
            <a:r>
              <a:rPr lang="ja-JP" altLang="en-US" sz="1400" dirty="0">
                <a:solidFill>
                  <a:srgbClr val="FF0000"/>
                </a:solidFill>
                <a:latin typeface="Meiryo UI" panose="020B0604030504040204" pitchFamily="50" charset="-128"/>
                <a:ea typeface="Meiryo UI" panose="020B0604030504040204" pitchFamily="50" charset="-128"/>
              </a:rPr>
              <a:t>もちろん，最初から自分で作っても良い</a:t>
            </a:r>
            <a:endParaRPr lang="en-US" altLang="ja-JP"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47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7003" y="44624"/>
            <a:ext cx="1503938" cy="430887"/>
          </a:xfrm>
          <a:prstGeom prst="rect">
            <a:avLst/>
          </a:prstGeom>
          <a:noFill/>
        </p:spPr>
        <p:txBody>
          <a:bodyPr wrap="none" rtlCol="0">
            <a:spAutoFit/>
          </a:bodyPr>
          <a:lstStyle/>
          <a:p>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r>
              <a:rPr lang="en-US" altLang="ja-JP"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2</a:t>
            </a:r>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日目</a:t>
            </a:r>
            <a:r>
              <a:rPr lang="ja-JP" altLang="en-US" sz="22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endPar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endParaRPr>
          </a:p>
        </p:txBody>
      </p:sp>
      <p:sp>
        <p:nvSpPr>
          <p:cNvPr id="3" name="テキスト ボックス 2"/>
          <p:cNvSpPr txBox="1"/>
          <p:nvPr/>
        </p:nvSpPr>
        <p:spPr>
          <a:xfrm>
            <a:off x="8262293" y="44625"/>
            <a:ext cx="800219" cy="338554"/>
          </a:xfrm>
          <a:prstGeom prst="rect">
            <a:avLst/>
          </a:prstGeom>
          <a:noFill/>
        </p:spPr>
        <p:txBody>
          <a:bodyPr wrap="none" rtlCol="0" anchor="ctr">
            <a:spAutoFit/>
          </a:bodyPr>
          <a:lstStyle/>
          <a:p>
            <a:pPr algn="r"/>
            <a:r>
              <a:rPr lang="ja-JP" altLang="en-US" sz="1600" dirty="0">
                <a:latin typeface="Meiryo UI" panose="020B0604030504040204" pitchFamily="50" charset="-128"/>
                <a:ea typeface="Meiryo UI" panose="020B0604030504040204" pitchFamily="50" charset="-128"/>
                <a:cs typeface="Arial" pitchFamily="34" charset="0"/>
              </a:rPr>
              <a:t>配布用</a:t>
            </a:r>
          </a:p>
        </p:txBody>
      </p:sp>
      <p:grpSp>
        <p:nvGrpSpPr>
          <p:cNvPr id="4" name="グループ化 3"/>
          <p:cNvGrpSpPr/>
          <p:nvPr/>
        </p:nvGrpSpPr>
        <p:grpSpPr>
          <a:xfrm>
            <a:off x="1913013" y="260067"/>
            <a:ext cx="5467300" cy="6510422"/>
            <a:chOff x="1913010" y="584306"/>
            <a:chExt cx="6118915" cy="7286361"/>
          </a:xfrm>
        </p:grpSpPr>
        <p:sp>
          <p:nvSpPr>
            <p:cNvPr id="5" name="フローチャート : 判断 12"/>
            <p:cNvSpPr/>
            <p:nvPr/>
          </p:nvSpPr>
          <p:spPr>
            <a:xfrm>
              <a:off x="2315352" y="5056488"/>
              <a:ext cx="2743822" cy="596840"/>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cxnSp>
          <p:nvCxnSpPr>
            <p:cNvPr id="6" name="直線矢印コネクタ 5"/>
            <p:cNvCxnSpPr/>
            <p:nvPr/>
          </p:nvCxnSpPr>
          <p:spPr>
            <a:xfrm>
              <a:off x="3687260" y="4096455"/>
              <a:ext cx="4341125"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3692317" y="3223441"/>
              <a:ext cx="0" cy="2567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3692317" y="4856617"/>
              <a:ext cx="0" cy="1925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863412" y="5197501"/>
              <a:ext cx="1657826" cy="307777"/>
            </a:xfrm>
            <a:prstGeom prst="rect">
              <a:avLst/>
            </a:prstGeom>
            <a:noFill/>
          </p:spPr>
          <p:txBody>
            <a:bodyPr wrap="none" rtlCol="0" anchor="ctr">
              <a:spAutoFit/>
            </a:bodyPr>
            <a:lstStyle/>
            <a:p>
              <a:pPr algn="ctr"/>
              <a:r>
                <a:rPr lang="en-US" altLang="ja-JP" sz="1200" dirty="0">
                  <a:latin typeface="Meiryo UI" panose="020B0604030504040204" pitchFamily="50" charset="-128"/>
                  <a:ea typeface="Meiryo UI" panose="020B0604030504040204" pitchFamily="50" charset="-128"/>
                  <a:cs typeface="Arial" pitchFamily="34" charset="0"/>
                </a:rPr>
                <a:t>| </a:t>
              </a:r>
              <a:r>
                <a:rPr lang="en-US" altLang="ja-JP" sz="1200" dirty="0" err="1">
                  <a:latin typeface="Meiryo UI" panose="020B0604030504040204" pitchFamily="50" charset="-128"/>
                  <a:ea typeface="Meiryo UI" panose="020B0604030504040204" pitchFamily="50" charset="-128"/>
                  <a:cs typeface="Arial" pitchFamily="34" charset="0"/>
                </a:rPr>
                <a:t>fPM</a:t>
              </a:r>
              <a:r>
                <a:rPr lang="en-US" altLang="ja-JP" sz="1200" dirty="0">
                  <a:latin typeface="Meiryo UI" panose="020B0604030504040204" pitchFamily="50" charset="-128"/>
                  <a:ea typeface="Meiryo UI" panose="020B0604030504040204" pitchFamily="50" charset="-128"/>
                  <a:cs typeface="Arial" pitchFamily="34" charset="0"/>
                </a:rPr>
                <a:t> | &lt; 10</a:t>
              </a:r>
              <a:r>
                <a:rPr lang="en-US" altLang="ja-JP" sz="1200" baseline="30000" dirty="0">
                  <a:latin typeface="Meiryo UI" panose="020B0604030504040204" pitchFamily="50" charset="-128"/>
                  <a:ea typeface="Meiryo UI" panose="020B0604030504040204" pitchFamily="50" charset="-128"/>
                  <a:cs typeface="Arial" pitchFamily="34" charset="0"/>
                </a:rPr>
                <a:t> -</a:t>
              </a:r>
              <a:r>
                <a:rPr lang="ja-JP" altLang="en-US" sz="1200" baseline="30000" dirty="0">
                  <a:latin typeface="Meiryo UI" panose="020B0604030504040204" pitchFamily="50" charset="-128"/>
                  <a:ea typeface="Meiryo UI" panose="020B0604030504040204" pitchFamily="50" charset="-128"/>
                  <a:cs typeface="Arial" pitchFamily="34" charset="0"/>
                </a:rPr>
                <a:t> </a:t>
              </a:r>
              <a:r>
                <a:rPr lang="en-US" altLang="ja-JP" sz="1200" baseline="30000" dirty="0">
                  <a:latin typeface="Meiryo UI" panose="020B0604030504040204" pitchFamily="50" charset="-128"/>
                  <a:ea typeface="Meiryo UI" panose="020B0604030504040204" pitchFamily="50" charset="-128"/>
                  <a:cs typeface="Arial" pitchFamily="34" charset="0"/>
                </a:rPr>
                <a:t>6</a:t>
              </a:r>
              <a:r>
                <a:rPr lang="ja-JP" altLang="en-US" sz="1200" dirty="0">
                  <a:latin typeface="Meiryo UI" panose="020B0604030504040204" pitchFamily="50" charset="-128"/>
                  <a:ea typeface="Meiryo UI" panose="020B0604030504040204" pitchFamily="50" charset="-128"/>
                  <a:cs typeface="Arial" pitchFamily="34" charset="0"/>
                </a:rPr>
                <a:t>？</a:t>
              </a:r>
              <a:endParaRPr lang="en-US" altLang="ja-JP" sz="1200" dirty="0">
                <a:latin typeface="Meiryo UI" panose="020B0604030504040204" pitchFamily="50" charset="-128"/>
                <a:ea typeface="Meiryo UI" panose="020B0604030504040204" pitchFamily="50" charset="-128"/>
                <a:cs typeface="Arial" pitchFamily="34" charset="0"/>
              </a:endParaRPr>
            </a:p>
          </p:txBody>
        </p:sp>
        <p:cxnSp>
          <p:nvCxnSpPr>
            <p:cNvPr id="10" name="直線矢印コネクタ 9"/>
            <p:cNvCxnSpPr/>
            <p:nvPr/>
          </p:nvCxnSpPr>
          <p:spPr>
            <a:xfrm>
              <a:off x="3692317" y="5653325"/>
              <a:ext cx="0" cy="1925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 name="グループ化 10"/>
            <p:cNvGrpSpPr/>
            <p:nvPr/>
          </p:nvGrpSpPr>
          <p:grpSpPr>
            <a:xfrm>
              <a:off x="3237959" y="7549557"/>
              <a:ext cx="898607" cy="321110"/>
              <a:chOff x="3237959" y="6516737"/>
              <a:chExt cx="898607" cy="321110"/>
            </a:xfrm>
          </p:grpSpPr>
          <p:sp>
            <p:nvSpPr>
              <p:cNvPr id="55" name="フローチャート : カード 2"/>
              <p:cNvSpPr/>
              <p:nvPr/>
            </p:nvSpPr>
            <p:spPr>
              <a:xfrm>
                <a:off x="3237959" y="6516737"/>
                <a:ext cx="898607" cy="320896"/>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3411693" y="6527834"/>
                <a:ext cx="551135" cy="310013"/>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終了</a:t>
                </a:r>
              </a:p>
            </p:txBody>
          </p:sp>
        </p:grpSp>
        <p:sp>
          <p:nvSpPr>
            <p:cNvPr id="12" name="テキスト ボックス 11"/>
            <p:cNvSpPr txBox="1"/>
            <p:nvPr/>
          </p:nvSpPr>
          <p:spPr>
            <a:xfrm>
              <a:off x="3730030" y="5580175"/>
              <a:ext cx="531400" cy="310013"/>
            </a:xfrm>
            <a:prstGeom prst="rect">
              <a:avLst/>
            </a:prstGeom>
            <a:noFill/>
          </p:spPr>
          <p:txBody>
            <a:bodyPr wrap="none" rtlCol="0" anchor="ctr">
              <a:spAutoFit/>
            </a:bodyPr>
            <a:lstStyle/>
            <a:p>
              <a:pPr algn="ctr"/>
              <a:r>
                <a:rPr lang="en-US" altLang="ja-JP" sz="1200" dirty="0">
                  <a:latin typeface="Meiryo UI" panose="020B0604030504040204" pitchFamily="50" charset="-128"/>
                  <a:ea typeface="Meiryo UI" panose="020B0604030504040204" pitchFamily="50" charset="-128"/>
                  <a:cs typeface="Arial" pitchFamily="34" charset="0"/>
                </a:rPr>
                <a:t>YES</a:t>
              </a:r>
            </a:p>
          </p:txBody>
        </p:sp>
        <p:sp>
          <p:nvSpPr>
            <p:cNvPr id="13" name="テキスト ボックス 12"/>
            <p:cNvSpPr txBox="1"/>
            <p:nvPr/>
          </p:nvSpPr>
          <p:spPr>
            <a:xfrm>
              <a:off x="4949043" y="5060438"/>
              <a:ext cx="465019" cy="310013"/>
            </a:xfrm>
            <a:prstGeom prst="rect">
              <a:avLst/>
            </a:prstGeom>
            <a:noFill/>
          </p:spPr>
          <p:txBody>
            <a:bodyPr wrap="none" rtlCol="0" anchor="ctr">
              <a:spAutoFit/>
            </a:bodyPr>
            <a:lstStyle/>
            <a:p>
              <a:pPr algn="ctr"/>
              <a:r>
                <a:rPr lang="en-US" altLang="ja-JP" sz="1200" dirty="0">
                  <a:latin typeface="Meiryo UI" panose="020B0604030504040204" pitchFamily="50" charset="-128"/>
                  <a:ea typeface="Meiryo UI" panose="020B0604030504040204" pitchFamily="50" charset="-128"/>
                  <a:cs typeface="Arial" pitchFamily="34" charset="0"/>
                </a:rPr>
                <a:t>NO</a:t>
              </a:r>
            </a:p>
          </p:txBody>
        </p:sp>
        <p:cxnSp>
          <p:nvCxnSpPr>
            <p:cNvPr id="14" name="直線矢印コネクタ 13"/>
            <p:cNvCxnSpPr/>
            <p:nvPr/>
          </p:nvCxnSpPr>
          <p:spPr>
            <a:xfrm flipH="1">
              <a:off x="5059170" y="5353785"/>
              <a:ext cx="365304"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5" name="フローチャート : カード 6"/>
            <p:cNvSpPr/>
            <p:nvPr/>
          </p:nvSpPr>
          <p:spPr>
            <a:xfrm>
              <a:off x="5428383" y="5073136"/>
              <a:ext cx="2423542" cy="556507"/>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5443252" y="5062735"/>
              <a:ext cx="1688283" cy="307777"/>
            </a:xfrm>
            <a:prstGeom prst="rect">
              <a:avLst/>
            </a:prstGeom>
            <a:noFill/>
          </p:spPr>
          <p:txBody>
            <a:bodyPr wrap="none" rtlCol="0" anchor="ctr">
              <a:spAutoFit/>
            </a:bodyPr>
            <a:lstStyle/>
            <a:p>
              <a:r>
                <a:rPr lang="en-US" altLang="ja-JP" sz="1200" dirty="0" err="1">
                  <a:latin typeface="Meiryo UI" panose="020B0604030504040204" pitchFamily="50" charset="-128"/>
                  <a:ea typeface="Meiryo UI" panose="020B0604030504040204" pitchFamily="50" charset="-128"/>
                  <a:cs typeface="Arial" pitchFamily="34" charset="0"/>
                </a:rPr>
                <a:t>fPH</a:t>
              </a:r>
              <a:r>
                <a:rPr lang="en-US" altLang="ja-JP" sz="1200" dirty="0">
                  <a:latin typeface="Meiryo UI" panose="020B0604030504040204" pitchFamily="50" charset="-128"/>
                  <a:ea typeface="Meiryo UI" panose="020B0604030504040204" pitchFamily="50" charset="-128"/>
                  <a:cs typeface="Arial" pitchFamily="34" charset="0"/>
                </a:rPr>
                <a:t> × </a:t>
              </a:r>
              <a:r>
                <a:rPr lang="en-US" altLang="ja-JP" sz="1200" dirty="0" err="1">
                  <a:latin typeface="Meiryo UI" panose="020B0604030504040204" pitchFamily="50" charset="-128"/>
                  <a:ea typeface="Meiryo UI" panose="020B0604030504040204" pitchFamily="50" charset="-128"/>
                  <a:cs typeface="Arial" pitchFamily="34" charset="0"/>
                </a:rPr>
                <a:t>fPM</a:t>
              </a:r>
              <a:r>
                <a:rPr lang="en-US" altLang="ja-JP" sz="1200" dirty="0">
                  <a:latin typeface="Meiryo UI" panose="020B0604030504040204" pitchFamily="50" charset="-128"/>
                  <a:ea typeface="Meiryo UI" panose="020B0604030504040204" pitchFamily="50" charset="-128"/>
                  <a:cs typeface="Arial" pitchFamily="34" charset="0"/>
                </a:rPr>
                <a:t> &lt; 0 </a:t>
              </a:r>
              <a:r>
                <a:rPr lang="ja-JP" altLang="en-US" sz="1200" dirty="0">
                  <a:latin typeface="Meiryo UI" panose="020B0604030504040204" pitchFamily="50" charset="-128"/>
                  <a:ea typeface="Meiryo UI" panose="020B0604030504040204" pitchFamily="50" charset="-128"/>
                  <a:cs typeface="Arial" pitchFamily="34" charset="0"/>
                </a:rPr>
                <a:t>→</a:t>
              </a:r>
              <a:endParaRPr lang="en-US" altLang="ja-JP" sz="1200" dirty="0">
                <a:latin typeface="Meiryo UI" panose="020B0604030504040204" pitchFamily="50" charset="-128"/>
                <a:ea typeface="Meiryo UI" panose="020B0604030504040204" pitchFamily="50" charset="-128"/>
                <a:cs typeface="Arial" pitchFamily="34" charset="0"/>
              </a:endParaRPr>
            </a:p>
          </p:txBody>
        </p:sp>
        <p:cxnSp>
          <p:nvCxnSpPr>
            <p:cNvPr id="17" name="直線矢印コネクタ 16"/>
            <p:cNvCxnSpPr/>
            <p:nvPr/>
          </p:nvCxnSpPr>
          <p:spPr>
            <a:xfrm flipH="1">
              <a:off x="7851925" y="5361918"/>
              <a:ext cx="18000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028384" y="4077068"/>
              <a:ext cx="0" cy="12892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グループ化 18"/>
            <p:cNvGrpSpPr/>
            <p:nvPr/>
          </p:nvGrpSpPr>
          <p:grpSpPr>
            <a:xfrm>
              <a:off x="1926452" y="584306"/>
              <a:ext cx="3531736" cy="1300813"/>
              <a:chOff x="2618767" y="316450"/>
              <a:chExt cx="3290226" cy="1359214"/>
            </a:xfrm>
          </p:grpSpPr>
          <p:sp>
            <p:nvSpPr>
              <p:cNvPr id="48" name="フローチャート : カード 2"/>
              <p:cNvSpPr/>
              <p:nvPr/>
            </p:nvSpPr>
            <p:spPr>
              <a:xfrm>
                <a:off x="3759824" y="316450"/>
                <a:ext cx="1008112" cy="360000"/>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4007160" y="336303"/>
                <a:ext cx="513447" cy="323931"/>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開始</a:t>
                </a:r>
              </a:p>
            </p:txBody>
          </p:sp>
          <p:cxnSp>
            <p:nvCxnSpPr>
              <p:cNvPr id="50" name="直線矢印コネクタ 49"/>
              <p:cNvCxnSpPr/>
              <p:nvPr/>
            </p:nvCxnSpPr>
            <p:spPr>
              <a:xfrm>
                <a:off x="4263880" y="676450"/>
                <a:ext cx="0" cy="21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フローチャート : カード 6"/>
              <p:cNvSpPr/>
              <p:nvPr/>
            </p:nvSpPr>
            <p:spPr>
              <a:xfrm>
                <a:off x="2618767" y="903148"/>
                <a:ext cx="3290226" cy="758917"/>
              </a:xfrm>
              <a:prstGeom prst="parallelogram">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981660" y="900715"/>
                <a:ext cx="2564441" cy="321595"/>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定数（</a:t>
                </a:r>
                <a:r>
                  <a:rPr lang="en-US" altLang="ja-JP" sz="1200" dirty="0">
                    <a:latin typeface="Meiryo UI" panose="020B0604030504040204" pitchFamily="50" charset="-128"/>
                    <a:ea typeface="Meiryo UI" panose="020B0604030504040204" pitchFamily="50" charset="-128"/>
                    <a:cs typeface="Arial" pitchFamily="34" charset="0"/>
                  </a:rPr>
                  <a:t>AN1, BN1, CN1</a:t>
                </a:r>
                <a:r>
                  <a:rPr lang="ja-JP" altLang="en-US" sz="1200" dirty="0">
                    <a:latin typeface="Meiryo UI" panose="020B0604030504040204" pitchFamily="50" charset="-128"/>
                    <a:ea typeface="Meiryo UI" panose="020B0604030504040204" pitchFamily="50" charset="-128"/>
                    <a:cs typeface="Arial" pitchFamily="34" charset="0"/>
                  </a:rPr>
                  <a:t>）の入力</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53" name="テキスト ボックス 52"/>
              <p:cNvSpPr txBox="1"/>
              <p:nvPr/>
            </p:nvSpPr>
            <p:spPr>
              <a:xfrm>
                <a:off x="2981660" y="1131772"/>
                <a:ext cx="2564441" cy="321595"/>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定数（</a:t>
                </a:r>
                <a:r>
                  <a:rPr lang="en-US" altLang="ja-JP" sz="1200" dirty="0">
                    <a:latin typeface="Meiryo UI" panose="020B0604030504040204" pitchFamily="50" charset="-128"/>
                    <a:ea typeface="Meiryo UI" panose="020B0604030504040204" pitchFamily="50" charset="-128"/>
                    <a:cs typeface="Arial" pitchFamily="34" charset="0"/>
                  </a:rPr>
                  <a:t>AN2, BN2, CN2</a:t>
                </a:r>
                <a:r>
                  <a:rPr lang="ja-JP" altLang="en-US" sz="1200" dirty="0">
                    <a:latin typeface="Meiryo UI" panose="020B0604030504040204" pitchFamily="50" charset="-128"/>
                    <a:ea typeface="Meiryo UI" panose="020B0604030504040204" pitchFamily="50" charset="-128"/>
                    <a:cs typeface="Arial" pitchFamily="34" charset="0"/>
                  </a:rPr>
                  <a:t>）の入力</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54" name="テキスト ボックス 53"/>
              <p:cNvSpPr txBox="1"/>
              <p:nvPr/>
            </p:nvSpPr>
            <p:spPr>
              <a:xfrm>
                <a:off x="3299002" y="1354069"/>
                <a:ext cx="1929753" cy="321595"/>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定数（</a:t>
                </a:r>
                <a:r>
                  <a:rPr lang="en-US" altLang="ja-JP" sz="1200" dirty="0">
                    <a:latin typeface="Meiryo UI" panose="020B0604030504040204" pitchFamily="50" charset="-128"/>
                    <a:ea typeface="Meiryo UI" panose="020B0604030504040204" pitchFamily="50" charset="-128"/>
                    <a:cs typeface="Arial" pitchFamily="34" charset="0"/>
                  </a:rPr>
                  <a:t>AM, BM</a:t>
                </a:r>
                <a:r>
                  <a:rPr lang="ja-JP" altLang="en-US" sz="1200" dirty="0">
                    <a:latin typeface="Meiryo UI" panose="020B0604030504040204" pitchFamily="50" charset="-128"/>
                    <a:ea typeface="Meiryo UI" panose="020B0604030504040204" pitchFamily="50" charset="-128"/>
                    <a:cs typeface="Arial" pitchFamily="34" charset="0"/>
                  </a:rPr>
                  <a:t>）の入力</a:t>
                </a:r>
                <a:endParaRPr lang="en-US" altLang="ja-JP" sz="1200" dirty="0">
                  <a:latin typeface="Meiryo UI" panose="020B0604030504040204" pitchFamily="50" charset="-128"/>
                  <a:ea typeface="Meiryo UI" panose="020B0604030504040204" pitchFamily="50" charset="-128"/>
                  <a:cs typeface="Arial" pitchFamily="34" charset="0"/>
                </a:endParaRPr>
              </a:p>
            </p:txBody>
          </p:sp>
        </p:grpSp>
        <p:sp>
          <p:nvSpPr>
            <p:cNvPr id="20" name="フローチャート : カード 6"/>
            <p:cNvSpPr/>
            <p:nvPr/>
          </p:nvSpPr>
          <p:spPr>
            <a:xfrm>
              <a:off x="2989281" y="2060658"/>
              <a:ext cx="1406075" cy="28880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cxnSp>
          <p:nvCxnSpPr>
            <p:cNvPr id="21" name="直線矢印コネクタ 20"/>
            <p:cNvCxnSpPr/>
            <p:nvPr/>
          </p:nvCxnSpPr>
          <p:spPr>
            <a:xfrm>
              <a:off x="3692317" y="1862866"/>
              <a:ext cx="0" cy="1925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フローチャート : カード 6"/>
            <p:cNvSpPr/>
            <p:nvPr/>
          </p:nvSpPr>
          <p:spPr>
            <a:xfrm>
              <a:off x="2467630" y="2719163"/>
              <a:ext cx="2449385" cy="28880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2533995" y="2703469"/>
              <a:ext cx="2316661" cy="307777"/>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温度の初期値</a:t>
              </a:r>
              <a:r>
                <a:rPr lang="en-US" altLang="ja-JP" sz="1200" dirty="0">
                  <a:latin typeface="Meiryo UI" panose="020B0604030504040204" pitchFamily="50" charset="-128"/>
                  <a:ea typeface="Meiryo UI" panose="020B0604030504040204" pitchFamily="50" charset="-128"/>
                  <a:cs typeface="Arial" pitchFamily="34" charset="0"/>
                </a:rPr>
                <a:t>TL, TH</a:t>
              </a:r>
              <a:r>
                <a:rPr lang="ja-JP" altLang="en-US" sz="1200" dirty="0">
                  <a:latin typeface="Meiryo UI" panose="020B0604030504040204" pitchFamily="50" charset="-128"/>
                  <a:ea typeface="Meiryo UI" panose="020B0604030504040204" pitchFamily="50" charset="-128"/>
                  <a:cs typeface="Arial" pitchFamily="34" charset="0"/>
                </a:rPr>
                <a:t>の入力</a:t>
              </a:r>
              <a:endParaRPr lang="en-US" altLang="ja-JP" sz="1200" dirty="0">
                <a:latin typeface="Meiryo UI" panose="020B0604030504040204" pitchFamily="50" charset="-128"/>
                <a:ea typeface="Meiryo UI" panose="020B0604030504040204" pitchFamily="50" charset="-128"/>
                <a:cs typeface="Arial" pitchFamily="34" charset="0"/>
              </a:endParaRPr>
            </a:p>
          </p:txBody>
        </p:sp>
        <p:cxnSp>
          <p:nvCxnSpPr>
            <p:cNvPr id="24" name="直線矢印コネクタ 23"/>
            <p:cNvCxnSpPr/>
            <p:nvPr/>
          </p:nvCxnSpPr>
          <p:spPr>
            <a:xfrm>
              <a:off x="3692320" y="3013536"/>
              <a:ext cx="0" cy="1925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3692320" y="2349464"/>
              <a:ext cx="0" cy="360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フローチャート : カード 6"/>
            <p:cNvSpPr/>
            <p:nvPr/>
          </p:nvSpPr>
          <p:spPr>
            <a:xfrm>
              <a:off x="2989281" y="3215976"/>
              <a:ext cx="1406075" cy="2888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198441" y="3186699"/>
              <a:ext cx="987771" cy="307777"/>
            </a:xfrm>
            <a:prstGeom prst="rect">
              <a:avLst/>
            </a:prstGeom>
            <a:noFill/>
          </p:spPr>
          <p:txBody>
            <a:bodyPr wrap="none" rtlCol="0" anchor="ctr">
              <a:spAutoFit/>
            </a:bodyPr>
            <a:lstStyle/>
            <a:p>
              <a:pPr algn="ctr"/>
              <a:r>
                <a:rPr lang="en-US" altLang="ja-JP" sz="1200" i="1" dirty="0">
                  <a:latin typeface="Meiryo UI" panose="020B0604030504040204" pitchFamily="50" charset="-128"/>
                  <a:ea typeface="Meiryo UI" panose="020B0604030504040204" pitchFamily="50" charset="-128"/>
                  <a:cs typeface="Arial" pitchFamily="34" charset="0"/>
                </a:rPr>
                <a:t>x</a:t>
              </a:r>
              <a:r>
                <a:rPr lang="en-US" altLang="ja-JP" sz="1200" baseline="-25000" dirty="0">
                  <a:latin typeface="Meiryo UI" panose="020B0604030504040204" pitchFamily="50" charset="-128"/>
                  <a:ea typeface="Meiryo UI" panose="020B0604030504040204" pitchFamily="50" charset="-128"/>
                  <a:cs typeface="Arial" pitchFamily="34" charset="0"/>
                </a:rPr>
                <a:t>2</a:t>
              </a:r>
              <a:r>
                <a:rPr lang="en-US" altLang="ja-JP" sz="1200" i="1" dirty="0">
                  <a:latin typeface="Meiryo UI" panose="020B0604030504040204" pitchFamily="50" charset="-128"/>
                  <a:ea typeface="Meiryo UI" panose="020B0604030504040204" pitchFamily="50" charset="-128"/>
                  <a:cs typeface="Arial" pitchFamily="34" charset="0"/>
                </a:rPr>
                <a:t>=</a:t>
              </a:r>
              <a:r>
                <a:rPr lang="en-US" altLang="ja-JP" sz="1200" dirty="0">
                  <a:latin typeface="Meiryo UI" panose="020B0604030504040204" pitchFamily="50" charset="-128"/>
                  <a:ea typeface="Meiryo UI" panose="020B0604030504040204" pitchFamily="50" charset="-128"/>
                  <a:cs typeface="Arial" pitchFamily="34" charset="0"/>
                </a:rPr>
                <a:t>1 - </a:t>
              </a:r>
              <a:r>
                <a:rPr lang="en-US" altLang="ja-JP" sz="1200" i="1" dirty="0">
                  <a:latin typeface="Meiryo UI" panose="020B0604030504040204" pitchFamily="50" charset="-128"/>
                  <a:ea typeface="Meiryo UI" panose="020B0604030504040204" pitchFamily="50" charset="-128"/>
                  <a:cs typeface="Arial" pitchFamily="34" charset="0"/>
                </a:rPr>
                <a:t>x</a:t>
              </a:r>
              <a:r>
                <a:rPr lang="en-US" altLang="ja-JP" sz="1200" baseline="-25000" dirty="0">
                  <a:latin typeface="Meiryo UI" panose="020B0604030504040204" pitchFamily="50" charset="-128"/>
                  <a:ea typeface="Meiryo UI" panose="020B0604030504040204" pitchFamily="50" charset="-128"/>
                  <a:cs typeface="Arial" pitchFamily="34" charset="0"/>
                </a:rPr>
                <a:t>1</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28" name="フローチャート : カード 6"/>
            <p:cNvSpPr/>
            <p:nvPr/>
          </p:nvSpPr>
          <p:spPr>
            <a:xfrm>
              <a:off x="1913010" y="4191478"/>
              <a:ext cx="3783819" cy="6533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604377" y="4200729"/>
              <a:ext cx="465019" cy="749198"/>
            </a:xfrm>
            <a:prstGeom prst="rect">
              <a:avLst/>
            </a:prstGeom>
            <a:noFill/>
          </p:spPr>
          <p:txBody>
            <a:bodyPr wrap="none" rtlCol="0" anchor="t" anchorCtr="0">
              <a:spAutoFit/>
            </a:bodyPr>
            <a:lstStyle/>
            <a:p>
              <a:pPr>
                <a:lnSpc>
                  <a:spcPts val="1500"/>
                </a:lnSpc>
              </a:pPr>
              <a:r>
                <a:rPr lang="ja-JP" altLang="en-US" sz="1200" dirty="0">
                  <a:latin typeface="Meiryo UI" panose="020B0604030504040204" pitchFamily="50" charset="-128"/>
                  <a:ea typeface="Meiryo UI" panose="020B0604030504040204" pitchFamily="50" charset="-128"/>
                  <a:cs typeface="Arial" pitchFamily="34" charset="0"/>
                </a:rPr>
                <a:t>から</a:t>
              </a:r>
              <a:endParaRPr lang="en-US" altLang="ja-JP" sz="1200" dirty="0">
                <a:latin typeface="Meiryo UI" panose="020B0604030504040204" pitchFamily="50" charset="-128"/>
                <a:ea typeface="Meiryo UI" panose="020B0604030504040204" pitchFamily="50" charset="-128"/>
                <a:cs typeface="Arial" pitchFamily="34" charset="0"/>
              </a:endParaRPr>
            </a:p>
            <a:p>
              <a:pPr>
                <a:lnSpc>
                  <a:spcPts val="1500"/>
                </a:lnSpc>
              </a:pPr>
              <a:r>
                <a:rPr lang="ja-JP" altLang="en-US" sz="1200" dirty="0">
                  <a:latin typeface="Meiryo UI" panose="020B0604030504040204" pitchFamily="50" charset="-128"/>
                  <a:ea typeface="Meiryo UI" panose="020B0604030504040204" pitchFamily="50" charset="-128"/>
                  <a:cs typeface="Arial" pitchFamily="34" charset="0"/>
                </a:rPr>
                <a:t>から</a:t>
              </a:r>
              <a:endParaRPr lang="en-US" altLang="ja-JP" sz="1200" dirty="0">
                <a:latin typeface="Meiryo UI" panose="020B0604030504040204" pitchFamily="50" charset="-128"/>
                <a:ea typeface="Meiryo UI" panose="020B0604030504040204" pitchFamily="50" charset="-128"/>
                <a:cs typeface="Arial" pitchFamily="34" charset="0"/>
              </a:endParaRPr>
            </a:p>
            <a:p>
              <a:pPr>
                <a:lnSpc>
                  <a:spcPts val="1500"/>
                </a:lnSpc>
              </a:pPr>
              <a:r>
                <a:rPr lang="ja-JP" altLang="en-US" sz="1200" dirty="0">
                  <a:latin typeface="Meiryo UI" panose="020B0604030504040204" pitchFamily="50" charset="-128"/>
                  <a:ea typeface="Meiryo UI" panose="020B0604030504040204" pitchFamily="50" charset="-128"/>
                  <a:cs typeface="Arial" pitchFamily="34" charset="0"/>
                </a:rPr>
                <a:t>から</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32" name="テキスト ボックス 31"/>
            <p:cNvSpPr txBox="1"/>
            <p:nvPr/>
          </p:nvSpPr>
          <p:spPr>
            <a:xfrm>
              <a:off x="3685935" y="4200729"/>
              <a:ext cx="691070" cy="749198"/>
            </a:xfrm>
            <a:prstGeom prst="rect">
              <a:avLst/>
            </a:prstGeom>
            <a:noFill/>
          </p:spPr>
          <p:txBody>
            <a:bodyPr wrap="none" rtlCol="0" anchor="t" anchorCtr="0">
              <a:spAutoFit/>
            </a:bodyPr>
            <a:lstStyle/>
            <a:p>
              <a:pPr>
                <a:lnSpc>
                  <a:spcPts val="1500"/>
                </a:lnSpc>
              </a:pPr>
              <a:r>
                <a:rPr lang="ja-JP" altLang="en-US" sz="1200" dirty="0">
                  <a:latin typeface="Meiryo UI" panose="020B0604030504040204" pitchFamily="50" charset="-128"/>
                  <a:ea typeface="Meiryo UI" panose="020B0604030504040204" pitchFamily="50" charset="-128"/>
                  <a:cs typeface="Arial" pitchFamily="34" charset="0"/>
                </a:rPr>
                <a:t>の計算</a:t>
              </a:r>
              <a:endParaRPr lang="en-US" altLang="ja-JP" sz="1200" dirty="0">
                <a:latin typeface="Meiryo UI" panose="020B0604030504040204" pitchFamily="50" charset="-128"/>
                <a:ea typeface="Meiryo UI" panose="020B0604030504040204" pitchFamily="50" charset="-128"/>
                <a:cs typeface="Arial" pitchFamily="34" charset="0"/>
              </a:endParaRPr>
            </a:p>
            <a:p>
              <a:pPr>
                <a:lnSpc>
                  <a:spcPts val="1500"/>
                </a:lnSpc>
              </a:pPr>
              <a:r>
                <a:rPr lang="ja-JP" altLang="en-US" sz="1200" dirty="0">
                  <a:latin typeface="Meiryo UI" panose="020B0604030504040204" pitchFamily="50" charset="-128"/>
                  <a:ea typeface="Meiryo UI" panose="020B0604030504040204" pitchFamily="50" charset="-128"/>
                  <a:cs typeface="Arial" pitchFamily="34" charset="0"/>
                </a:rPr>
                <a:t>の計算</a:t>
              </a:r>
              <a:endParaRPr lang="en-US" altLang="ja-JP" sz="1200" dirty="0">
                <a:latin typeface="Meiryo UI" panose="020B0604030504040204" pitchFamily="50" charset="-128"/>
                <a:ea typeface="Meiryo UI" panose="020B0604030504040204" pitchFamily="50" charset="-128"/>
                <a:cs typeface="Arial" pitchFamily="34" charset="0"/>
              </a:endParaRPr>
            </a:p>
            <a:p>
              <a:pPr>
                <a:lnSpc>
                  <a:spcPts val="1500"/>
                </a:lnSpc>
              </a:pPr>
              <a:r>
                <a:rPr lang="ja-JP" altLang="en-US" sz="1200" dirty="0">
                  <a:latin typeface="Meiryo UI" panose="020B0604030504040204" pitchFamily="50" charset="-128"/>
                  <a:ea typeface="Meiryo UI" panose="020B0604030504040204" pitchFamily="50" charset="-128"/>
                  <a:cs typeface="Arial" pitchFamily="34" charset="0"/>
                </a:rPr>
                <a:t>の計算</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33" name="テキスト ボックス 32"/>
            <p:cNvSpPr txBox="1"/>
            <p:nvPr/>
          </p:nvSpPr>
          <p:spPr>
            <a:xfrm>
              <a:off x="4866810" y="4259555"/>
              <a:ext cx="689612" cy="307777"/>
            </a:xfrm>
            <a:prstGeom prst="rect">
              <a:avLst/>
            </a:prstGeom>
            <a:noFill/>
          </p:spPr>
          <p:txBody>
            <a:bodyPr wrap="none" rtlCol="0" anchor="t" anchorCtr="0">
              <a:spAutoFit/>
            </a:bodyPr>
            <a:lstStyle/>
            <a:p>
              <a:pPr algn="r"/>
              <a:r>
                <a:rPr lang="ja-JP" altLang="en-US" sz="1200" dirty="0">
                  <a:latin typeface="Meiryo UI" panose="020B0604030504040204" pitchFamily="50" charset="-128"/>
                  <a:ea typeface="Meiryo UI" panose="020B0604030504040204" pitchFamily="50" charset="-128"/>
                  <a:cs typeface="Arial" pitchFamily="34" charset="0"/>
                </a:rPr>
                <a:t>の計算</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34" name="右中かっこ 33"/>
            <p:cNvSpPr/>
            <p:nvPr/>
          </p:nvSpPr>
          <p:spPr>
            <a:xfrm>
              <a:off x="4393834" y="4257980"/>
              <a:ext cx="126538" cy="320695"/>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1400">
                <a:latin typeface="Meiryo UI" panose="020B0604030504040204" pitchFamily="50" charset="-128"/>
                <a:ea typeface="Meiryo UI" panose="020B0604030504040204" pitchFamily="50" charset="-128"/>
              </a:endParaRPr>
            </a:p>
          </p:txBody>
        </p:sp>
        <p:sp>
          <p:nvSpPr>
            <p:cNvPr id="35" name="フローチャート : カード 6"/>
            <p:cNvSpPr/>
            <p:nvPr/>
          </p:nvSpPr>
          <p:spPr>
            <a:xfrm>
              <a:off x="2225904" y="5858367"/>
              <a:ext cx="2906932" cy="28880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2418581" y="5857662"/>
              <a:ext cx="2547493" cy="307777"/>
            </a:xfrm>
            <a:prstGeom prst="rect">
              <a:avLst/>
            </a:prstGeom>
            <a:noFill/>
          </p:spPr>
          <p:txBody>
            <a:bodyPr wrap="none" rtlCol="0" anchor="ctr">
              <a:spAutoFit/>
            </a:bodyPr>
            <a:lstStyle/>
            <a:p>
              <a:pPr algn="ctr"/>
              <a:r>
                <a:rPr lang="ja-JP" altLang="en-US" sz="1200" dirty="0">
                  <a:latin typeface="Meiryo UI" panose="020B0604030504040204" pitchFamily="50" charset="-128"/>
                  <a:ea typeface="Meiryo UI" panose="020B0604030504040204" pitchFamily="50" charset="-128"/>
                  <a:cs typeface="Arial" pitchFamily="34" charset="0"/>
                </a:rPr>
                <a:t>組成，沸点，繰り返し数の出力</a:t>
              </a:r>
              <a:endParaRPr lang="en-US" altLang="ja-JP" sz="1200" dirty="0">
                <a:latin typeface="Meiryo UI" panose="020B0604030504040204" pitchFamily="50" charset="-128"/>
                <a:ea typeface="Meiryo UI" panose="020B0604030504040204" pitchFamily="50" charset="-128"/>
                <a:cs typeface="Arial" pitchFamily="34" charset="0"/>
              </a:endParaRPr>
            </a:p>
          </p:txBody>
        </p:sp>
        <p:cxnSp>
          <p:nvCxnSpPr>
            <p:cNvPr id="37" name="直線矢印コネクタ 36"/>
            <p:cNvCxnSpPr/>
            <p:nvPr/>
          </p:nvCxnSpPr>
          <p:spPr>
            <a:xfrm>
              <a:off x="3692317" y="7261525"/>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グループ化 37"/>
            <p:cNvGrpSpPr/>
            <p:nvPr/>
          </p:nvGrpSpPr>
          <p:grpSpPr>
            <a:xfrm>
              <a:off x="2051723" y="3498325"/>
              <a:ext cx="3312367" cy="694401"/>
              <a:chOff x="2423361" y="2417045"/>
              <a:chExt cx="3716014" cy="779021"/>
            </a:xfrm>
          </p:grpSpPr>
          <p:sp>
            <p:nvSpPr>
              <p:cNvPr id="44" name="フローチャート : カード 6"/>
              <p:cNvSpPr/>
              <p:nvPr/>
            </p:nvSpPr>
            <p:spPr>
              <a:xfrm>
                <a:off x="2423361" y="2646336"/>
                <a:ext cx="3716014" cy="324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2893361" y="2630257"/>
                <a:ext cx="2741040" cy="345283"/>
              </a:xfrm>
              <a:prstGeom prst="rect">
                <a:avLst/>
              </a:prstGeom>
              <a:noFill/>
            </p:spPr>
            <p:txBody>
              <a:bodyPr wrap="none" rtlCol="0" anchor="ctr">
                <a:spAutoFit/>
              </a:bodyPr>
              <a:lstStyle/>
              <a:p>
                <a:pPr algn="ctr"/>
                <a:r>
                  <a:rPr lang="en-US" altLang="ja-JP" sz="1200" dirty="0" err="1">
                    <a:latin typeface="Meiryo UI" panose="020B0604030504040204" pitchFamily="50" charset="-128"/>
                    <a:ea typeface="Meiryo UI" panose="020B0604030504040204" pitchFamily="50" charset="-128"/>
                    <a:cs typeface="Arial" pitchFamily="34" charset="0"/>
                  </a:rPr>
                  <a:t>Margules</a:t>
                </a:r>
                <a:r>
                  <a:rPr lang="ja-JP" altLang="en-US" sz="1200" dirty="0">
                    <a:latin typeface="Meiryo UI" panose="020B0604030504040204" pitchFamily="50" charset="-128"/>
                    <a:ea typeface="Meiryo UI" panose="020B0604030504040204" pitchFamily="50" charset="-128"/>
                    <a:cs typeface="Arial" pitchFamily="34" charset="0"/>
                  </a:rPr>
                  <a:t>式 から</a:t>
                </a:r>
                <a:r>
                  <a:rPr lang="en-US" altLang="ja-JP" sz="1200" i="1" dirty="0">
                    <a:latin typeface="Symbol" panose="05050102010706020507" pitchFamily="18" charset="2"/>
                    <a:ea typeface="Meiryo UI" panose="020B0604030504040204" pitchFamily="50" charset="-128"/>
                    <a:cs typeface="Arial" pitchFamily="34" charset="0"/>
                  </a:rPr>
                  <a:t>g</a:t>
                </a:r>
                <a:r>
                  <a:rPr lang="en-US" altLang="ja-JP" sz="1200" baseline="-25000" dirty="0">
                    <a:latin typeface="Meiryo UI" panose="020B0604030504040204" pitchFamily="50" charset="-128"/>
                    <a:ea typeface="Meiryo UI" panose="020B0604030504040204" pitchFamily="50" charset="-128"/>
                    <a:cs typeface="Arial" pitchFamily="34" charset="0"/>
                  </a:rPr>
                  <a:t>1</a:t>
                </a:r>
                <a:r>
                  <a:rPr lang="en-US" altLang="ja-JP" sz="1200" dirty="0">
                    <a:latin typeface="Meiryo UI" panose="020B0604030504040204" pitchFamily="50" charset="-128"/>
                    <a:ea typeface="Meiryo UI" panose="020B0604030504040204" pitchFamily="50" charset="-128"/>
                    <a:cs typeface="Arial" pitchFamily="34" charset="0"/>
                  </a:rPr>
                  <a:t>, </a:t>
                </a:r>
                <a:r>
                  <a:rPr lang="en-US" altLang="ja-JP" sz="1200" i="1" dirty="0">
                    <a:latin typeface="Symbol" panose="05050102010706020507" pitchFamily="18" charset="2"/>
                    <a:ea typeface="Meiryo UI" panose="020B0604030504040204" pitchFamily="50" charset="-128"/>
                    <a:cs typeface="Arial" pitchFamily="34" charset="0"/>
                  </a:rPr>
                  <a:t>g</a:t>
                </a:r>
                <a:r>
                  <a:rPr lang="en-US" altLang="ja-JP" sz="1200" baseline="-25000" dirty="0">
                    <a:latin typeface="Meiryo UI" panose="020B0604030504040204" pitchFamily="50" charset="-128"/>
                    <a:ea typeface="Meiryo UI" panose="020B0604030504040204" pitchFamily="50" charset="-128"/>
                    <a:cs typeface="Arial" pitchFamily="34" charset="0"/>
                  </a:rPr>
                  <a:t>2 </a:t>
                </a:r>
                <a:r>
                  <a:rPr lang="ja-JP" altLang="en-US" sz="1200" dirty="0">
                    <a:latin typeface="Meiryo UI" panose="020B0604030504040204" pitchFamily="50" charset="-128"/>
                    <a:ea typeface="Meiryo UI" panose="020B0604030504040204" pitchFamily="50" charset="-128"/>
                    <a:cs typeface="Arial" pitchFamily="34" charset="0"/>
                  </a:rPr>
                  <a:t>の計算</a:t>
                </a:r>
                <a:endParaRPr lang="en-US" altLang="ja-JP" sz="1200" dirty="0">
                  <a:latin typeface="Meiryo UI" panose="020B0604030504040204" pitchFamily="50" charset="-128"/>
                  <a:ea typeface="Meiryo UI" panose="020B0604030504040204" pitchFamily="50" charset="-128"/>
                  <a:cs typeface="Arial" pitchFamily="34" charset="0"/>
                </a:endParaRPr>
              </a:p>
            </p:txBody>
          </p:sp>
          <p:cxnSp>
            <p:nvCxnSpPr>
              <p:cNvPr id="46" name="直線矢印コネクタ 45"/>
              <p:cNvCxnSpPr/>
              <p:nvPr/>
            </p:nvCxnSpPr>
            <p:spPr>
              <a:xfrm>
                <a:off x="4263880" y="2417045"/>
                <a:ext cx="0" cy="21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4263880" y="2980066"/>
                <a:ext cx="0" cy="21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0" name="テキスト ボックス 39"/>
            <p:cNvSpPr txBox="1"/>
            <p:nvPr/>
          </p:nvSpPr>
          <p:spPr>
            <a:xfrm>
              <a:off x="5443252" y="5332444"/>
              <a:ext cx="1688283" cy="307777"/>
            </a:xfrm>
            <a:prstGeom prst="rect">
              <a:avLst/>
            </a:prstGeom>
            <a:noFill/>
          </p:spPr>
          <p:txBody>
            <a:bodyPr wrap="none" rtlCol="0" anchor="ctr">
              <a:spAutoFit/>
            </a:bodyPr>
            <a:lstStyle/>
            <a:p>
              <a:r>
                <a:rPr lang="en-US" altLang="ja-JP" sz="1200" dirty="0" err="1">
                  <a:latin typeface="Meiryo UI" panose="020B0604030504040204" pitchFamily="50" charset="-128"/>
                  <a:ea typeface="Meiryo UI" panose="020B0604030504040204" pitchFamily="50" charset="-128"/>
                  <a:cs typeface="Arial" pitchFamily="34" charset="0"/>
                </a:rPr>
                <a:t>fPH</a:t>
              </a:r>
              <a:r>
                <a:rPr lang="en-US" altLang="ja-JP" sz="1200" dirty="0">
                  <a:latin typeface="Meiryo UI" panose="020B0604030504040204" pitchFamily="50" charset="-128"/>
                  <a:ea typeface="Meiryo UI" panose="020B0604030504040204" pitchFamily="50" charset="-128"/>
                  <a:cs typeface="Arial" pitchFamily="34" charset="0"/>
                </a:rPr>
                <a:t> × </a:t>
              </a:r>
              <a:r>
                <a:rPr lang="en-US" altLang="ja-JP" sz="1200" dirty="0" err="1">
                  <a:latin typeface="Meiryo UI" panose="020B0604030504040204" pitchFamily="50" charset="-128"/>
                  <a:ea typeface="Meiryo UI" panose="020B0604030504040204" pitchFamily="50" charset="-128"/>
                  <a:cs typeface="Arial" pitchFamily="34" charset="0"/>
                </a:rPr>
                <a:t>fPM</a:t>
              </a:r>
              <a:r>
                <a:rPr lang="en-US" altLang="ja-JP" sz="1200" dirty="0">
                  <a:latin typeface="Meiryo UI" panose="020B0604030504040204" pitchFamily="50" charset="-128"/>
                  <a:ea typeface="Meiryo UI" panose="020B0604030504040204" pitchFamily="50" charset="-128"/>
                  <a:cs typeface="Arial" pitchFamily="34" charset="0"/>
                </a:rPr>
                <a:t> &gt; 0 </a:t>
              </a:r>
              <a:r>
                <a:rPr lang="ja-JP" altLang="en-US" sz="1200" dirty="0">
                  <a:latin typeface="Meiryo UI" panose="020B0604030504040204" pitchFamily="50" charset="-128"/>
                  <a:ea typeface="Meiryo UI" panose="020B0604030504040204" pitchFamily="50" charset="-128"/>
                  <a:cs typeface="Arial" pitchFamily="34" charset="0"/>
                </a:rPr>
                <a:t>→</a:t>
              </a:r>
              <a:endParaRPr lang="en-US" altLang="ja-JP" sz="1200" dirty="0">
                <a:latin typeface="Meiryo UI" panose="020B0604030504040204" pitchFamily="50" charset="-128"/>
                <a:ea typeface="Meiryo UI" panose="020B0604030504040204" pitchFamily="50" charset="-128"/>
                <a:cs typeface="Arial" pitchFamily="34" charset="0"/>
              </a:endParaRPr>
            </a:p>
          </p:txBody>
        </p:sp>
        <p:sp>
          <p:nvSpPr>
            <p:cNvPr id="42" name="テキスト ボックス 41"/>
            <p:cNvSpPr txBox="1"/>
            <p:nvPr/>
          </p:nvSpPr>
          <p:spPr>
            <a:xfrm>
              <a:off x="7240165" y="5062734"/>
              <a:ext cx="652743" cy="307777"/>
            </a:xfrm>
            <a:prstGeom prst="rect">
              <a:avLst/>
            </a:prstGeom>
            <a:noFill/>
          </p:spPr>
          <p:txBody>
            <a:bodyPr wrap="none" rtlCol="0" anchor="ctr">
              <a:spAutoFit/>
            </a:bodyPr>
            <a:lstStyle/>
            <a:p>
              <a:r>
                <a:rPr lang="en-US" altLang="ja-JP" sz="1200" dirty="0">
                  <a:latin typeface="Meiryo UI" panose="020B0604030504040204" pitchFamily="50" charset="-128"/>
                  <a:ea typeface="Meiryo UI" panose="020B0604030504040204" pitchFamily="50" charset="-128"/>
                  <a:cs typeface="Arial" pitchFamily="34" charset="0"/>
                </a:rPr>
                <a:t>= TM</a:t>
              </a:r>
            </a:p>
          </p:txBody>
        </p:sp>
        <p:sp>
          <p:nvSpPr>
            <p:cNvPr id="43" name="テキスト ボックス 42"/>
            <p:cNvSpPr txBox="1"/>
            <p:nvPr/>
          </p:nvSpPr>
          <p:spPr>
            <a:xfrm>
              <a:off x="7240165" y="5332443"/>
              <a:ext cx="652743" cy="307777"/>
            </a:xfrm>
            <a:prstGeom prst="rect">
              <a:avLst/>
            </a:prstGeom>
            <a:noFill/>
          </p:spPr>
          <p:txBody>
            <a:bodyPr wrap="none" rtlCol="0" anchor="ctr">
              <a:spAutoFit/>
            </a:bodyPr>
            <a:lstStyle/>
            <a:p>
              <a:r>
                <a:rPr lang="en-US" altLang="ja-JP" sz="1200" dirty="0">
                  <a:latin typeface="Meiryo UI" panose="020B0604030504040204" pitchFamily="50" charset="-128"/>
                  <a:ea typeface="Meiryo UI" panose="020B0604030504040204" pitchFamily="50" charset="-128"/>
                  <a:cs typeface="Arial" pitchFamily="34" charset="0"/>
                </a:rPr>
                <a:t>= TM</a:t>
              </a:r>
            </a:p>
          </p:txBody>
        </p:sp>
      </p:grpSp>
      <p:sp>
        <p:nvSpPr>
          <p:cNvPr id="58" name="テキスト ボックス 57">
            <a:extLst>
              <a:ext uri="{FF2B5EF4-FFF2-40B4-BE49-F238E27FC236}">
                <a16:creationId xmlns:a16="http://schemas.microsoft.com/office/drawing/2014/main" xmlns="" id="{0D6BFACA-8564-45FA-9D85-3765213FAD5F}"/>
              </a:ext>
            </a:extLst>
          </p:cNvPr>
          <p:cNvSpPr txBox="1"/>
          <p:nvPr/>
        </p:nvSpPr>
        <p:spPr>
          <a:xfrm>
            <a:off x="5484363" y="1900946"/>
            <a:ext cx="3178642" cy="954107"/>
          </a:xfrm>
          <a:prstGeom prst="rect">
            <a:avLst/>
          </a:prstGeom>
          <a:noFill/>
          <a:ln>
            <a:solidFill>
              <a:srgbClr val="FF0000"/>
            </a:solidFill>
          </a:ln>
        </p:spPr>
        <p:txBody>
          <a:bodyPr wrap="square" rtlCol="0">
            <a:spAutoFit/>
          </a:bodyPr>
          <a:lstStyle/>
          <a:p>
            <a:pPr algn="just"/>
            <a:r>
              <a:rPr lang="ja-JP" altLang="en-US" sz="1400" dirty="0">
                <a:solidFill>
                  <a:srgbClr val="FF0000"/>
                </a:solidFill>
                <a:latin typeface="Meiryo UI" panose="020B0604030504040204" pitchFamily="50" charset="-128"/>
                <a:ea typeface="Meiryo UI" panose="020B0604030504040204" pitchFamily="50" charset="-128"/>
              </a:rPr>
              <a:t>このフローチャートを利用しても構わないが，利用する場合は自分で記入した部分のフォントや線などの色を変更すること</a:t>
            </a:r>
            <a:endParaRPr lang="en-US" altLang="ja-JP" sz="1400" dirty="0">
              <a:solidFill>
                <a:srgbClr val="FF0000"/>
              </a:solidFill>
              <a:latin typeface="Meiryo UI" panose="020B0604030504040204" pitchFamily="50" charset="-128"/>
              <a:ea typeface="Meiryo UI" panose="020B0604030504040204" pitchFamily="50" charset="-128"/>
            </a:endParaRPr>
          </a:p>
          <a:p>
            <a:pPr algn="just"/>
            <a:r>
              <a:rPr lang="ja-JP" altLang="en-US" sz="1400" dirty="0">
                <a:solidFill>
                  <a:srgbClr val="FF0000"/>
                </a:solidFill>
                <a:latin typeface="Meiryo UI" panose="020B0604030504040204" pitchFamily="50" charset="-128"/>
                <a:ea typeface="Meiryo UI" panose="020B0604030504040204" pitchFamily="50" charset="-128"/>
              </a:rPr>
              <a:t>もちろん，最初から自分で作っても良い</a:t>
            </a:r>
            <a:endParaRPr lang="en-US" altLang="ja-JP"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1877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a:off x="1701015" y="366564"/>
            <a:ext cx="5105235" cy="6464465"/>
            <a:chOff x="1762749" y="594324"/>
            <a:chExt cx="5043501" cy="6224594"/>
          </a:xfrm>
        </p:grpSpPr>
        <p:sp>
          <p:nvSpPr>
            <p:cNvPr id="4" name="フローチャート : 判断 12"/>
            <p:cNvSpPr/>
            <p:nvPr/>
          </p:nvSpPr>
          <p:spPr>
            <a:xfrm>
              <a:off x="1931496" y="3054515"/>
              <a:ext cx="2126769" cy="317904"/>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cxnSp>
          <p:nvCxnSpPr>
            <p:cNvPr id="5" name="直線矢印コネクタ 4"/>
            <p:cNvCxnSpPr/>
            <p:nvPr/>
          </p:nvCxnSpPr>
          <p:spPr>
            <a:xfrm>
              <a:off x="2994878" y="2568258"/>
              <a:ext cx="302997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998798" y="2279227"/>
              <a:ext cx="0" cy="1989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998798" y="2899591"/>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327188" y="3091956"/>
              <a:ext cx="1343226"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 </a:t>
              </a:r>
              <a:r>
                <a:rPr lang="en-US" altLang="ja-JP" sz="1100" dirty="0" err="1">
                  <a:latin typeface="Arial" pitchFamily="34" charset="0"/>
                  <a:cs typeface="Arial" pitchFamily="34" charset="0"/>
                </a:rPr>
                <a:t>fZl</a:t>
              </a:r>
              <a:r>
                <a:rPr lang="en-US" altLang="ja-JP" sz="1100" dirty="0">
                  <a:latin typeface="Arial" pitchFamily="34" charset="0"/>
                  <a:cs typeface="Arial" pitchFamily="34" charset="0"/>
                </a:rPr>
                <a:t>/</a:t>
              </a:r>
              <a:r>
                <a:rPr lang="en-US" altLang="ja-JP" sz="1100" dirty="0" err="1">
                  <a:latin typeface="Arial" pitchFamily="34" charset="0"/>
                  <a:cs typeface="Arial" pitchFamily="34" charset="0"/>
                </a:rPr>
                <a:t>dfZl</a:t>
              </a:r>
              <a:r>
                <a:rPr lang="en-US" altLang="ja-JP" sz="1100" dirty="0">
                  <a:latin typeface="Arial" pitchFamily="34" charset="0"/>
                  <a:cs typeface="Arial" pitchFamily="34" charset="0"/>
                </a:rPr>
                <a:t> | &lt; 10</a:t>
              </a:r>
              <a:r>
                <a:rPr lang="en-US" altLang="ja-JP" sz="1100" baseline="30000" dirty="0">
                  <a:latin typeface="Arial" pitchFamily="34" charset="0"/>
                  <a:cs typeface="Arial" pitchFamily="34" charset="0"/>
                </a:rPr>
                <a:t> -</a:t>
              </a:r>
              <a:r>
                <a:rPr lang="ja-JP" altLang="en-US" sz="1100" baseline="30000" dirty="0">
                  <a:latin typeface="Arial" pitchFamily="34" charset="0"/>
                  <a:cs typeface="Arial" pitchFamily="34" charset="0"/>
                </a:rPr>
                <a:t> </a:t>
              </a:r>
              <a:r>
                <a:rPr lang="en-US" altLang="ja-JP" sz="1100" baseline="30000" dirty="0">
                  <a:latin typeface="Arial" pitchFamily="34" charset="0"/>
                  <a:cs typeface="Arial" pitchFamily="34" charset="0"/>
                </a:rPr>
                <a:t>6</a:t>
              </a:r>
              <a:r>
                <a:rPr lang="ja-JP" altLang="en-US" sz="1100" dirty="0">
                  <a:latin typeface="Arial" pitchFamily="34" charset="0"/>
                  <a:cs typeface="Arial" pitchFamily="34" charset="0"/>
                </a:rPr>
                <a:t>？</a:t>
              </a:r>
              <a:endParaRPr lang="en-US" altLang="ja-JP" sz="1100" dirty="0">
                <a:latin typeface="Arial" pitchFamily="34" charset="0"/>
                <a:cs typeface="Arial" pitchFamily="34" charset="0"/>
              </a:endParaRPr>
            </a:p>
          </p:txBody>
        </p:sp>
        <p:cxnSp>
          <p:nvCxnSpPr>
            <p:cNvPr id="28" name="直線矢印コネクタ 27"/>
            <p:cNvCxnSpPr/>
            <p:nvPr/>
          </p:nvCxnSpPr>
          <p:spPr>
            <a:xfrm>
              <a:off x="2998798" y="3379483"/>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グループ化 21"/>
            <p:cNvGrpSpPr/>
            <p:nvPr/>
          </p:nvGrpSpPr>
          <p:grpSpPr>
            <a:xfrm>
              <a:off x="2651595" y="6517831"/>
              <a:ext cx="696521" cy="301087"/>
              <a:chOff x="3301353" y="6217756"/>
              <a:chExt cx="898607" cy="327662"/>
            </a:xfrm>
          </p:grpSpPr>
          <p:sp>
            <p:nvSpPr>
              <p:cNvPr id="29" name="フローチャート : カード 2"/>
              <p:cNvSpPr/>
              <p:nvPr/>
            </p:nvSpPr>
            <p:spPr>
              <a:xfrm>
                <a:off x="3301353" y="6217756"/>
                <a:ext cx="898607" cy="320896"/>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30" name="テキスト ボックス 29"/>
              <p:cNvSpPr txBox="1"/>
              <p:nvPr/>
            </p:nvSpPr>
            <p:spPr>
              <a:xfrm>
                <a:off x="3453186" y="6271282"/>
                <a:ext cx="594947" cy="274136"/>
              </a:xfrm>
              <a:prstGeom prst="rect">
                <a:avLst/>
              </a:prstGeom>
              <a:noFill/>
            </p:spPr>
            <p:txBody>
              <a:bodyPr wrap="none" rtlCol="0" anchor="ctr">
                <a:spAutoFit/>
              </a:bodyPr>
              <a:lstStyle/>
              <a:p>
                <a:pPr algn="ctr"/>
                <a:r>
                  <a:rPr lang="ja-JP" altLang="en-US" sz="1100" dirty="0">
                    <a:latin typeface="Arial" pitchFamily="34" charset="0"/>
                    <a:cs typeface="Arial" pitchFamily="34" charset="0"/>
                  </a:rPr>
                  <a:t>終了</a:t>
                </a:r>
              </a:p>
            </p:txBody>
          </p:sp>
        </p:grpSp>
        <p:sp>
          <p:nvSpPr>
            <p:cNvPr id="31" name="テキスト ボックス 30"/>
            <p:cNvSpPr txBox="1"/>
            <p:nvPr/>
          </p:nvSpPr>
          <p:spPr>
            <a:xfrm>
              <a:off x="3002609" y="3316981"/>
              <a:ext cx="462734"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YES</a:t>
              </a:r>
            </a:p>
          </p:txBody>
        </p:sp>
        <p:sp>
          <p:nvSpPr>
            <p:cNvPr id="32" name="テキスト ボックス 31"/>
            <p:cNvSpPr txBox="1"/>
            <p:nvPr/>
          </p:nvSpPr>
          <p:spPr>
            <a:xfrm>
              <a:off x="3957390" y="2982091"/>
              <a:ext cx="391470"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NO</a:t>
              </a:r>
            </a:p>
          </p:txBody>
        </p:sp>
        <p:cxnSp>
          <p:nvCxnSpPr>
            <p:cNvPr id="33" name="直線矢印コネクタ 32"/>
            <p:cNvCxnSpPr/>
            <p:nvPr/>
          </p:nvCxnSpPr>
          <p:spPr>
            <a:xfrm flipH="1">
              <a:off x="4058263" y="3213957"/>
              <a:ext cx="28315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5888075" y="3231969"/>
              <a:ext cx="1395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6024850" y="2568259"/>
              <a:ext cx="0" cy="66845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フローチャート : カード 2"/>
            <p:cNvSpPr/>
            <p:nvPr/>
          </p:nvSpPr>
          <p:spPr>
            <a:xfrm>
              <a:off x="2650540" y="594324"/>
              <a:ext cx="696522" cy="248730"/>
            </a:xfrm>
            <a:prstGeom prst="flowChartTermina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8" name="テキスト ボックス 7"/>
            <p:cNvSpPr txBox="1"/>
            <p:nvPr/>
          </p:nvSpPr>
          <p:spPr>
            <a:xfrm>
              <a:off x="2768227" y="607750"/>
              <a:ext cx="461150" cy="251903"/>
            </a:xfrm>
            <a:prstGeom prst="rect">
              <a:avLst/>
            </a:prstGeom>
            <a:noFill/>
          </p:spPr>
          <p:txBody>
            <a:bodyPr wrap="none" rtlCol="0" anchor="ctr">
              <a:spAutoFit/>
            </a:bodyPr>
            <a:lstStyle/>
            <a:p>
              <a:pPr algn="ctr"/>
              <a:r>
                <a:rPr lang="ja-JP" altLang="en-US" sz="1100" dirty="0">
                  <a:latin typeface="Arial" pitchFamily="34" charset="0"/>
                  <a:cs typeface="Arial" pitchFamily="34" charset="0"/>
                </a:rPr>
                <a:t>開始</a:t>
              </a:r>
            </a:p>
          </p:txBody>
        </p:sp>
        <p:cxnSp>
          <p:nvCxnSpPr>
            <p:cNvPr id="9" name="直線矢印コネクタ 8"/>
            <p:cNvCxnSpPr/>
            <p:nvPr/>
          </p:nvCxnSpPr>
          <p:spPr>
            <a:xfrm>
              <a:off x="2998800" y="843055"/>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フローチャート : カード 6"/>
            <p:cNvSpPr/>
            <p:nvPr/>
          </p:nvSpPr>
          <p:spPr>
            <a:xfrm>
              <a:off x="2049529" y="1896766"/>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14" name="テキスト ボックス 13"/>
            <p:cNvSpPr txBox="1"/>
            <p:nvPr/>
          </p:nvSpPr>
          <p:spPr>
            <a:xfrm>
              <a:off x="2082522" y="1900078"/>
              <a:ext cx="1832564"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T</a:t>
              </a:r>
              <a:r>
                <a:rPr lang="ja-JP" altLang="en-US" sz="1100" dirty="0">
                  <a:latin typeface="Arial" pitchFamily="34" charset="0"/>
                  <a:cs typeface="Arial" pitchFamily="34" charset="0"/>
                </a:rPr>
                <a:t>における蒸気圧</a:t>
              </a:r>
              <a:r>
                <a:rPr lang="en-US" altLang="ja-JP" sz="1100" dirty="0">
                  <a:latin typeface="Arial" pitchFamily="34" charset="0"/>
                  <a:cs typeface="Arial" pitchFamily="34" charset="0"/>
                </a:rPr>
                <a:t>P0</a:t>
              </a:r>
              <a:r>
                <a:rPr lang="ja-JP" altLang="en-US" sz="1100" dirty="0">
                  <a:latin typeface="Arial" pitchFamily="34" charset="0"/>
                  <a:cs typeface="Arial" pitchFamily="34" charset="0"/>
                </a:rPr>
                <a:t>の計算</a:t>
              </a:r>
              <a:endParaRPr lang="en-US" altLang="ja-JP" sz="1100" dirty="0">
                <a:latin typeface="Arial" pitchFamily="34" charset="0"/>
                <a:cs typeface="Arial" pitchFamily="34" charset="0"/>
              </a:endParaRPr>
            </a:p>
          </p:txBody>
        </p:sp>
        <p:sp>
          <p:nvSpPr>
            <p:cNvPr id="45" name="フローチャート : カード 6"/>
            <p:cNvSpPr/>
            <p:nvPr/>
          </p:nvSpPr>
          <p:spPr>
            <a:xfrm>
              <a:off x="2156331" y="2273440"/>
              <a:ext cx="1680379"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46" name="テキスト ボックス 45"/>
            <p:cNvSpPr txBox="1"/>
            <p:nvPr/>
          </p:nvSpPr>
          <p:spPr>
            <a:xfrm>
              <a:off x="2268599" y="2266223"/>
              <a:ext cx="996413" cy="251903"/>
            </a:xfrm>
            <a:prstGeom prst="rect">
              <a:avLst/>
            </a:prstGeom>
            <a:noFill/>
          </p:spPr>
          <p:txBody>
            <a:bodyPr wrap="none" rtlCol="0" anchor="ctr">
              <a:spAutoFit/>
            </a:bodyPr>
            <a:lstStyle/>
            <a:p>
              <a:r>
                <a:rPr lang="en-US" altLang="ja-JP" sz="1100" dirty="0" err="1">
                  <a:latin typeface="Arial" pitchFamily="34" charset="0"/>
                  <a:cs typeface="Arial" pitchFamily="34" charset="0"/>
                </a:rPr>
                <a:t>Zl</a:t>
              </a:r>
              <a:r>
                <a:rPr lang="ja-JP" altLang="en-US" sz="1100" dirty="0">
                  <a:latin typeface="Arial" pitchFamily="34" charset="0"/>
                  <a:cs typeface="Arial" pitchFamily="34" charset="0"/>
                </a:rPr>
                <a:t>の初期値＝</a:t>
              </a:r>
              <a:endParaRPr lang="en-US" altLang="ja-JP" sz="1100" dirty="0">
                <a:latin typeface="Arial" pitchFamily="34" charset="0"/>
                <a:cs typeface="Arial" pitchFamily="34" charset="0"/>
              </a:endParaRPr>
            </a:p>
          </p:txBody>
        </p:sp>
        <p:sp>
          <p:nvSpPr>
            <p:cNvPr id="73" name="フローチャート : カード 6"/>
            <p:cNvSpPr/>
            <p:nvPr/>
          </p:nvSpPr>
          <p:spPr>
            <a:xfrm>
              <a:off x="2049527" y="2664229"/>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74" name="テキスト ボックス 73"/>
            <p:cNvSpPr txBox="1"/>
            <p:nvPr/>
          </p:nvSpPr>
          <p:spPr>
            <a:xfrm>
              <a:off x="2930549" y="2667541"/>
              <a:ext cx="600510" cy="251903"/>
            </a:xfrm>
            <a:prstGeom prst="rect">
              <a:avLst/>
            </a:prstGeom>
            <a:noFill/>
          </p:spPr>
          <p:txBody>
            <a:bodyPr wrap="none" rtlCol="0" anchor="ctr">
              <a:spAutoFit/>
            </a:bodyPr>
            <a:lstStyle/>
            <a:p>
              <a:pPr algn="r"/>
              <a:r>
                <a:rPr lang="ja-JP" altLang="en-US" sz="1100" dirty="0">
                  <a:latin typeface="Arial" pitchFamily="34" charset="0"/>
                  <a:cs typeface="Arial" pitchFamily="34" charset="0"/>
                </a:rPr>
                <a:t>の計算</a:t>
              </a:r>
              <a:endParaRPr lang="en-US" altLang="ja-JP" sz="1100" dirty="0">
                <a:latin typeface="Arial" pitchFamily="34" charset="0"/>
                <a:cs typeface="Arial" pitchFamily="34" charset="0"/>
              </a:endParaRPr>
            </a:p>
          </p:txBody>
        </p:sp>
        <p:cxnSp>
          <p:nvCxnSpPr>
            <p:cNvPr id="68" name="直線矢印コネクタ 67"/>
            <p:cNvCxnSpPr/>
            <p:nvPr/>
          </p:nvCxnSpPr>
          <p:spPr>
            <a:xfrm flipV="1">
              <a:off x="6806249" y="1731045"/>
              <a:ext cx="0" cy="427550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2994878" y="1731044"/>
              <a:ext cx="381137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4199838" y="6006552"/>
              <a:ext cx="2606412"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ローチャート : カード 6"/>
            <p:cNvSpPr/>
            <p:nvPr/>
          </p:nvSpPr>
          <p:spPr>
            <a:xfrm>
              <a:off x="4344444" y="3107561"/>
              <a:ext cx="1578070" cy="22323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a:p>
          </p:txBody>
        </p:sp>
        <p:sp>
          <p:nvSpPr>
            <p:cNvPr id="85" name="フローチャート : カード 6"/>
            <p:cNvSpPr/>
            <p:nvPr/>
          </p:nvSpPr>
          <p:spPr>
            <a:xfrm>
              <a:off x="2049529" y="999870"/>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86" name="テキスト ボックス 85"/>
            <p:cNvSpPr txBox="1"/>
            <p:nvPr/>
          </p:nvSpPr>
          <p:spPr>
            <a:xfrm>
              <a:off x="2419830" y="1003182"/>
              <a:ext cx="1157943" cy="251903"/>
            </a:xfrm>
            <a:prstGeom prst="rect">
              <a:avLst/>
            </a:prstGeom>
            <a:noFill/>
          </p:spPr>
          <p:txBody>
            <a:bodyPr wrap="none" rtlCol="0" anchor="ctr">
              <a:spAutoFit/>
            </a:bodyPr>
            <a:lstStyle/>
            <a:p>
              <a:pPr algn="ctr"/>
              <a:r>
                <a:rPr lang="ja-JP" altLang="en-US" sz="1100" dirty="0">
                  <a:latin typeface="Arial" pitchFamily="34" charset="0"/>
                  <a:cs typeface="Arial" pitchFamily="34" charset="0"/>
                </a:rPr>
                <a:t>各種定数の入力</a:t>
              </a:r>
              <a:endParaRPr lang="en-US" altLang="ja-JP" sz="1100" dirty="0">
                <a:latin typeface="Arial" pitchFamily="34" charset="0"/>
                <a:cs typeface="Arial" pitchFamily="34" charset="0"/>
              </a:endParaRPr>
            </a:p>
          </p:txBody>
        </p:sp>
        <p:sp>
          <p:nvSpPr>
            <p:cNvPr id="87" name="フローチャート : カード 6"/>
            <p:cNvSpPr/>
            <p:nvPr/>
          </p:nvSpPr>
          <p:spPr>
            <a:xfrm>
              <a:off x="2049529" y="1383886"/>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97" name="テキスト ボックス 96"/>
            <p:cNvSpPr txBox="1"/>
            <p:nvPr/>
          </p:nvSpPr>
          <p:spPr>
            <a:xfrm>
              <a:off x="2237717" y="1387201"/>
              <a:ext cx="1522175" cy="251903"/>
            </a:xfrm>
            <a:prstGeom prst="rect">
              <a:avLst/>
            </a:prstGeom>
            <a:noFill/>
          </p:spPr>
          <p:txBody>
            <a:bodyPr wrap="none" rtlCol="0" anchor="ctr">
              <a:spAutoFit/>
            </a:bodyPr>
            <a:lstStyle/>
            <a:p>
              <a:pPr algn="ctr"/>
              <a:r>
                <a:rPr lang="ja-JP" altLang="en-US" sz="1100" dirty="0">
                  <a:latin typeface="Arial" pitchFamily="34" charset="0"/>
                  <a:cs typeface="Arial" pitchFamily="34" charset="0"/>
                </a:rPr>
                <a:t>温度の初期値</a:t>
              </a:r>
              <a:r>
                <a:rPr lang="en-US" altLang="ja-JP" sz="1100" dirty="0">
                  <a:latin typeface="Arial" pitchFamily="34" charset="0"/>
                  <a:cs typeface="Arial" pitchFamily="34" charset="0"/>
                </a:rPr>
                <a:t>T</a:t>
              </a:r>
              <a:r>
                <a:rPr lang="ja-JP" altLang="en-US" sz="1100" dirty="0">
                  <a:latin typeface="Arial" pitchFamily="34" charset="0"/>
                  <a:cs typeface="Arial" pitchFamily="34" charset="0"/>
                </a:rPr>
                <a:t>の入力</a:t>
              </a:r>
              <a:endParaRPr lang="en-US" altLang="ja-JP" sz="1100" dirty="0">
                <a:latin typeface="Arial" pitchFamily="34" charset="0"/>
                <a:cs typeface="Arial" pitchFamily="34" charset="0"/>
              </a:endParaRPr>
            </a:p>
          </p:txBody>
        </p:sp>
        <p:cxnSp>
          <p:nvCxnSpPr>
            <p:cNvPr id="98" name="直線矢印コネクタ 97"/>
            <p:cNvCxnSpPr/>
            <p:nvPr/>
          </p:nvCxnSpPr>
          <p:spPr>
            <a:xfrm>
              <a:off x="2998800" y="1225465"/>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2998800" y="1607743"/>
              <a:ext cx="0" cy="279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2998800" y="2120623"/>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2998800" y="2497298"/>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フローチャート : カード 6"/>
            <p:cNvSpPr/>
            <p:nvPr/>
          </p:nvSpPr>
          <p:spPr>
            <a:xfrm>
              <a:off x="2049527" y="3535984"/>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104" name="テキスト ボックス 103"/>
            <p:cNvSpPr txBox="1"/>
            <p:nvPr/>
          </p:nvSpPr>
          <p:spPr>
            <a:xfrm>
              <a:off x="2210794" y="3539297"/>
              <a:ext cx="1576019" cy="251903"/>
            </a:xfrm>
            <a:prstGeom prst="rect">
              <a:avLst/>
            </a:prstGeom>
            <a:noFill/>
          </p:spPr>
          <p:txBody>
            <a:bodyPr wrap="none" rtlCol="0" anchor="ctr">
              <a:spAutoFit/>
            </a:bodyPr>
            <a:lstStyle/>
            <a:p>
              <a:pPr algn="ctr"/>
              <a:r>
                <a:rPr lang="ja-JP" altLang="en-US" sz="1100" dirty="0">
                  <a:latin typeface="Arial" pitchFamily="34" charset="0"/>
                  <a:cs typeface="Arial" pitchFamily="34" charset="0"/>
                </a:rPr>
                <a:t>液相密度の計算，出力</a:t>
              </a:r>
              <a:endParaRPr lang="en-US" altLang="ja-JP" sz="1100" dirty="0">
                <a:latin typeface="Arial" pitchFamily="34" charset="0"/>
                <a:cs typeface="Arial" pitchFamily="34" charset="0"/>
              </a:endParaRPr>
            </a:p>
          </p:txBody>
        </p:sp>
        <p:cxnSp>
          <p:nvCxnSpPr>
            <p:cNvPr id="105" name="直線矢印コネクタ 104"/>
            <p:cNvCxnSpPr/>
            <p:nvPr/>
          </p:nvCxnSpPr>
          <p:spPr>
            <a:xfrm>
              <a:off x="2998798" y="3759841"/>
              <a:ext cx="0" cy="3154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フローチャート : 判断 12"/>
            <p:cNvSpPr/>
            <p:nvPr/>
          </p:nvSpPr>
          <p:spPr>
            <a:xfrm>
              <a:off x="1931496" y="4860900"/>
              <a:ext cx="2126769" cy="317904"/>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cxnSp>
          <p:nvCxnSpPr>
            <p:cNvPr id="107" name="直線矢印コネクタ 106"/>
            <p:cNvCxnSpPr/>
            <p:nvPr/>
          </p:nvCxnSpPr>
          <p:spPr>
            <a:xfrm>
              <a:off x="2994878" y="4374643"/>
              <a:ext cx="302997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2998798" y="4085613"/>
              <a:ext cx="0" cy="1989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a:off x="2998798" y="4705977"/>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2289183" y="4898340"/>
              <a:ext cx="1419240"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 </a:t>
              </a:r>
              <a:r>
                <a:rPr lang="en-US" altLang="ja-JP" sz="1100" dirty="0" err="1">
                  <a:latin typeface="Arial" pitchFamily="34" charset="0"/>
                  <a:cs typeface="Arial" pitchFamily="34" charset="0"/>
                </a:rPr>
                <a:t>fZv</a:t>
              </a:r>
              <a:r>
                <a:rPr lang="en-US" altLang="ja-JP" sz="1100" dirty="0">
                  <a:latin typeface="Arial" pitchFamily="34" charset="0"/>
                  <a:cs typeface="Arial" pitchFamily="34" charset="0"/>
                </a:rPr>
                <a:t>/</a:t>
              </a:r>
              <a:r>
                <a:rPr lang="en-US" altLang="ja-JP" sz="1100" dirty="0" err="1">
                  <a:latin typeface="Arial" pitchFamily="34" charset="0"/>
                  <a:cs typeface="Arial" pitchFamily="34" charset="0"/>
                </a:rPr>
                <a:t>dfZv</a:t>
              </a:r>
              <a:r>
                <a:rPr lang="en-US" altLang="ja-JP" sz="1100" dirty="0">
                  <a:latin typeface="Arial" pitchFamily="34" charset="0"/>
                  <a:cs typeface="Arial" pitchFamily="34" charset="0"/>
                </a:rPr>
                <a:t> | &lt; 10</a:t>
              </a:r>
              <a:r>
                <a:rPr lang="en-US" altLang="ja-JP" sz="1100" baseline="30000" dirty="0">
                  <a:latin typeface="Arial" pitchFamily="34" charset="0"/>
                  <a:cs typeface="Arial" pitchFamily="34" charset="0"/>
                </a:rPr>
                <a:t> -</a:t>
              </a:r>
              <a:r>
                <a:rPr lang="ja-JP" altLang="en-US" sz="1100" baseline="30000" dirty="0">
                  <a:latin typeface="Arial" pitchFamily="34" charset="0"/>
                  <a:cs typeface="Arial" pitchFamily="34" charset="0"/>
                </a:rPr>
                <a:t> </a:t>
              </a:r>
              <a:r>
                <a:rPr lang="en-US" altLang="ja-JP" sz="1100" baseline="30000" dirty="0">
                  <a:latin typeface="Arial" pitchFamily="34" charset="0"/>
                  <a:cs typeface="Arial" pitchFamily="34" charset="0"/>
                </a:rPr>
                <a:t>6</a:t>
              </a:r>
              <a:r>
                <a:rPr lang="ja-JP" altLang="en-US" sz="1100" dirty="0">
                  <a:latin typeface="Arial" pitchFamily="34" charset="0"/>
                  <a:cs typeface="Arial" pitchFamily="34" charset="0"/>
                </a:rPr>
                <a:t>？</a:t>
              </a:r>
              <a:endParaRPr lang="en-US" altLang="ja-JP" sz="1100" dirty="0">
                <a:latin typeface="Arial" pitchFamily="34" charset="0"/>
                <a:cs typeface="Arial" pitchFamily="34" charset="0"/>
              </a:endParaRPr>
            </a:p>
          </p:txBody>
        </p:sp>
        <p:cxnSp>
          <p:nvCxnSpPr>
            <p:cNvPr id="111" name="直線矢印コネクタ 110"/>
            <p:cNvCxnSpPr/>
            <p:nvPr/>
          </p:nvCxnSpPr>
          <p:spPr>
            <a:xfrm>
              <a:off x="2998798" y="5185868"/>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3002609" y="5123364"/>
              <a:ext cx="462734"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YES</a:t>
              </a:r>
            </a:p>
          </p:txBody>
        </p:sp>
        <p:sp>
          <p:nvSpPr>
            <p:cNvPr id="113" name="テキスト ボックス 112"/>
            <p:cNvSpPr txBox="1"/>
            <p:nvPr/>
          </p:nvSpPr>
          <p:spPr>
            <a:xfrm>
              <a:off x="3957390" y="4788478"/>
              <a:ext cx="391470" cy="251903"/>
            </a:xfrm>
            <a:prstGeom prst="rect">
              <a:avLst/>
            </a:prstGeom>
            <a:noFill/>
          </p:spPr>
          <p:txBody>
            <a:bodyPr wrap="none" rtlCol="0" anchor="ctr">
              <a:spAutoFit/>
            </a:bodyPr>
            <a:lstStyle/>
            <a:p>
              <a:pPr algn="ctr"/>
              <a:r>
                <a:rPr lang="en-US" altLang="ja-JP" sz="1100" dirty="0">
                  <a:latin typeface="Arial" pitchFamily="34" charset="0"/>
                  <a:cs typeface="Arial" pitchFamily="34" charset="0"/>
                </a:rPr>
                <a:t>NO</a:t>
              </a:r>
            </a:p>
          </p:txBody>
        </p:sp>
        <p:cxnSp>
          <p:nvCxnSpPr>
            <p:cNvPr id="114" name="直線矢印コネクタ 113"/>
            <p:cNvCxnSpPr/>
            <p:nvPr/>
          </p:nvCxnSpPr>
          <p:spPr>
            <a:xfrm flipH="1">
              <a:off x="4058263" y="5020343"/>
              <a:ext cx="28315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flipH="1">
              <a:off x="5888075" y="5038354"/>
              <a:ext cx="1395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6024850" y="4374644"/>
              <a:ext cx="0" cy="66845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フローチャート : カード 6"/>
            <p:cNvSpPr/>
            <p:nvPr/>
          </p:nvSpPr>
          <p:spPr>
            <a:xfrm>
              <a:off x="2156331" y="4079826"/>
              <a:ext cx="1680379"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118" name="テキスト ボックス 117"/>
            <p:cNvSpPr txBox="1"/>
            <p:nvPr/>
          </p:nvSpPr>
          <p:spPr>
            <a:xfrm>
              <a:off x="2326404" y="4072609"/>
              <a:ext cx="1034420" cy="251903"/>
            </a:xfrm>
            <a:prstGeom prst="rect">
              <a:avLst/>
            </a:prstGeom>
            <a:noFill/>
          </p:spPr>
          <p:txBody>
            <a:bodyPr wrap="none" rtlCol="0" anchor="ctr">
              <a:spAutoFit/>
            </a:bodyPr>
            <a:lstStyle/>
            <a:p>
              <a:r>
                <a:rPr lang="en-US" altLang="ja-JP" sz="1100" dirty="0" err="1">
                  <a:latin typeface="Arial" pitchFamily="34" charset="0"/>
                  <a:cs typeface="Arial" pitchFamily="34" charset="0"/>
                </a:rPr>
                <a:t>Zv</a:t>
              </a:r>
              <a:r>
                <a:rPr lang="ja-JP" altLang="en-US" sz="1100" i="1" dirty="0">
                  <a:latin typeface="Arial" pitchFamily="34" charset="0"/>
                  <a:cs typeface="Arial" pitchFamily="34" charset="0"/>
                </a:rPr>
                <a:t>の初期値＝</a:t>
              </a:r>
              <a:endParaRPr lang="en-US" altLang="ja-JP" sz="1100" dirty="0">
                <a:latin typeface="Arial" pitchFamily="34" charset="0"/>
                <a:cs typeface="Arial" pitchFamily="34" charset="0"/>
              </a:endParaRPr>
            </a:p>
          </p:txBody>
        </p:sp>
        <p:sp>
          <p:nvSpPr>
            <p:cNvPr id="119" name="フローチャート : カード 6"/>
            <p:cNvSpPr/>
            <p:nvPr/>
          </p:nvSpPr>
          <p:spPr>
            <a:xfrm>
              <a:off x="2049527" y="4470613"/>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120" name="テキスト ボックス 119"/>
            <p:cNvSpPr txBox="1"/>
            <p:nvPr/>
          </p:nvSpPr>
          <p:spPr>
            <a:xfrm>
              <a:off x="2968555" y="4473926"/>
              <a:ext cx="600510" cy="251903"/>
            </a:xfrm>
            <a:prstGeom prst="rect">
              <a:avLst/>
            </a:prstGeom>
            <a:noFill/>
          </p:spPr>
          <p:txBody>
            <a:bodyPr wrap="none" rtlCol="0" anchor="ctr">
              <a:spAutoFit/>
            </a:bodyPr>
            <a:lstStyle/>
            <a:p>
              <a:pPr algn="r"/>
              <a:r>
                <a:rPr lang="ja-JP" altLang="en-US" sz="1100" dirty="0">
                  <a:latin typeface="Arial" pitchFamily="34" charset="0"/>
                  <a:cs typeface="Arial" pitchFamily="34" charset="0"/>
                </a:rPr>
                <a:t>の計算</a:t>
              </a:r>
              <a:endParaRPr lang="en-US" altLang="ja-JP" sz="1100" dirty="0">
                <a:latin typeface="Arial" pitchFamily="34" charset="0"/>
                <a:cs typeface="Arial" pitchFamily="34" charset="0"/>
              </a:endParaRPr>
            </a:p>
          </p:txBody>
        </p:sp>
        <p:sp>
          <p:nvSpPr>
            <p:cNvPr id="122" name="フローチャート : カード 6"/>
            <p:cNvSpPr/>
            <p:nvPr/>
          </p:nvSpPr>
          <p:spPr>
            <a:xfrm>
              <a:off x="4344444" y="4913946"/>
              <a:ext cx="1578070" cy="22323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a:p>
          </p:txBody>
        </p:sp>
        <p:cxnSp>
          <p:nvCxnSpPr>
            <p:cNvPr id="125" name="直線矢印コネクタ 124"/>
            <p:cNvCxnSpPr/>
            <p:nvPr/>
          </p:nvCxnSpPr>
          <p:spPr>
            <a:xfrm>
              <a:off x="2998800" y="4303683"/>
              <a:ext cx="0" cy="1492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フローチャート : カード 6"/>
            <p:cNvSpPr/>
            <p:nvPr/>
          </p:nvSpPr>
          <p:spPr>
            <a:xfrm>
              <a:off x="2049527" y="5342369"/>
              <a:ext cx="1898547" cy="2238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127" name="テキスト ボックス 126"/>
            <p:cNvSpPr txBox="1"/>
            <p:nvPr/>
          </p:nvSpPr>
          <p:spPr>
            <a:xfrm>
              <a:off x="2210794" y="5345680"/>
              <a:ext cx="1576019" cy="251903"/>
            </a:xfrm>
            <a:prstGeom prst="rect">
              <a:avLst/>
            </a:prstGeom>
            <a:noFill/>
          </p:spPr>
          <p:txBody>
            <a:bodyPr wrap="none" rtlCol="0" anchor="ctr">
              <a:spAutoFit/>
            </a:bodyPr>
            <a:lstStyle/>
            <a:p>
              <a:pPr algn="ctr"/>
              <a:r>
                <a:rPr lang="ja-JP" altLang="en-US" sz="1100" dirty="0">
                  <a:latin typeface="Arial" pitchFamily="34" charset="0"/>
                  <a:cs typeface="Arial" pitchFamily="34" charset="0"/>
                </a:rPr>
                <a:t>気相密度の計算，出力</a:t>
              </a:r>
              <a:endParaRPr lang="en-US" altLang="ja-JP" sz="1100" dirty="0">
                <a:latin typeface="Arial" pitchFamily="34" charset="0"/>
                <a:cs typeface="Arial" pitchFamily="34" charset="0"/>
              </a:endParaRPr>
            </a:p>
          </p:txBody>
        </p:sp>
        <p:cxnSp>
          <p:nvCxnSpPr>
            <p:cNvPr id="128" name="直線矢印コネクタ 127"/>
            <p:cNvCxnSpPr/>
            <p:nvPr/>
          </p:nvCxnSpPr>
          <p:spPr>
            <a:xfrm>
              <a:off x="2998798" y="5566225"/>
              <a:ext cx="0" cy="1834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1762749" y="5699716"/>
              <a:ext cx="2889441" cy="824761"/>
              <a:chOff x="2719116" y="3926365"/>
              <a:chExt cx="3461341" cy="972921"/>
            </a:xfrm>
          </p:grpSpPr>
          <p:sp>
            <p:nvSpPr>
              <p:cNvPr id="129" name="フローチャート : 判断 12"/>
              <p:cNvSpPr/>
              <p:nvPr/>
            </p:nvSpPr>
            <p:spPr>
              <a:xfrm>
                <a:off x="2719116" y="3926365"/>
                <a:ext cx="3078185" cy="669571"/>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p>
            </p:txBody>
          </p:sp>
          <p:sp>
            <p:nvSpPr>
              <p:cNvPr id="130" name="テキスト ボックス 129"/>
              <p:cNvSpPr txBox="1"/>
              <p:nvPr/>
            </p:nvSpPr>
            <p:spPr>
              <a:xfrm>
                <a:off x="3586798" y="4099887"/>
                <a:ext cx="1349873" cy="314634"/>
              </a:xfrm>
              <a:prstGeom prst="rect">
                <a:avLst/>
              </a:prstGeom>
              <a:noFill/>
            </p:spPr>
            <p:txBody>
              <a:bodyPr wrap="none" rtlCol="0" anchor="ctr">
                <a:spAutoFit/>
              </a:bodyPr>
              <a:lstStyle/>
              <a:p>
                <a:pPr algn="ctr"/>
                <a:r>
                  <a:rPr lang="en-US" altLang="ja-JP" sz="1200" dirty="0">
                    <a:latin typeface="Arial" pitchFamily="34" charset="0"/>
                    <a:cs typeface="Arial" pitchFamily="34" charset="0"/>
                  </a:rPr>
                  <a:t>| T-Tc | &lt; 20</a:t>
                </a:r>
                <a:r>
                  <a:rPr lang="ja-JP" altLang="en-US" sz="1200" dirty="0">
                    <a:latin typeface="Arial" pitchFamily="34" charset="0"/>
                    <a:cs typeface="Arial" pitchFamily="34" charset="0"/>
                  </a:rPr>
                  <a:t>？</a:t>
                </a:r>
                <a:endParaRPr lang="en-US" altLang="ja-JP" sz="1200" dirty="0">
                  <a:latin typeface="Arial" pitchFamily="34" charset="0"/>
                  <a:cs typeface="Arial" pitchFamily="34" charset="0"/>
                </a:endParaRPr>
              </a:p>
            </p:txBody>
          </p:sp>
          <p:cxnSp>
            <p:nvCxnSpPr>
              <p:cNvPr id="131" name="直線矢印コネクタ 130"/>
              <p:cNvCxnSpPr/>
              <p:nvPr/>
            </p:nvCxnSpPr>
            <p:spPr>
              <a:xfrm>
                <a:off x="4263880" y="4583808"/>
                <a:ext cx="0" cy="3154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テキスト ボックス 131"/>
              <p:cNvSpPr txBox="1"/>
              <p:nvPr/>
            </p:nvSpPr>
            <p:spPr>
              <a:xfrm>
                <a:off x="4312878" y="4530451"/>
                <a:ext cx="582779" cy="314634"/>
              </a:xfrm>
              <a:prstGeom prst="rect">
                <a:avLst/>
              </a:prstGeom>
              <a:noFill/>
            </p:spPr>
            <p:txBody>
              <a:bodyPr wrap="none" rtlCol="0" anchor="ctr">
                <a:spAutoFit/>
              </a:bodyPr>
              <a:lstStyle/>
              <a:p>
                <a:pPr algn="ctr"/>
                <a:r>
                  <a:rPr lang="en-US" altLang="ja-JP" sz="1200" dirty="0">
                    <a:latin typeface="Arial" pitchFamily="34" charset="0"/>
                    <a:cs typeface="Arial" pitchFamily="34" charset="0"/>
                  </a:rPr>
                  <a:t>YES</a:t>
                </a:r>
              </a:p>
            </p:txBody>
          </p:sp>
          <p:sp>
            <p:nvSpPr>
              <p:cNvPr id="133" name="テキスト ボックス 132"/>
              <p:cNvSpPr txBox="1"/>
              <p:nvPr/>
            </p:nvSpPr>
            <p:spPr>
              <a:xfrm>
                <a:off x="5688738" y="3947375"/>
                <a:ext cx="491719" cy="314634"/>
              </a:xfrm>
              <a:prstGeom prst="rect">
                <a:avLst/>
              </a:prstGeom>
              <a:noFill/>
            </p:spPr>
            <p:txBody>
              <a:bodyPr wrap="none" rtlCol="0" anchor="ctr">
                <a:spAutoFit/>
              </a:bodyPr>
              <a:lstStyle/>
              <a:p>
                <a:pPr algn="ctr"/>
                <a:r>
                  <a:rPr lang="en-US" altLang="ja-JP" sz="1200" dirty="0">
                    <a:latin typeface="Arial" pitchFamily="34" charset="0"/>
                    <a:cs typeface="Arial" pitchFamily="34" charset="0"/>
                  </a:rPr>
                  <a:t>NO</a:t>
                </a:r>
              </a:p>
            </p:txBody>
          </p:sp>
        </p:grpSp>
        <p:sp>
          <p:nvSpPr>
            <p:cNvPr id="135" name="フローチャート : カード 6"/>
            <p:cNvSpPr/>
            <p:nvPr/>
          </p:nvSpPr>
          <p:spPr>
            <a:xfrm>
              <a:off x="4798733" y="5885288"/>
              <a:ext cx="1578070" cy="223232"/>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a:p>
          </p:txBody>
        </p:sp>
      </p:grpSp>
      <p:sp>
        <p:nvSpPr>
          <p:cNvPr id="91" name="テキスト ボックス 90"/>
          <p:cNvSpPr txBox="1"/>
          <p:nvPr/>
        </p:nvSpPr>
        <p:spPr>
          <a:xfrm>
            <a:off x="-47002" y="45785"/>
            <a:ext cx="1503938" cy="430887"/>
          </a:xfrm>
          <a:prstGeom prst="rect">
            <a:avLst/>
          </a:prstGeom>
          <a:noFill/>
        </p:spPr>
        <p:txBody>
          <a:bodyPr wrap="none" rtlCol="0">
            <a:spAutoFit/>
          </a:bodyPr>
          <a:lstStyle/>
          <a:p>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r>
              <a:rPr lang="en-US" altLang="ja-JP"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3</a:t>
            </a:r>
            <a:r>
              <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日目</a:t>
            </a:r>
            <a:r>
              <a:rPr lang="ja-JP" altLang="en-US" sz="22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rPr>
              <a:t>）</a:t>
            </a:r>
            <a:endParaRPr lang="ja-JP" altLang="en-US" sz="22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Segoe UI" panose="020B0502040204020203" pitchFamily="34" charset="0"/>
            </a:endParaRPr>
          </a:p>
        </p:txBody>
      </p:sp>
      <p:sp>
        <p:nvSpPr>
          <p:cNvPr id="92" name="テキスト ボックス 91"/>
          <p:cNvSpPr txBox="1"/>
          <p:nvPr/>
        </p:nvSpPr>
        <p:spPr>
          <a:xfrm>
            <a:off x="8262293" y="45786"/>
            <a:ext cx="800219" cy="338554"/>
          </a:xfrm>
          <a:prstGeom prst="rect">
            <a:avLst/>
          </a:prstGeom>
          <a:noFill/>
        </p:spPr>
        <p:txBody>
          <a:bodyPr wrap="none" rtlCol="0" anchor="ctr">
            <a:spAutoFit/>
          </a:bodyPr>
          <a:lstStyle/>
          <a:p>
            <a:pPr algn="r"/>
            <a:r>
              <a:rPr lang="ja-JP" altLang="en-US" sz="1600" dirty="0">
                <a:latin typeface="Meiryo UI" panose="020B0604030504040204" pitchFamily="50" charset="-128"/>
                <a:ea typeface="Meiryo UI" panose="020B0604030504040204" pitchFamily="50" charset="-128"/>
                <a:cs typeface="Arial" pitchFamily="34" charset="0"/>
              </a:rPr>
              <a:t>配布用</a:t>
            </a:r>
          </a:p>
        </p:txBody>
      </p:sp>
      <p:sp>
        <p:nvSpPr>
          <p:cNvPr id="71" name="テキスト ボックス 70">
            <a:extLst>
              <a:ext uri="{FF2B5EF4-FFF2-40B4-BE49-F238E27FC236}">
                <a16:creationId xmlns:a16="http://schemas.microsoft.com/office/drawing/2014/main" xmlns="" id="{DA06AA6B-4CDE-4597-B06A-A7A68F0837E3}"/>
              </a:ext>
            </a:extLst>
          </p:cNvPr>
          <p:cNvSpPr txBox="1"/>
          <p:nvPr/>
        </p:nvSpPr>
        <p:spPr>
          <a:xfrm>
            <a:off x="5399778" y="453195"/>
            <a:ext cx="3178642" cy="954107"/>
          </a:xfrm>
          <a:prstGeom prst="rect">
            <a:avLst/>
          </a:prstGeom>
          <a:noFill/>
          <a:ln>
            <a:solidFill>
              <a:srgbClr val="FF0000"/>
            </a:solidFill>
          </a:ln>
        </p:spPr>
        <p:txBody>
          <a:bodyPr wrap="square" rtlCol="0">
            <a:spAutoFit/>
          </a:bodyPr>
          <a:lstStyle/>
          <a:p>
            <a:pPr algn="just"/>
            <a:r>
              <a:rPr lang="ja-JP" altLang="en-US" sz="1400" dirty="0">
                <a:solidFill>
                  <a:srgbClr val="FF0000"/>
                </a:solidFill>
                <a:latin typeface="Meiryo UI" panose="020B0604030504040204" pitchFamily="50" charset="-128"/>
                <a:ea typeface="Meiryo UI" panose="020B0604030504040204" pitchFamily="50" charset="-128"/>
              </a:rPr>
              <a:t>このフローチャートを利用しても構わないが，利用する場合は自分で記入した部分のフォントや線などの色を変更すること</a:t>
            </a:r>
            <a:endParaRPr lang="en-US" altLang="ja-JP" sz="1400" dirty="0">
              <a:solidFill>
                <a:srgbClr val="FF0000"/>
              </a:solidFill>
              <a:latin typeface="Meiryo UI" panose="020B0604030504040204" pitchFamily="50" charset="-128"/>
              <a:ea typeface="Meiryo UI" panose="020B0604030504040204" pitchFamily="50" charset="-128"/>
            </a:endParaRPr>
          </a:p>
          <a:p>
            <a:pPr algn="just"/>
            <a:r>
              <a:rPr lang="ja-JP" altLang="en-US" sz="1400" dirty="0">
                <a:solidFill>
                  <a:srgbClr val="FF0000"/>
                </a:solidFill>
                <a:latin typeface="Meiryo UI" panose="020B0604030504040204" pitchFamily="50" charset="-128"/>
                <a:ea typeface="Meiryo UI" panose="020B0604030504040204" pitchFamily="50" charset="-128"/>
              </a:rPr>
              <a:t>もちろん，最初から自分で作っても良い</a:t>
            </a:r>
            <a:endParaRPr lang="en-US" altLang="ja-JP"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076709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3">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61044</TotalTime>
  <Words>415</Words>
  <Application>Microsoft Office PowerPoint</Application>
  <PresentationFormat>画面に合わせる (4:3)</PresentationFormat>
  <Paragraphs>80</Paragraphs>
  <Slides>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vt:i4>
      </vt:variant>
    </vt:vector>
  </HeadingPairs>
  <TitlesOfParts>
    <vt:vector size="12" baseType="lpstr">
      <vt:lpstr>Meiryo UI</vt:lpstr>
      <vt:lpstr>ＭＳ Ｐゴシック</vt:lpstr>
      <vt:lpstr>メイリオ</vt:lpstr>
      <vt:lpstr>Arial</vt:lpstr>
      <vt:lpstr>Calibri</vt:lpstr>
      <vt:lpstr>Segoe UI</vt:lpstr>
      <vt:lpstr>Symbol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yuya</dc:creator>
  <cp:lastModifiedBy>Hiraga Yuya</cp:lastModifiedBy>
  <cp:revision>2792</cp:revision>
  <cp:lastPrinted>2019-07-01T14:51:47Z</cp:lastPrinted>
  <dcterms:created xsi:type="dcterms:W3CDTF">2010-12-09T01:50:52Z</dcterms:created>
  <dcterms:modified xsi:type="dcterms:W3CDTF">2020-07-10T06:58:18Z</dcterms:modified>
</cp:coreProperties>
</file>