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7" r:id="rId1"/>
  </p:sldMasterIdLst>
  <p:notesMasterIdLst>
    <p:notesMasterId r:id="rId26"/>
  </p:notesMasterIdLst>
  <p:sldIdLst>
    <p:sldId id="269" r:id="rId2"/>
    <p:sldId id="270" r:id="rId3"/>
    <p:sldId id="271" r:id="rId4"/>
    <p:sldId id="258" r:id="rId5"/>
    <p:sldId id="272" r:id="rId6"/>
    <p:sldId id="259" r:id="rId7"/>
    <p:sldId id="273" r:id="rId8"/>
    <p:sldId id="260" r:id="rId9"/>
    <p:sldId id="274" r:id="rId10"/>
    <p:sldId id="275" r:id="rId11"/>
    <p:sldId id="279" r:id="rId12"/>
    <p:sldId id="280" r:id="rId13"/>
    <p:sldId id="261" r:id="rId14"/>
    <p:sldId id="276" r:id="rId15"/>
    <p:sldId id="281" r:id="rId16"/>
    <p:sldId id="277" r:id="rId17"/>
    <p:sldId id="262" r:id="rId18"/>
    <p:sldId id="263" r:id="rId19"/>
    <p:sldId id="264" r:id="rId20"/>
    <p:sldId id="282" r:id="rId21"/>
    <p:sldId id="265" r:id="rId22"/>
    <p:sldId id="266" r:id="rId23"/>
    <p:sldId id="268" r:id="rId24"/>
    <p:sldId id="283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3966A-E840-48FC-A868-18C810E5A717}" v="720" dt="2025-05-03T17:32:44.262"/>
    <p1510:client id="{42FEE73B-8454-9673-1B1A-76FBD6B8DE2A}" v="2892" dt="2025-05-03T18:23:40.283"/>
    <p1510:client id="{E4649649-B183-B050-6AEA-41E066401E6B}" v="250" dt="2025-05-03T17:00:01.956"/>
    <p1510:client id="{E7EEF2CE-E125-946A-7288-CDE9C839718B}" v="170" dt="2025-05-03T11:17:49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lasha Sharma Suman" userId="04c0a582e167004d" providerId="LiveId" clId="{965D158C-CF8A-4B3C-ABCF-24904EAEF41B}"/>
    <pc:docChg chg="custSel addSld modSld">
      <pc:chgData name="Abhilasha Sharma Suman" userId="04c0a582e167004d" providerId="LiveId" clId="{965D158C-CF8A-4B3C-ABCF-24904EAEF41B}" dt="2025-05-04T04:40:26.542" v="44" actId="20577"/>
      <pc:docMkLst>
        <pc:docMk/>
      </pc:docMkLst>
      <pc:sldChg chg="modSp mod">
        <pc:chgData name="Abhilasha Sharma Suman" userId="04c0a582e167004d" providerId="LiveId" clId="{965D158C-CF8A-4B3C-ABCF-24904EAEF41B}" dt="2025-05-03T18:32:16.152" v="15" actId="20577"/>
        <pc:sldMkLst>
          <pc:docMk/>
          <pc:sldMk cId="0" sldId="259"/>
        </pc:sldMkLst>
        <pc:spChg chg="mod">
          <ac:chgData name="Abhilasha Sharma Suman" userId="04c0a582e167004d" providerId="LiveId" clId="{965D158C-CF8A-4B3C-ABCF-24904EAEF41B}" dt="2025-05-03T18:32:16.152" v="15" actId="20577"/>
          <ac:spMkLst>
            <pc:docMk/>
            <pc:sldMk cId="0" sldId="259"/>
            <ac:spMk id="112" creationId="{00000000-0000-0000-0000-000000000000}"/>
          </ac:spMkLst>
        </pc:spChg>
      </pc:sldChg>
      <pc:sldChg chg="modSp mod">
        <pc:chgData name="Abhilasha Sharma Suman" userId="04c0a582e167004d" providerId="LiveId" clId="{965D158C-CF8A-4B3C-ABCF-24904EAEF41B}" dt="2025-05-04T04:40:26.542" v="44" actId="20577"/>
        <pc:sldMkLst>
          <pc:docMk/>
          <pc:sldMk cId="0" sldId="260"/>
        </pc:sldMkLst>
        <pc:spChg chg="mod">
          <ac:chgData name="Abhilasha Sharma Suman" userId="04c0a582e167004d" providerId="LiveId" clId="{965D158C-CF8A-4B3C-ABCF-24904EAEF41B}" dt="2025-05-04T04:40:26.542" v="44" actId="20577"/>
          <ac:spMkLst>
            <pc:docMk/>
            <pc:sldMk cId="0" sldId="260"/>
            <ac:spMk id="118" creationId="{00000000-0000-0000-0000-000000000000}"/>
          </ac:spMkLst>
        </pc:spChg>
      </pc:sldChg>
      <pc:sldChg chg="modSp mod">
        <pc:chgData name="Abhilasha Sharma Suman" userId="04c0a582e167004d" providerId="LiveId" clId="{965D158C-CF8A-4B3C-ABCF-24904EAEF41B}" dt="2025-05-03T18:39:38.946" v="16" actId="20577"/>
        <pc:sldMkLst>
          <pc:docMk/>
          <pc:sldMk cId="0" sldId="266"/>
        </pc:sldMkLst>
        <pc:spChg chg="mod">
          <ac:chgData name="Abhilasha Sharma Suman" userId="04c0a582e167004d" providerId="LiveId" clId="{965D158C-CF8A-4B3C-ABCF-24904EAEF41B}" dt="2025-05-03T18:39:38.946" v="16" actId="20577"/>
          <ac:spMkLst>
            <pc:docMk/>
            <pc:sldMk cId="0" sldId="266"/>
            <ac:spMk id="154" creationId="{00000000-0000-0000-0000-000000000000}"/>
          </ac:spMkLst>
        </pc:spChg>
      </pc:sldChg>
      <pc:sldChg chg="modSp mod">
        <pc:chgData name="Abhilasha Sharma Suman" userId="04c0a582e167004d" providerId="LiveId" clId="{965D158C-CF8A-4B3C-ABCF-24904EAEF41B}" dt="2025-05-03T18:24:57.095" v="0" actId="2711"/>
        <pc:sldMkLst>
          <pc:docMk/>
          <pc:sldMk cId="0" sldId="268"/>
        </pc:sldMkLst>
        <pc:spChg chg="mod">
          <ac:chgData name="Abhilasha Sharma Suman" userId="04c0a582e167004d" providerId="LiveId" clId="{965D158C-CF8A-4B3C-ABCF-24904EAEF41B}" dt="2025-05-03T18:24:57.095" v="0" actId="2711"/>
          <ac:spMkLst>
            <pc:docMk/>
            <pc:sldMk cId="0" sldId="268"/>
            <ac:spMk id="166" creationId="{00000000-0000-0000-0000-000000000000}"/>
          </ac:spMkLst>
        </pc:spChg>
      </pc:sldChg>
      <pc:sldChg chg="modSp mod">
        <pc:chgData name="Abhilasha Sharma Suman" userId="04c0a582e167004d" providerId="LiveId" clId="{965D158C-CF8A-4B3C-ABCF-24904EAEF41B}" dt="2025-05-03T18:29:39.132" v="11" actId="1036"/>
        <pc:sldMkLst>
          <pc:docMk/>
          <pc:sldMk cId="3500871588" sldId="271"/>
        </pc:sldMkLst>
        <pc:spChg chg="mod">
          <ac:chgData name="Abhilasha Sharma Suman" userId="04c0a582e167004d" providerId="LiveId" clId="{965D158C-CF8A-4B3C-ABCF-24904EAEF41B}" dt="2025-05-03T18:29:39.132" v="11" actId="1036"/>
          <ac:spMkLst>
            <pc:docMk/>
            <pc:sldMk cId="3500871588" sldId="271"/>
            <ac:spMk id="105" creationId="{D485683D-D577-640F-E689-068D40174DF0}"/>
          </ac:spMkLst>
        </pc:spChg>
        <pc:spChg chg="mod">
          <ac:chgData name="Abhilasha Sharma Suman" userId="04c0a582e167004d" providerId="LiveId" clId="{965D158C-CF8A-4B3C-ABCF-24904EAEF41B}" dt="2025-05-03T18:29:16.161" v="10" actId="20577"/>
          <ac:spMkLst>
            <pc:docMk/>
            <pc:sldMk cId="3500871588" sldId="271"/>
            <ac:spMk id="106" creationId="{10F700A8-30F7-19F9-81D9-8DC4965FACDC}"/>
          </ac:spMkLst>
        </pc:spChg>
      </pc:sldChg>
      <pc:sldChg chg="addSp delSp modSp new mod">
        <pc:chgData name="Abhilasha Sharma Suman" userId="04c0a582e167004d" providerId="LiveId" clId="{965D158C-CF8A-4B3C-ABCF-24904EAEF41B}" dt="2025-05-03T18:42:51.380" v="42" actId="1076"/>
        <pc:sldMkLst>
          <pc:docMk/>
          <pc:sldMk cId="1788163635" sldId="283"/>
        </pc:sldMkLst>
        <pc:spChg chg="mod">
          <ac:chgData name="Abhilasha Sharma Suman" userId="04c0a582e167004d" providerId="LiveId" clId="{965D158C-CF8A-4B3C-ABCF-24904EAEF41B}" dt="2025-05-03T18:42:51.380" v="42" actId="1076"/>
          <ac:spMkLst>
            <pc:docMk/>
            <pc:sldMk cId="1788163635" sldId="283"/>
            <ac:spMk id="2" creationId="{F93CD511-ABCB-3632-92D1-1A00115CB4DA}"/>
          </ac:spMkLst>
        </pc:spChg>
        <pc:spChg chg="del mod ord">
          <ac:chgData name="Abhilasha Sharma Suman" userId="04c0a582e167004d" providerId="LiveId" clId="{965D158C-CF8A-4B3C-ABCF-24904EAEF41B}" dt="2025-05-03T18:42:06.101" v="34" actId="478"/>
          <ac:spMkLst>
            <pc:docMk/>
            <pc:sldMk cId="1788163635" sldId="283"/>
            <ac:spMk id="3" creationId="{61E0462E-DEB7-53DF-61FF-23B80E26B78A}"/>
          </ac:spMkLst>
        </pc:spChg>
        <pc:spChg chg="del">
          <ac:chgData name="Abhilasha Sharma Suman" userId="04c0a582e167004d" providerId="LiveId" clId="{965D158C-CF8A-4B3C-ABCF-24904EAEF41B}" dt="2025-05-03T18:42:46.287" v="41" actId="478"/>
          <ac:spMkLst>
            <pc:docMk/>
            <pc:sldMk cId="1788163635" sldId="283"/>
            <ac:spMk id="4" creationId="{42A6875A-9161-C08E-3606-7FFD1B939325}"/>
          </ac:spMkLst>
        </pc:spChg>
        <pc:spChg chg="add mod ord">
          <ac:chgData name="Abhilasha Sharma Suman" userId="04c0a582e167004d" providerId="LiveId" clId="{965D158C-CF8A-4B3C-ABCF-24904EAEF41B}" dt="2025-05-03T18:42:26.694" v="38" actId="1076"/>
          <ac:spMkLst>
            <pc:docMk/>
            <pc:sldMk cId="1788163635" sldId="283"/>
            <ac:spMk id="5" creationId="{96F3821F-4A85-2F1D-1122-85CED657C7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B232A54-DD40-F5FD-C502-003F03279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9c908d72_2_0:notes">
            <a:extLst>
              <a:ext uri="{FF2B5EF4-FFF2-40B4-BE49-F238E27FC236}">
                <a16:creationId xmlns:a16="http://schemas.microsoft.com/office/drawing/2014/main" id="{C821A84D-4745-4341-EB12-CF5DDA4585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3" name="Google Shape;103;g3189c908d72_2_0:notes">
            <a:extLst>
              <a:ext uri="{FF2B5EF4-FFF2-40B4-BE49-F238E27FC236}">
                <a16:creationId xmlns:a16="http://schemas.microsoft.com/office/drawing/2014/main" id="{9EC91142-1E54-2D35-40DE-2180FA352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680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F62A7552-B436-2C3A-42D6-2C42B44ED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99d3abee_2_65:notes">
            <a:extLst>
              <a:ext uri="{FF2B5EF4-FFF2-40B4-BE49-F238E27FC236}">
                <a16:creationId xmlns:a16="http://schemas.microsoft.com/office/drawing/2014/main" id="{56E9D072-59FB-89DD-20F5-6F39FCEBA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21" name="Google Shape;121;g31899d3abee_2_65:notes">
            <a:extLst>
              <a:ext uri="{FF2B5EF4-FFF2-40B4-BE49-F238E27FC236}">
                <a16:creationId xmlns:a16="http://schemas.microsoft.com/office/drawing/2014/main" id="{407A96C8-3725-E4C4-F798-6A2A0EDC0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2621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5FDC4DE9-0AEF-2662-1566-E869AFDDF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99d3abee_2_65:notes">
            <a:extLst>
              <a:ext uri="{FF2B5EF4-FFF2-40B4-BE49-F238E27FC236}">
                <a16:creationId xmlns:a16="http://schemas.microsoft.com/office/drawing/2014/main" id="{F2CA22F3-6E97-B135-1A82-B4D46047B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21" name="Google Shape;121;g31899d3abee_2_65:notes">
            <a:extLst>
              <a:ext uri="{FF2B5EF4-FFF2-40B4-BE49-F238E27FC236}">
                <a16:creationId xmlns:a16="http://schemas.microsoft.com/office/drawing/2014/main" id="{C5B51C65-CA6F-AE7C-AD59-1A39293CDE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43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2cf64959_0_1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27" name="Google Shape;127;g3512cf649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899d3abee_2_7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33" name="Google Shape;133;g31899d3abe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99d3abee_2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39" name="Google Shape;139;g31899d3abee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8B02DA56-7A04-9DA8-F250-8E45119A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99d3abee_2_79:notes">
            <a:extLst>
              <a:ext uri="{FF2B5EF4-FFF2-40B4-BE49-F238E27FC236}">
                <a16:creationId xmlns:a16="http://schemas.microsoft.com/office/drawing/2014/main" id="{3320B14E-4E81-4FEC-9940-AC567A91C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39" name="Google Shape;139;g31899d3abee_2_79:notes">
            <a:extLst>
              <a:ext uri="{FF2B5EF4-FFF2-40B4-BE49-F238E27FC236}">
                <a16:creationId xmlns:a16="http://schemas.microsoft.com/office/drawing/2014/main" id="{5F40D037-F007-B63C-E3C4-B63F40A5B4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055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99d3abee_2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45" name="Google Shape;145;g31899d3abee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99d3abee_2_8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51" name="Google Shape;151;g31899d3abee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12cf64959_0_2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63" name="Google Shape;163;g3512cf6495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9c908d72_2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3" name="Google Shape;103;g3189c908d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D8181D6-6E26-13E7-06E8-0C076340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9c908d72_2_0:notes">
            <a:extLst>
              <a:ext uri="{FF2B5EF4-FFF2-40B4-BE49-F238E27FC236}">
                <a16:creationId xmlns:a16="http://schemas.microsoft.com/office/drawing/2014/main" id="{290B54FA-B4F9-257C-59BB-0720F9F09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3" name="Google Shape;103;g3189c908d72_2_0:notes">
            <a:extLst>
              <a:ext uri="{FF2B5EF4-FFF2-40B4-BE49-F238E27FC236}">
                <a16:creationId xmlns:a16="http://schemas.microsoft.com/office/drawing/2014/main" id="{940D4B21-763F-9EA4-F6AD-3EFA4D297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682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99d3abee_2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9" name="Google Shape;109;g31899d3abe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6ACD3F4-348C-3DFF-4EE6-F58BA1A4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99d3abee_2_55:notes">
            <a:extLst>
              <a:ext uri="{FF2B5EF4-FFF2-40B4-BE49-F238E27FC236}">
                <a16:creationId xmlns:a16="http://schemas.microsoft.com/office/drawing/2014/main" id="{BF842FF6-540B-4B96-EC64-35AE8B5E9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9" name="Google Shape;109;g31899d3abee_2_55:notes">
            <a:extLst>
              <a:ext uri="{FF2B5EF4-FFF2-40B4-BE49-F238E27FC236}">
                <a16:creationId xmlns:a16="http://schemas.microsoft.com/office/drawing/2014/main" id="{46386051-0BBF-AF53-F297-5BC5F49530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969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9d3abee_2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15" name="Google Shape;115;g31899d3abee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044F59FE-7D33-50CE-8AF9-2BFF1EB07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9d3abee_2_60:notes">
            <a:extLst>
              <a:ext uri="{FF2B5EF4-FFF2-40B4-BE49-F238E27FC236}">
                <a16:creationId xmlns:a16="http://schemas.microsoft.com/office/drawing/2014/main" id="{F9C29B01-1447-D669-904A-1CCACF3F2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15" name="Google Shape;115;g31899d3abee_2_60:notes">
            <a:extLst>
              <a:ext uri="{FF2B5EF4-FFF2-40B4-BE49-F238E27FC236}">
                <a16:creationId xmlns:a16="http://schemas.microsoft.com/office/drawing/2014/main" id="{2E47FE2E-1FE5-7877-01D7-812716F9B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23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C69621BF-C961-C3E7-5377-A5F93DB47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9d3abee_2_60:notes">
            <a:extLst>
              <a:ext uri="{FF2B5EF4-FFF2-40B4-BE49-F238E27FC236}">
                <a16:creationId xmlns:a16="http://schemas.microsoft.com/office/drawing/2014/main" id="{5430B3D3-88B5-79E3-F389-895FB7A47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15" name="Google Shape;115;g31899d3abee_2_60:notes">
            <a:extLst>
              <a:ext uri="{FF2B5EF4-FFF2-40B4-BE49-F238E27FC236}">
                <a16:creationId xmlns:a16="http://schemas.microsoft.com/office/drawing/2014/main" id="{25CDD996-F119-17F0-82B7-3AAAEF97B9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382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99d3abee_2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21" name="Google Shape;121;g31899d3abee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4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itle and Tab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08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444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68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684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249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medium.com/@farzad.karami/understanding-graph-attention-networks-a-practical-exploration-cf033a8f3d9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69E2-D75C-B0F1-D610-02671F6C3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CS240: Final project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F1BD6-1C75-C55F-08D4-38D26C51C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</a:t>
            </a:r>
          </a:p>
          <a:p>
            <a:r>
              <a:rPr lang="en-US"/>
              <a:t>Abhilasha 23B1011</a:t>
            </a:r>
          </a:p>
          <a:p>
            <a:r>
              <a:rPr lang="en-US"/>
              <a:t>Arya 23B0902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5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5870B97-FC8B-9FE7-9C3A-FB9059D5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>
            <a:extLst>
              <a:ext uri="{FF2B5EF4-FFF2-40B4-BE49-F238E27FC236}">
                <a16:creationId xmlns:a16="http://schemas.microsoft.com/office/drawing/2014/main" id="{A0D2181C-3AA7-1544-8364-900DB6796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096" y="0"/>
            <a:ext cx="7290054" cy="547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Dataset</a:t>
            </a:r>
            <a:endParaRPr b="1"/>
          </a:p>
        </p:txBody>
      </p:sp>
      <p:sp>
        <p:nvSpPr>
          <p:cNvPr id="118" name="Google Shape;118;p28">
            <a:extLst>
              <a:ext uri="{FF2B5EF4-FFF2-40B4-BE49-F238E27FC236}">
                <a16:creationId xmlns:a16="http://schemas.microsoft.com/office/drawing/2014/main" id="{5A03239C-D2A4-D886-3075-0A447BA1B1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8096" y="472190"/>
            <a:ext cx="7290055" cy="425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Dataset Name : Cora Citation Network</a:t>
            </a:r>
          </a:p>
          <a:p>
            <a:pPr lvl="0" algn="l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Title of Paper : “Collective Classification in Network Data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lvl="0" algn="l" rtl="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Link to Dataset : https://linqs.soe.ucsc.edu/data</a:t>
            </a:r>
            <a:endParaRPr lang="en" sz="1800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" sz="1600" b="1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3" name="Picture 2" descr="A graph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8F19ECE9-E4E2-B0F5-8AD5-8C33332A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9" y="2193403"/>
            <a:ext cx="4562455" cy="2835797"/>
          </a:xfrm>
          <a:prstGeom prst="rect">
            <a:avLst/>
          </a:prstGeom>
        </p:spPr>
      </p:pic>
      <p:pic>
        <p:nvPicPr>
          <p:cNvPr id="2" name="Picture 1" descr="A group of colorful dots&#10;&#10;AI-generated content may be incorrect.">
            <a:extLst>
              <a:ext uri="{FF2B5EF4-FFF2-40B4-BE49-F238E27FC236}">
                <a16:creationId xmlns:a16="http://schemas.microsoft.com/office/drawing/2014/main" id="{4D0F2615-2D7F-8037-135F-EC1EE1938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95" y="2033154"/>
            <a:ext cx="4555549" cy="30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9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CF4400-F415-52BE-772E-0C06F24B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708" y="89807"/>
            <a:ext cx="6042874" cy="498511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7B574-2D3F-7878-9242-5EC072B930BE}"/>
              </a:ext>
            </a:extLst>
          </p:cNvPr>
          <p:cNvSpPr txBox="1"/>
          <p:nvPr/>
        </p:nvSpPr>
        <p:spPr>
          <a:xfrm>
            <a:off x="292313" y="1699748"/>
            <a:ext cx="2392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>
                    <a:lumMod val="76000"/>
                  </a:schemeClr>
                </a:solidFill>
                <a:latin typeface="Goudy Old Style"/>
              </a:rPr>
              <a:t>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411887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lorful dots and lines&#10;&#10;AI-generated content may be incorrect.">
            <a:extLst>
              <a:ext uri="{FF2B5EF4-FFF2-40B4-BE49-F238E27FC236}">
                <a16:creationId xmlns:a16="http://schemas.microsoft.com/office/drawing/2014/main" id="{8D786259-7587-AA62-0B05-AB8DFC9B4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54" y="95250"/>
            <a:ext cx="4949510" cy="4957156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A9ED8-A38D-F4CE-80E2-76FBC2EC1C55}"/>
              </a:ext>
            </a:extLst>
          </p:cNvPr>
          <p:cNvSpPr txBox="1"/>
          <p:nvPr/>
        </p:nvSpPr>
        <p:spPr>
          <a:xfrm>
            <a:off x="5694700" y="1710575"/>
            <a:ext cx="31504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>
                    <a:lumMod val="76000"/>
                  </a:schemeClr>
                </a:solidFill>
                <a:latin typeface="Goudy Old Style"/>
              </a:rPr>
              <a:t>Visualizing the Graph</a:t>
            </a:r>
          </a:p>
        </p:txBody>
      </p:sp>
    </p:spTree>
    <p:extLst>
      <p:ext uri="{BB962C8B-B14F-4D97-AF65-F5344CB8AC3E}">
        <p14:creationId xmlns:p14="http://schemas.microsoft.com/office/powerpoint/2010/main" val="397141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68096" y="-273121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Method/Technique</a:t>
            </a:r>
            <a:endParaRPr b="1"/>
          </a:p>
        </p:txBody>
      </p:sp>
      <p:sp>
        <p:nvSpPr>
          <p:cNvPr id="124" name="Google Shape;124;p29"/>
          <p:cNvSpPr txBox="1">
            <a:spLocks noGrp="1"/>
          </p:cNvSpPr>
          <p:nvPr>
            <p:ph idx="1"/>
          </p:nvPr>
        </p:nvSpPr>
        <p:spPr>
          <a:xfrm>
            <a:off x="603204" y="434715"/>
            <a:ext cx="7888724" cy="347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endParaRPr lang="en" sz="18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 marL="11430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experimented with two popular graph neural network architectures:</a:t>
            </a: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Graph Convolutional Network (GCN)</a:t>
            </a:r>
          </a:p>
          <a:p>
            <a:pPr marL="587375" lvl="1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Layers</a:t>
            </a:r>
            <a:r>
              <a:rPr lang="en-IN" sz="17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</a:rPr>
              <a:t>GCNConv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 → ReLU → </a:t>
            </a:r>
            <a:r>
              <a:rPr lang="en-IN" sz="1600" dirty="0" err="1">
                <a:solidFill>
                  <a:schemeClr val="accent1">
                    <a:lumMod val="75000"/>
                  </a:schemeClr>
                </a:solidFill>
              </a:rPr>
              <a:t>GCNConv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587375" lvl="1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Function: Aggregates features from neighboring nodes using a fixed (averaged) weighting scheme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Graph Attention Network (GAT)</a:t>
            </a:r>
          </a:p>
          <a:p>
            <a:pPr marL="587375" lvl="1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GATConv (multi-head attention) → Leaky RELU → GATConv</a:t>
            </a:r>
          </a:p>
          <a:p>
            <a:pPr marL="587375" lvl="1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Function: Learns dynamic weights for neighbors using self-attention — giving more importance to relevant neighbors</a:t>
            </a:r>
            <a:endParaRPr lang="en" sz="1600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2FCB5423-3DE0-BC45-6234-839338E68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extLst>
              <a:ext uri="{FF2B5EF4-FFF2-40B4-BE49-F238E27FC236}">
                <a16:creationId xmlns:a16="http://schemas.microsoft.com/office/drawing/2014/main" id="{349CB1E0-6A6C-14C0-FD2B-8C338F7CC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" b="1" dirty="0"/>
              <a:t>GAT Architecture</a:t>
            </a:r>
          </a:p>
        </p:txBody>
      </p:sp>
      <p:pic>
        <p:nvPicPr>
          <p:cNvPr id="2" name="Content Placeholder 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402775D-8F1F-3EB7-69E2-537C10AA6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740" y="1784377"/>
            <a:ext cx="3619500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C9F54-29EA-ED59-9B99-4B830C5BE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98" y="2575409"/>
            <a:ext cx="1990725" cy="219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B95F0-8765-A63B-ECD8-E256236E8592}"/>
              </a:ext>
            </a:extLst>
          </p:cNvPr>
          <p:cNvSpPr txBox="1"/>
          <p:nvPr/>
        </p:nvSpPr>
        <p:spPr>
          <a:xfrm>
            <a:off x="5221557" y="1737302"/>
            <a:ext cx="33587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Cross Entropy Loss</a:t>
            </a:r>
          </a:p>
          <a:p>
            <a:pPr marL="285750" indent="-285750">
              <a:buChar char="•"/>
            </a:pPr>
            <a:r>
              <a:rPr lang="en-US" dirty="0"/>
              <a:t>2 Layers (GNNs are typically much shallower than CNNs)</a:t>
            </a:r>
          </a:p>
          <a:p>
            <a:pPr marL="285750" indent="-285750">
              <a:buChar char="•"/>
            </a:pPr>
            <a:r>
              <a:rPr lang="en-US" dirty="0"/>
              <a:t>Attention Heads: Subgraphs which the layer is concentrating on</a:t>
            </a:r>
          </a:p>
          <a:p>
            <a:pPr marL="285750" indent="-285750">
              <a:buChar char="•"/>
            </a:pPr>
            <a:r>
              <a:rPr lang="en-US" dirty="0" err="1"/>
              <a:t>num_of_epochs</a:t>
            </a:r>
            <a:r>
              <a:rPr lang="en-US" dirty="0"/>
              <a:t> here is a bound; actual training done in around 2000 loops</a:t>
            </a:r>
          </a:p>
        </p:txBody>
      </p:sp>
    </p:spTree>
    <p:extLst>
      <p:ext uri="{BB962C8B-B14F-4D97-AF65-F5344CB8AC3E}">
        <p14:creationId xmlns:p14="http://schemas.microsoft.com/office/powerpoint/2010/main" val="348761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5F97-7FD3-1E05-7116-BF9F98F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b="1" dirty="0"/>
              <a:t>GCN Architecture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37A1-667A-0B5C-4C0D-BBC33C93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B9DE30-CF3D-7620-D02A-690CFA123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63653"/>
              </p:ext>
            </p:extLst>
          </p:nvPr>
        </p:nvGraphicFramePr>
        <p:xfrm>
          <a:off x="1699615" y="1475557"/>
          <a:ext cx="57447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85">
                  <a:extLst>
                    <a:ext uri="{9D8B030D-6E8A-4147-A177-3AD203B41FA5}">
                      <a16:colId xmlns:a16="http://schemas.microsoft.com/office/drawing/2014/main" val="3477539601"/>
                    </a:ext>
                  </a:extLst>
                </a:gridCol>
                <a:gridCol w="2872385">
                  <a:extLst>
                    <a:ext uri="{9D8B030D-6E8A-4147-A177-3AD203B41FA5}">
                      <a16:colId xmlns:a16="http://schemas.microsoft.com/office/drawing/2014/main" val="295269507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GCN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1785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4483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Hidden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5281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4698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Adam (</a:t>
                      </a:r>
                      <a:r>
                        <a:rPr lang="en-IN" dirty="0" err="1"/>
                        <a:t>lr</a:t>
                      </a:r>
                      <a:r>
                        <a:rPr lang="en-IN" dirty="0"/>
                        <a:t> = 0.003)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0316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Weight 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00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dirty="0"/>
                        <a:t>Cross Entropy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512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Cora (with </a:t>
                      </a:r>
                      <a:r>
                        <a:rPr lang="en-IN" dirty="0" err="1"/>
                        <a:t>NormalizeFeatures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9423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IN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9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5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23443A49-B61A-A287-3ADD-2CD6DEE63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extLst>
              <a:ext uri="{FF2B5EF4-FFF2-40B4-BE49-F238E27FC236}">
                <a16:creationId xmlns:a16="http://schemas.microsoft.com/office/drawing/2014/main" id="{AD3B9D60-D52C-C22B-5895-81AB5C73B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Method/Technique</a:t>
            </a:r>
            <a:endParaRPr b="1"/>
          </a:p>
        </p:txBody>
      </p:sp>
      <p:sp>
        <p:nvSpPr>
          <p:cNvPr id="124" name="Google Shape;124;p29">
            <a:extLst>
              <a:ext uri="{FF2B5EF4-FFF2-40B4-BE49-F238E27FC236}">
                <a16:creationId xmlns:a16="http://schemas.microsoft.com/office/drawing/2014/main" id="{7EFF2B00-775F-FB29-A7F5-83E192869D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8096" y="1714500"/>
            <a:ext cx="8151052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2020104020603" pitchFamily="34" charset="0"/>
              <a:buChar char="•"/>
            </a:pPr>
            <a:endParaRPr lang="en" sz="18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 marL="4000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GCN captures local structure efficiently and is computationally simple</a:t>
            </a:r>
          </a:p>
          <a:p>
            <a:pPr marL="4000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GAT improves flexibility by learning which neighbors (edges) are most relevant via attention scores</a:t>
            </a:r>
          </a:p>
          <a:p>
            <a:pPr marL="4000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Comparing both lets us explore the trade-off between simplicity (GCN) and expressiveness (GAT)</a:t>
            </a:r>
          </a:p>
          <a:p>
            <a:pPr marL="400050" indent="-2857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2020104020603" pitchFamily="34" charset="0"/>
              <a:buChar char="•"/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ea typeface="+mn-lt"/>
                <a:cs typeface="+mn-lt"/>
              </a:rPr>
              <a:t>Libraries used : </a:t>
            </a:r>
            <a:r>
              <a:rPr lang="en" sz="18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Tw Cen MT"/>
                <a:ea typeface="+mn-lt"/>
                <a:cs typeface="+mn-lt"/>
              </a:rPr>
              <a:t>p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  <a:latin typeface="TW Cen MT"/>
                <a:ea typeface="+mn-lt"/>
                <a:cs typeface="+mn-lt"/>
              </a:rPr>
              <a:t>yTorch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, matplotlib, 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plotly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, 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networkX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, 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sklearn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, 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scipy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, </a:t>
            </a:r>
            <a:r>
              <a:rPr lang="en-IN" sz="1800" dirty="0" err="1">
                <a:solidFill>
                  <a:schemeClr val="accent1">
                    <a:lumMod val="75000"/>
                  </a:schemeClr>
                </a:solidFill>
                <a:latin typeface="TW Cen MT"/>
                <a:ea typeface="Helvetica Neue"/>
                <a:cs typeface="Helvetica Neue"/>
              </a:rPr>
              <a:t>numpy</a:t>
            </a:r>
            <a:endParaRPr lang="en-US" sz="1800" err="1">
              <a:solidFill>
                <a:schemeClr val="accent1">
                  <a:lumMod val="75000"/>
                </a:schemeClr>
              </a:solidFill>
              <a:latin typeface="TW Cen MT"/>
              <a:ea typeface="Helvetica Neue"/>
              <a:cs typeface="Helvetica Neue"/>
            </a:endParaRPr>
          </a:p>
          <a:p>
            <a:pPr marL="11430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Tw Cen MT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41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Results</a:t>
            </a:r>
            <a:endParaRPr b="1"/>
          </a:p>
        </p:txBody>
      </p:sp>
      <p:sp>
        <p:nvSpPr>
          <p:cNvPr id="130" name="Google Shape;130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619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•"/>
            </a:pPr>
            <a:r>
              <a:rPr lang="en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Accuracy in GCN: 82.20% (70.3% in paper)</a:t>
            </a:r>
            <a:endParaRPr lang="en" sz="2000" dirty="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457200" indent="-361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•"/>
            </a:pPr>
            <a:r>
              <a:rPr lang="en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</a:rPr>
              <a:t>Accuracy using GAT: 85.3% (83% in paper)</a:t>
            </a:r>
          </a:p>
          <a:p>
            <a:pPr marL="457200" indent="-361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•"/>
            </a:pPr>
            <a:r>
              <a:rPr lang="en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</a:rPr>
              <a:t>The given dataset is homophilic (evident from the very low difference between maximum and minimum edge weight)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None/>
            </a:pPr>
            <a:endParaRPr lang="en-IN" sz="3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3549183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SzPts val="1400"/>
            </a:pPr>
            <a:r>
              <a:rPr lang="en-US" sz="5000" b="1" spc="100"/>
              <a:t>Analysis</a:t>
            </a:r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4294967295"/>
          </p:nvPr>
        </p:nvSpPr>
        <p:spPr>
          <a:xfrm>
            <a:off x="768096" y="1714500"/>
            <a:ext cx="3492177" cy="3017520"/>
          </a:xfrm>
          <a:prstGeom prst="rect">
            <a:avLst/>
          </a:prstGeom>
        </p:spPr>
        <p:txBody>
          <a:bodyPr spcFirstLastPara="1" vert="horz" lIns="45720" tIns="45720" rIns="45720" bIns="45720" rtlCol="0" anchor="t" anchorCtr="0">
            <a:normAutofit/>
          </a:bodyPr>
          <a:lstStyle/>
          <a:p>
            <a:pPr marL="457200" indent="-342900" defTabSz="914400"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US" dirty="0">
                <a:highlight>
                  <a:srgbClr val="FFFFFF"/>
                </a:highlight>
                <a:sym typeface="Helvetica Neue"/>
              </a:rPr>
              <a:t>Seeing that the minimum and maximum weights for edges are nearly the same, the dataset is homophilic</a:t>
            </a:r>
            <a:endParaRPr lang="en-US" dirty="0">
              <a:highlight>
                <a:srgbClr val="FFFFFF"/>
              </a:highlight>
            </a:endParaRPr>
          </a:p>
          <a:p>
            <a:pPr marL="457200" indent="-342900" defTabSz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US" dirty="0">
                <a:highlight>
                  <a:srgbClr val="FFFFFF"/>
                </a:highlight>
              </a:rPr>
              <a:t>The errors usually stemmed from mis-labelling when a particular neighbor with higher weight had high variance in their neighbors but the node itself had low variance</a:t>
            </a:r>
          </a:p>
          <a:p>
            <a:pPr marL="457200" lvl="0" indent="-342900" defTabSz="9144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endParaRPr lang="en-US" dirty="0">
              <a:highlight>
                <a:srgbClr val="FFFFFF"/>
              </a:highlight>
            </a:endParaRPr>
          </a:p>
          <a:p>
            <a:pPr marL="457200" lvl="0" indent="0" defTabSz="914400">
              <a:spcBef>
                <a:spcPts val="100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241298"/>
            <a:ext cx="2949380" cy="2746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824A4735-BC22-CC82-5665-590C0AD4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246" y="232422"/>
            <a:ext cx="2962564" cy="2756263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846" y="241299"/>
            <a:ext cx="1014521" cy="2751406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3118085"/>
            <a:ext cx="1578562" cy="1734211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3118085"/>
            <a:ext cx="2405032" cy="1734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309A3432-5979-DE58-5C23-0F3F82582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170" y="3118634"/>
            <a:ext cx="2408462" cy="1822921"/>
          </a:xfrm>
          <a:prstGeom prst="rect">
            <a:avLst/>
          </a:prstGeom>
        </p:spPr>
      </p:pic>
      <p:pic>
        <p:nvPicPr>
          <p:cNvPr id="4" name="Picture 3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E96AD848-165D-1DE7-52EA-9AE7065F6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67" y="4374696"/>
            <a:ext cx="5392512" cy="484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" b="1" dirty="0"/>
              <a:t>Error analysis - GCN</a:t>
            </a:r>
            <a:endParaRPr b="1" dirty="0"/>
          </a:p>
        </p:txBody>
      </p:sp>
      <p:pic>
        <p:nvPicPr>
          <p:cNvPr id="2" name="Picture 1" descr="A graph with green line&#10;&#10;AI-generated content may be incorrect.">
            <a:extLst>
              <a:ext uri="{FF2B5EF4-FFF2-40B4-BE49-F238E27FC236}">
                <a16:creationId xmlns:a16="http://schemas.microsoft.com/office/drawing/2014/main" id="{E5CB7074-6796-D316-5340-2B85B7D5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1" y="1564079"/>
            <a:ext cx="5352431" cy="2989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5F44D-B6E5-ADBB-C473-728B1CDF4613}"/>
              </a:ext>
            </a:extLst>
          </p:cNvPr>
          <p:cNvSpPr txBox="1"/>
          <p:nvPr/>
        </p:nvSpPr>
        <p:spPr>
          <a:xfrm>
            <a:off x="6347732" y="1847170"/>
            <a:ext cx="23778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1">
                    <a:lumMod val="76000"/>
                  </a:schemeClr>
                </a:solidFill>
                <a:latin typeface="Goudy Old Style"/>
              </a:rPr>
              <a:t>Assumes uniformly weighted edges, might miss out on some very crucial information about relation between edges and features of the endpoints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73A6-5664-CFBA-CFBD-77E18D54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/>
              <a:t>Problem Statement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911E-AAFB-D086-7FCE-6270035C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742950" lvl="1" indent="-285750"/>
            <a:r>
              <a:rPr lang="en-US" sz="1800" b="1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sz="1800" b="1" dirty="0">
                <a:solidFill>
                  <a:schemeClr val="tx2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800" dirty="0">
                <a:solidFill>
                  <a:schemeClr val="tx2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Network graphs </a:t>
            </a:r>
            <a:r>
              <a:rPr lang="en-US" sz="1800" dirty="0">
                <a:solidFill>
                  <a:srgbClr val="00B050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 </a:t>
            </a:r>
            <a:endParaRPr lang="en-US" sz="1800">
              <a:solidFill>
                <a:srgbClr val="00B050"/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742950" lvl="1" indent="-285750">
              <a:spcBef>
                <a:spcPts val="1000"/>
              </a:spcBef>
            </a:pPr>
            <a:r>
              <a:rPr lang="en-US" sz="1800" b="1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Output: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  </a:t>
            </a:r>
            <a:r>
              <a:rPr lang="en-US" sz="18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Performing classification tasks based on features of the graphs' nodes</a:t>
            </a:r>
            <a:endParaRPr lang="en-US" sz="180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742950" lvl="1" indent="-285750">
              <a:spcBef>
                <a:spcPts val="1000"/>
              </a:spcBef>
            </a:pPr>
            <a:r>
              <a:rPr lang="en-US" sz="1800" b="1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Example:</a:t>
            </a:r>
            <a:r>
              <a:rPr lang="en-US" sz="1800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  </a:t>
            </a:r>
            <a:endParaRPr lang="en-US" sz="1800">
              <a:solidFill>
                <a:schemeClr val="tx2"/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u="sng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Cora Dataset on a set of papers and citations  between them</a:t>
            </a:r>
            <a:endParaRPr lang="en-US" sz="180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457200" lvl="1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800" u="sng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Output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Classification tasks (which field does the paper belong to)</a:t>
            </a:r>
            <a:endParaRPr lang="en-US" sz="1800" dirty="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6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6F88B0D4-B77D-4000-48B4-01C186475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>
            <a:extLst>
              <a:ext uri="{FF2B5EF4-FFF2-40B4-BE49-F238E27FC236}">
                <a16:creationId xmlns:a16="http://schemas.microsoft.com/office/drawing/2014/main" id="{AFD4C62D-EB57-7B82-7A18-7D55E1B954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" b="1" dirty="0"/>
              <a:t>Error analysis 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19280-700D-AE10-77F2-A620A1E9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81" y="1402772"/>
            <a:ext cx="4052951" cy="36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Improvements over the paper</a:t>
            </a:r>
            <a:endParaRPr b="1"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Improved Accuracy from both papers (GCN and GAT)</a:t>
            </a:r>
            <a:endParaRPr lang="en" sz="2000" dirty="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45720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</a:rPr>
              <a:t>Performed entropy analysis with different attention heads for different layers in GAT</a:t>
            </a:r>
          </a:p>
          <a:p>
            <a:pPr marL="45720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Helvetica Neue"/>
              <a:buChar char="●"/>
            </a:pPr>
            <a:endParaRPr lang="en" sz="2000" dirty="0">
              <a:solidFill>
                <a:srgbClr val="0000FF"/>
              </a:solidFill>
              <a:highlight>
                <a:srgbClr val="FFFFFF"/>
              </a:highlight>
              <a:latin typeface="Helvetica Neue"/>
            </a:endParaRPr>
          </a:p>
          <a:p>
            <a:pPr marL="45720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Helvetica Neue"/>
              <a:buChar char="●"/>
            </a:pPr>
            <a:endParaRPr lang="en" sz="2000" dirty="0">
              <a:solidFill>
                <a:srgbClr val="0000FF"/>
              </a:solidFill>
              <a:highlight>
                <a:srgbClr val="FFFFFF"/>
              </a:highlight>
              <a:latin typeface="Helvetica Neue"/>
            </a:endParaRPr>
          </a:p>
        </p:txBody>
      </p:sp>
      <p:pic>
        <p:nvPicPr>
          <p:cNvPr id="2" name="Picture 1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5D8A963E-4607-CAD5-4F74-B03EEAC2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0" y="2424793"/>
            <a:ext cx="3273880" cy="2620737"/>
          </a:xfrm>
          <a:prstGeom prst="rect">
            <a:avLst/>
          </a:prstGeom>
        </p:spPr>
      </p:pic>
      <p:pic>
        <p:nvPicPr>
          <p:cNvPr id="3" name="Picture 2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5B98224F-F079-D956-5899-C352CF380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115" y="2424792"/>
            <a:ext cx="3284353" cy="26207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768096" y="168608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Learnings</a:t>
            </a:r>
            <a:endParaRPr b="1"/>
          </a:p>
        </p:txBody>
      </p:sp>
      <p:sp>
        <p:nvSpPr>
          <p:cNvPr id="154" name="Google Shape;154;p34"/>
          <p:cNvSpPr txBox="1">
            <a:spLocks noGrp="1"/>
          </p:cNvSpPr>
          <p:nvPr>
            <p:ph idx="1"/>
          </p:nvPr>
        </p:nvSpPr>
        <p:spPr>
          <a:xfrm>
            <a:off x="768096" y="525163"/>
            <a:ext cx="7290055" cy="441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480"/>
              </a:spcBef>
              <a:spcAft>
                <a:spcPts val="0"/>
              </a:spcAft>
              <a:buClr>
                <a:srgbClr val="1CADE4"/>
              </a:buClr>
              <a:buNone/>
            </a:pPr>
            <a:endParaRPr lang="en-US" sz="3800" dirty="0">
              <a:solidFill>
                <a:srgbClr val="0000FF"/>
              </a:solidFill>
              <a:latin typeface="Helvetica Neue"/>
              <a:ea typeface="+mn-lt"/>
              <a:cs typeface="+mn-lt"/>
            </a:endParaRPr>
          </a:p>
          <a:p>
            <a:pPr marL="457200" indent="-39370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r>
              <a:rPr lang="en-US" sz="18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ea typeface="+mn-lt"/>
                <a:cs typeface="+mn-lt"/>
              </a:rPr>
              <a:t>Performing classification tasks on unstructured data like graphs cannot be performed by structured algorithms</a:t>
            </a:r>
            <a:endParaRPr lang="en-US" sz="1800" dirty="0">
              <a:solidFill>
                <a:schemeClr val="accent1">
                  <a:lumMod val="76000"/>
                </a:schemeClr>
              </a:solidFill>
            </a:endParaRPr>
          </a:p>
          <a:p>
            <a:pPr marL="45720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r>
              <a:rPr lang="en" sz="2400" b="1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</a:rPr>
              <a:t>Key Takeaways</a:t>
            </a:r>
          </a:p>
          <a:p>
            <a:pPr marL="457200" indent="-3937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 panose="020B0602020104020603" pitchFamily="34" charset="0"/>
              <a:buChar char="•"/>
            </a:pPr>
            <a:r>
              <a:rPr lang="en" sz="16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</a:rPr>
              <a:t>Graph Neural Networks are a powerful model to do both transductive and inductive tasks</a:t>
            </a:r>
          </a:p>
          <a:p>
            <a:pPr marL="457200" indent="-3937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 panose="020B0602020104020603" pitchFamily="34" charset="0"/>
              <a:buChar char="•"/>
            </a:pPr>
            <a:r>
              <a:rPr lang="en" sz="16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</a:rPr>
              <a:t>Some graphs which represent heterophilic data needs to be dealt with using different weights for different edges (GATs)</a:t>
            </a:r>
          </a:p>
          <a:p>
            <a:pPr marL="457200" indent="-3937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r>
              <a:rPr lang="en" sz="2400" b="1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Technical Learnings</a:t>
            </a:r>
            <a:endParaRPr sz="2400" b="1" dirty="0">
              <a:solidFill>
                <a:schemeClr val="tx2"/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457200" indent="-3937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 panose="020B0602020104020603" pitchFamily="34" charset="0"/>
              <a:buChar char="•"/>
            </a:pPr>
            <a:r>
              <a:rPr lang="en" sz="16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</a:rPr>
              <a:t>GATs outperform GCNs due to their ability to handle more general graph-based data</a:t>
            </a:r>
          </a:p>
          <a:p>
            <a:pPr marL="457200" indent="-3937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 panose="020B0602020104020603" pitchFamily="34" charset="0"/>
              <a:buChar char="•"/>
            </a:pPr>
            <a:r>
              <a:rPr lang="en" sz="16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</a:rPr>
              <a:t>GNNs are much shallower than CNNs due to the more irregular and non hierarchial nature of the underlying data they need to work on</a:t>
            </a:r>
          </a:p>
          <a:p>
            <a:pPr marL="6350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None/>
            </a:pPr>
            <a:endParaRPr lang="en" sz="2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 marL="45720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endParaRPr lang="en" sz="2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 marL="45720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3800" dirty="0">
              <a:solidFill>
                <a:srgbClr val="0000FF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Summary and Conclusion</a:t>
            </a:r>
            <a:endParaRPr b="1"/>
          </a:p>
        </p:txBody>
      </p:sp>
      <p:sp>
        <p:nvSpPr>
          <p:cNvPr id="166" name="Google Shape;166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8735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Helvetica Neue"/>
              <a:buChar char="•"/>
            </a:pPr>
            <a:r>
              <a:rPr lang="en-US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 panose="02020502050305020303" pitchFamily="18" charset="0"/>
                <a:ea typeface="Helvetica Neue"/>
                <a:cs typeface="Helvetica Neue"/>
                <a:sym typeface="Helvetica Neue"/>
              </a:rPr>
              <a:t>Performing classification tasks on unstructured data like graphs cannot be performed by structured algorithms</a:t>
            </a:r>
            <a:endParaRPr lang="en-US" sz="2000" dirty="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 panose="02020502050305020303" pitchFamily="18" charset="0"/>
              <a:ea typeface="Helvetica Neue"/>
              <a:cs typeface="Helvetica Neue"/>
            </a:endParaRPr>
          </a:p>
          <a:p>
            <a:pPr marL="457200" indent="-387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Helvetica Neue"/>
              <a:buChar char="•"/>
            </a:pPr>
            <a:r>
              <a:rPr lang="en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 panose="02020502050305020303" pitchFamily="18" charset="0"/>
                <a:ea typeface="Helvetica Neue"/>
                <a:cs typeface="Helvetica Neue"/>
              </a:rPr>
              <a:t>Graph neural networks become useful in such cases to spot patterns and derive information about graph embeddings</a:t>
            </a:r>
          </a:p>
          <a:p>
            <a:pPr marL="457200" indent="-3873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Helvetica Neue"/>
              <a:buChar char="•"/>
            </a:pPr>
            <a:r>
              <a:rPr lang="en" sz="2000" dirty="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Goudy Old Style" panose="02020502050305020303" pitchFamily="18" charset="0"/>
                <a:ea typeface="Helvetica Neue"/>
                <a:cs typeface="Helvetica Neue"/>
                <a:sym typeface="Helvetica Neue"/>
              </a:rPr>
              <a:t>Potential future work could include efficient online addition of nodes and edges</a:t>
            </a:r>
            <a:endParaRPr sz="2000" dirty="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 panose="02020502050305020303" pitchFamily="18" charset="0"/>
              <a:ea typeface="Helvetica Neue"/>
              <a:cs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7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F3821F-4A85-2F1D-1122-85CED657C78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CD511-ABCB-3632-92D1-1A00115C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74" y="1901248"/>
            <a:ext cx="5829300" cy="109728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85C9EC8-9024-1137-FE58-514140A28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>
            <a:extLst>
              <a:ext uri="{FF2B5EF4-FFF2-40B4-BE49-F238E27FC236}">
                <a16:creationId xmlns:a16="http://schemas.microsoft.com/office/drawing/2014/main" id="{D485683D-D577-640F-E689-068D40174D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096" y="446346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Motivation</a:t>
            </a:r>
            <a:endParaRPr b="1" dirty="0"/>
          </a:p>
        </p:txBody>
      </p:sp>
      <p:sp>
        <p:nvSpPr>
          <p:cNvPr id="106" name="Google Shape;106;p26">
            <a:extLst>
              <a:ext uri="{FF2B5EF4-FFF2-40B4-BE49-F238E27FC236}">
                <a16:creationId xmlns:a16="http://schemas.microsoft.com/office/drawing/2014/main" id="{10F700A8-30F7-19F9-81D9-8DC4965FAC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lvl="0" indent="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en-US" sz="2100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Why is this an interesting problem?</a:t>
            </a:r>
            <a:endParaRPr lang="en-US" sz="2100" dirty="0">
              <a:solidFill>
                <a:schemeClr val="tx2"/>
              </a:solidFill>
              <a:highlight>
                <a:srgbClr val="FFFFFF"/>
              </a:highlight>
              <a:latin typeface="Goudy Old Style"/>
            </a:endParaRPr>
          </a:p>
          <a:p>
            <a:pPr marL="381000" indent="-28575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20B0602020104020603" pitchFamily="34" charset="0"/>
              <a:buChar char="•"/>
            </a:pPr>
            <a:r>
              <a:rPr lang="en-IN" sz="1800" dirty="0">
                <a:solidFill>
                  <a:schemeClr val="accent1">
                    <a:lumMod val="76000"/>
                  </a:schemeClr>
                </a:solidFill>
              </a:rPr>
              <a:t>Many real world datasets (social, citation, etc.) are best represented as graphs</a:t>
            </a:r>
          </a:p>
          <a:p>
            <a:pPr marL="438150" indent="-34290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20B0602020104020603" pitchFamily="34" charset="0"/>
              <a:buChar char="•"/>
            </a:pPr>
            <a:r>
              <a:rPr lang="en-IN" sz="1800" dirty="0">
                <a:solidFill>
                  <a:schemeClr val="accent1">
                    <a:lumMod val="76000"/>
                  </a:schemeClr>
                </a:solidFill>
              </a:rPr>
              <a:t>Classifying nodes using both features and connections gives deeper insights</a:t>
            </a:r>
          </a:p>
          <a:p>
            <a:pPr marL="438150" indent="-34290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20B0602020104020603" pitchFamily="34" charset="0"/>
              <a:buChar char="•"/>
            </a:pPr>
            <a:r>
              <a:rPr lang="en-IN" sz="1800" dirty="0">
                <a:solidFill>
                  <a:schemeClr val="accent1">
                    <a:lumMod val="76000"/>
                  </a:schemeClr>
                </a:solidFill>
              </a:rPr>
              <a:t>It’s a p</a:t>
            </a:r>
            <a:r>
              <a:rPr lang="en-IN" sz="2000" dirty="0">
                <a:solidFill>
                  <a:schemeClr val="accent1">
                    <a:lumMod val="76000"/>
                  </a:schemeClr>
                </a:solidFill>
              </a:rPr>
              <a:t>ractical and relevant problem with broad usage</a:t>
            </a:r>
          </a:p>
          <a:p>
            <a:pPr marL="438150" indent="-34290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20B0602020104020603" pitchFamily="34" charset="0"/>
              <a:buChar char="•"/>
            </a:pPr>
            <a:endParaRPr sz="2000" dirty="0">
              <a:solidFill>
                <a:schemeClr val="accent1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Motivation</a:t>
            </a:r>
            <a:endParaRPr b="1"/>
          </a:p>
        </p:txBody>
      </p:sp>
      <p:sp>
        <p:nvSpPr>
          <p:cNvPr id="106" name="Google Shape;106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en" sz="210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What makes it interesting, impactful, or challenging?</a:t>
            </a:r>
            <a:endParaRPr lang="en-US">
              <a:solidFill>
                <a:schemeClr val="tx2"/>
              </a:solidFill>
              <a:latin typeface="Goudy Old Style"/>
            </a:endParaRPr>
          </a:p>
          <a:p>
            <a:pPr marL="4381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20B0602020104020603" pitchFamily="34" charset="0"/>
              <a:buChar char="•"/>
            </a:pPr>
            <a:r>
              <a:rPr lang="en-IN" sz="180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Graphs are irregular structures, making them harder for standard models to handle</a:t>
            </a:r>
            <a:endParaRPr lang="en-IN" sz="180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ea typeface="Helvetica Neue"/>
              <a:cs typeface="Helvetica Neue"/>
            </a:endParaRPr>
          </a:p>
          <a:p>
            <a:pPr marL="4381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5000000000000000000" pitchFamily="2" charset="2"/>
              <a:buChar char="•"/>
            </a:pPr>
            <a:r>
              <a:rPr lang="en-IN" sz="180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Requires models to learn from both node features and network structure</a:t>
            </a:r>
            <a:endParaRPr lang="en-IN" sz="180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ea typeface="Helvetica Neue"/>
              <a:cs typeface="Helvetica Neue"/>
            </a:endParaRPr>
          </a:p>
          <a:p>
            <a:pPr marL="43815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5000000000000000000" pitchFamily="2" charset="2"/>
              <a:buChar char="•"/>
            </a:pPr>
            <a:r>
              <a:rPr lang="en-IN" sz="180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</a:rPr>
              <a:t>Very versatile, can be used for both supervised and unsupervised tasks; example: </a:t>
            </a:r>
            <a:r>
              <a:rPr lang="en-US" sz="1800">
                <a:solidFill>
                  <a:schemeClr val="accent1">
                    <a:lumMod val="76000"/>
                  </a:schemeClr>
                </a:solidFill>
                <a:highlight>
                  <a:srgbClr val="FFFFFF"/>
                </a:highlight>
                <a:latin typeface="TW Cen MT"/>
              </a:rPr>
              <a:t>Useful in fraud detection, recommendations, and social analysis</a:t>
            </a:r>
            <a:endParaRPr lang="en-IN" sz="180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US" sz="3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C9632A6-D537-8618-297F-955E949A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>
            <a:extLst>
              <a:ext uri="{FF2B5EF4-FFF2-40B4-BE49-F238E27FC236}">
                <a16:creationId xmlns:a16="http://schemas.microsoft.com/office/drawing/2014/main" id="{0380F0E5-D9AA-2DBD-2430-E3ED557C85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Motivation</a:t>
            </a:r>
            <a:endParaRPr b="1"/>
          </a:p>
        </p:txBody>
      </p:sp>
      <p:sp>
        <p:nvSpPr>
          <p:cNvPr id="106" name="Google Shape;106;p26">
            <a:extLst>
              <a:ext uri="{FF2B5EF4-FFF2-40B4-BE49-F238E27FC236}">
                <a16:creationId xmlns:a16="http://schemas.microsoft.com/office/drawing/2014/main" id="{69CBF756-B876-A5DE-9DD6-D011B20B30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en" sz="210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Is there a real-world application or gap this project addresses?</a:t>
            </a:r>
            <a:endParaRPr lang="en" sz="2000">
              <a:solidFill>
                <a:schemeClr val="tx2"/>
              </a:solidFill>
              <a:highlight>
                <a:srgbClr val="FFFFFF"/>
              </a:highlight>
              <a:latin typeface="Goudy Old Style"/>
              <a:ea typeface="Helvetica Neue"/>
              <a:cs typeface="Helvetica Neue"/>
            </a:endParaRPr>
          </a:p>
          <a:p>
            <a:pPr marL="4381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20B0602020104020603" pitchFamily="34" charset="0"/>
              <a:buChar char="•"/>
            </a:pPr>
            <a:r>
              <a:rPr lang="en-US" sz="1800">
                <a:solidFill>
                  <a:schemeClr val="accent1">
                    <a:lumMod val="76000"/>
                  </a:schemeClr>
                </a:solidFill>
              </a:rPr>
              <a:t>Fills a gap where traditional ML fails to use relational data</a:t>
            </a:r>
          </a:p>
          <a:p>
            <a:pPr marL="4381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 panose="05000000000000000000" pitchFamily="2" charset="2"/>
              <a:buChar char="•"/>
            </a:pPr>
            <a:r>
              <a:rPr lang="en-IN" sz="1800">
                <a:solidFill>
                  <a:schemeClr val="accent1">
                    <a:lumMod val="76000"/>
                  </a:schemeClr>
                </a:solidFill>
              </a:rPr>
              <a:t>Helps in tasks like:</a:t>
            </a:r>
          </a:p>
          <a:p>
            <a:pPr marL="587375" lvl="1" indent="-361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accent1">
                    <a:lumMod val="76000"/>
                  </a:schemeClr>
                </a:solidFill>
              </a:rPr>
              <a:t>Detecting fake or inactive accounts</a:t>
            </a:r>
          </a:p>
          <a:p>
            <a:pPr marL="587375" lvl="1" indent="-361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ourier New" panose="02070309020205020404" pitchFamily="49" charset="0"/>
              <a:buChar char="o"/>
            </a:pPr>
            <a:r>
              <a:rPr lang="en-IN" sz="1800">
                <a:solidFill>
                  <a:schemeClr val="accent1">
                    <a:lumMod val="76000"/>
                  </a:schemeClr>
                </a:solidFill>
              </a:rPr>
              <a:t>Recommending content</a:t>
            </a:r>
            <a:endParaRPr lang="en-US" sz="1800">
              <a:solidFill>
                <a:schemeClr val="accent1">
                  <a:lumMod val="76000"/>
                </a:schemeClr>
              </a:solidFill>
            </a:endParaRPr>
          </a:p>
          <a:p>
            <a:pPr marL="587375" lvl="1" indent="-361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chemeClr val="accent1">
                    <a:lumMod val="76000"/>
                  </a:schemeClr>
                </a:solidFill>
              </a:rPr>
              <a:t>Analyzing user or document networks</a:t>
            </a:r>
            <a:endParaRPr lang="en-IN" sz="180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1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768096" y="1"/>
            <a:ext cx="7290054" cy="90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Literature Review</a:t>
            </a:r>
            <a:endParaRPr b="1"/>
          </a:p>
        </p:txBody>
      </p:sp>
      <p:sp>
        <p:nvSpPr>
          <p:cNvPr id="112" name="Google Shape;112;p27"/>
          <p:cNvSpPr txBox="1">
            <a:spLocks noGrp="1"/>
          </p:cNvSpPr>
          <p:nvPr>
            <p:ph idx="1"/>
          </p:nvPr>
        </p:nvSpPr>
        <p:spPr>
          <a:xfrm>
            <a:off x="502170" y="584616"/>
            <a:ext cx="7873734" cy="445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endParaRPr lang="en" sz="2100" dirty="0">
              <a:solidFill>
                <a:srgbClr val="0000FF"/>
              </a:solidFill>
              <a:highlight>
                <a:srgbClr val="FFFFFF"/>
              </a:highlight>
              <a:latin typeface="Goudy Old Style" panose="02020502050305020303" pitchFamily="18" charset="0"/>
              <a:ea typeface="Helvetica Neue"/>
              <a:cs typeface="Helvetica Neue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accent1">
                    <a:lumMod val="76000"/>
                  </a:schemeClr>
                </a:solidFill>
              </a:rPr>
              <a:t>Graph-based data is common in fields like social networks, biology and recommendation systems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accent1">
                    <a:lumMod val="76000"/>
                  </a:schemeClr>
                </a:solidFill>
              </a:rPr>
              <a:t>Traditional machine learning models struggle with relational and irregular data structures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accent1">
                    <a:lumMod val="76000"/>
                  </a:schemeClr>
                </a:solidFill>
              </a:rPr>
              <a:t>GNNs were developed to combine node features with structural information for tasks like node classification, link prediction, and clustering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5000000000000000000" pitchFamily="2" charset="2"/>
              <a:buChar char="•"/>
            </a:pPr>
            <a:r>
              <a:rPr lang="en-US" sz="1800" dirty="0">
                <a:solidFill>
                  <a:schemeClr val="accent1">
                    <a:lumMod val="76000"/>
                  </a:schemeClr>
                </a:solidFill>
              </a:rPr>
              <a:t>Early models like GCN (2016) and GAT (2017) showed how deep learning can effectively process node features and relationships.</a:t>
            </a:r>
            <a:endParaRPr sz="1800" dirty="0">
              <a:solidFill>
                <a:schemeClr val="accent1">
                  <a:lumMod val="76000"/>
                </a:schemeClr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I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40255BD4-093B-E6EE-A131-C4B22780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>
            <a:extLst>
              <a:ext uri="{FF2B5EF4-FFF2-40B4-BE49-F238E27FC236}">
                <a16:creationId xmlns:a16="http://schemas.microsoft.com/office/drawing/2014/main" id="{F8ECFF54-CDE6-78D4-9894-95440B4D8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096" y="0"/>
            <a:ext cx="7290054" cy="996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Literature Review</a:t>
            </a:r>
            <a:endParaRPr b="1"/>
          </a:p>
        </p:txBody>
      </p:sp>
      <p:sp>
        <p:nvSpPr>
          <p:cNvPr id="112" name="Google Shape;112;p27">
            <a:extLst>
              <a:ext uri="{FF2B5EF4-FFF2-40B4-BE49-F238E27FC236}">
                <a16:creationId xmlns:a16="http://schemas.microsoft.com/office/drawing/2014/main" id="{89A41501-3CC1-6D68-534C-09E132C7DF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8096" y="876925"/>
            <a:ext cx="7290055" cy="38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endParaRPr lang="en" sz="2100" dirty="0">
              <a:solidFill>
                <a:srgbClr val="0000FF"/>
              </a:solidFill>
              <a:highlight>
                <a:srgbClr val="FFFFFF"/>
              </a:highlight>
              <a:latin typeface="Goudy Old Style" panose="02020502050305020303" pitchFamily="18" charset="0"/>
              <a:ea typeface="Helvetica Neue"/>
              <a:cs typeface="Helvetica Neue"/>
            </a:endParaRPr>
          </a:p>
          <a:p>
            <a:pPr marL="4318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20B0602020104020603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"Semi-Supervised Classification with Graph Convolutional Networks" (2016)</a:t>
            </a:r>
          </a:p>
          <a:p>
            <a:pPr marL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en-US" sz="2000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</a:rPr>
              <a:t>Available at: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https://arxiv.org/abs/1609.02907</a:t>
            </a:r>
            <a:endParaRPr lang="en-US" sz="1400" dirty="0">
              <a:solidFill>
                <a:schemeClr val="tx2"/>
              </a:solidFill>
            </a:endParaRPr>
          </a:p>
          <a:p>
            <a:pPr marL="3746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20B0602020104020603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20B0602020104020603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"Understanding Graph Attention Networks: A Practical Exploration" (2020)</a:t>
            </a:r>
            <a:endParaRPr lang="en-US" sz="1700" dirty="0">
              <a:solidFill>
                <a:schemeClr val="tx2"/>
              </a:solidFill>
              <a:highlight>
                <a:srgbClr val="FFFFFF"/>
              </a:highlight>
              <a:latin typeface="Goudy Old Style" panose="02020502050305020303" pitchFamily="18" charset="0"/>
            </a:endParaRPr>
          </a:p>
          <a:p>
            <a:pPr marL="889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en-US" sz="1700" dirty="0">
                <a:solidFill>
                  <a:schemeClr val="tx2"/>
                </a:solidFill>
                <a:highlight>
                  <a:srgbClr val="FFFFFF"/>
                </a:highlight>
                <a:latin typeface="Goudy Old Style"/>
                <a:sym typeface="Helvetica Neue"/>
              </a:rPr>
              <a:t>	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</a:rPr>
              <a:t>Available at: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https://medium.com/@farzad.karami/understanding-graph-attention-networks-a-practical-exploration-cf033a8f3d9d</a:t>
            </a:r>
            <a:endParaRPr lang="en-US" sz="1400" dirty="0">
              <a:solidFill>
                <a:schemeClr val="tx2"/>
              </a:solidFill>
            </a:endParaRPr>
          </a:p>
          <a:p>
            <a:pPr marL="37465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20B0602020104020603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Arial" panose="020B0602020104020603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"Graph Attention Networks" (2017)</a:t>
            </a:r>
          </a:p>
          <a:p>
            <a:pPr marL="889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en-IN" sz="2000" dirty="0">
                <a:solidFill>
                  <a:schemeClr val="tx2"/>
                </a:solidFill>
              </a:rPr>
              <a:t>	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</a:rPr>
              <a:t>Available at: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https://arxiv.org/abs/1710.10903</a:t>
            </a:r>
            <a:endParaRPr lang="en-US" sz="1400" dirty="0">
              <a:solidFill>
                <a:schemeClr val="tx2"/>
              </a:solidFill>
            </a:endParaRPr>
          </a:p>
          <a:p>
            <a:pPr marL="889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967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Dataset</a:t>
            </a:r>
            <a:endParaRPr b="1"/>
          </a:p>
        </p:txBody>
      </p:sp>
      <p:sp>
        <p:nvSpPr>
          <p:cNvPr id="118" name="Google Shape;118;p28"/>
          <p:cNvSpPr txBox="1">
            <a:spLocks noGrp="1"/>
          </p:cNvSpPr>
          <p:nvPr>
            <p:ph idx="1"/>
          </p:nvPr>
        </p:nvSpPr>
        <p:spPr>
          <a:xfrm>
            <a:off x="768096" y="1461541"/>
            <a:ext cx="7290055" cy="327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Each node in the graph represents a scientific publication, and edges represent citation links between them.</a:t>
            </a:r>
            <a:endParaRPr lang="en" sz="2000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sym typeface="Helvetica Neue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Sample Node Features (vector): 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[0,1,0,…,0,1] 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    </a:t>
            </a:r>
            <a:r>
              <a:rPr lang="en-IN" sz="16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(1433-dimensional one-hot/TF-IDF-like vector of word presence in the paper)</a:t>
            </a:r>
            <a:endParaRPr lang="en-IN" sz="1600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ea typeface="Helvetica Neue"/>
              <a:cs typeface="Helvetica Neue"/>
            </a:endParaRPr>
          </a:p>
          <a:p>
            <a:pPr marL="0" indent="0">
              <a:spcBef>
                <a:spcPts val="48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0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 Corresponding Label (class):  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Neural_Networks </a:t>
            </a:r>
          </a:p>
          <a:p>
            <a:pPr mar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    (the field which the paper was published in)</a:t>
            </a:r>
            <a:endParaRPr lang="e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F7818732-B5E0-A2E2-AB08-B8135A03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>
            <a:extLst>
              <a:ext uri="{FF2B5EF4-FFF2-40B4-BE49-F238E27FC236}">
                <a16:creationId xmlns:a16="http://schemas.microsoft.com/office/drawing/2014/main" id="{49840532-28C8-009A-A095-AF8872A47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8096" y="0"/>
            <a:ext cx="7290054" cy="53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Dataset</a:t>
            </a:r>
            <a:endParaRPr b="1"/>
          </a:p>
        </p:txBody>
      </p:sp>
      <p:sp>
        <p:nvSpPr>
          <p:cNvPr id="118" name="Google Shape;118;p28">
            <a:extLst>
              <a:ext uri="{FF2B5EF4-FFF2-40B4-BE49-F238E27FC236}">
                <a16:creationId xmlns:a16="http://schemas.microsoft.com/office/drawing/2014/main" id="{1C6C5944-9AD0-BDA0-5D16-F46D3BBA4B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9626" y="389744"/>
            <a:ext cx="8364512" cy="434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en" sz="1800" b="1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Number of Nodes (Samples) 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2,708 papers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Number of Edges : 5,429 citation links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Number of Classes : 7 (paper topics like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Neural_Networks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Rule_Learning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etc.)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Number of Features per Node : 1,433</a:t>
            </a:r>
          </a:p>
          <a:p>
            <a:pPr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Task Type : Node classification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 Graph Type : Undirected citation graph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endParaRPr lang="en"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9A46B5-53D8-C5B6-2B5D-0D62336FD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37929"/>
              </p:ext>
            </p:extLst>
          </p:nvPr>
        </p:nvGraphicFramePr>
        <p:xfrm>
          <a:off x="2297011" y="2668623"/>
          <a:ext cx="423222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12">
                  <a:extLst>
                    <a:ext uri="{9D8B030D-6E8A-4147-A177-3AD203B41FA5}">
                      <a16:colId xmlns:a16="http://schemas.microsoft.com/office/drawing/2014/main" val="885755860"/>
                    </a:ext>
                  </a:extLst>
                </a:gridCol>
                <a:gridCol w="2116112">
                  <a:extLst>
                    <a:ext uri="{9D8B030D-6E8A-4147-A177-3AD203B41FA5}">
                      <a16:colId xmlns:a16="http://schemas.microsoft.com/office/drawing/2014/main" val="4260172894"/>
                    </a:ext>
                  </a:extLst>
                </a:gridCol>
              </a:tblGrid>
              <a:tr h="222029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98768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r>
                        <a:rPr lang="en-IN" err="1"/>
                        <a:t>Neural_Networks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65798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r>
                        <a:rPr lang="en-IN" err="1"/>
                        <a:t>Rule_Learning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29931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r>
                        <a:rPr lang="en-IN" err="1"/>
                        <a:t>Reinforcement_Learning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406150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r>
                        <a:rPr lang="en-IN" err="1"/>
                        <a:t>Probabilistic_Methods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23404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r>
                        <a:rPr lang="en-IN" dirty="0"/>
                        <a:t>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15554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r>
                        <a:rPr lang="en-IN" err="1"/>
                        <a:t>Genetic_Algorithms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69525"/>
                  </a:ext>
                </a:extLst>
              </a:tr>
              <a:tr h="222029">
                <a:tc>
                  <a:txBody>
                    <a:bodyPr/>
                    <a:lstStyle/>
                    <a:p>
                      <a:r>
                        <a:rPr lang="en-IN" err="1"/>
                        <a:t>Case_Based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33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1037</Words>
  <Application>Microsoft Office PowerPoint</Application>
  <PresentationFormat>On-screen Show (16:9)</PresentationFormat>
  <Paragraphs>151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Courier New</vt:lpstr>
      <vt:lpstr>Goudy Old Style</vt:lpstr>
      <vt:lpstr>Helvetica Neue</vt:lpstr>
      <vt:lpstr>Tw Cen MT</vt:lpstr>
      <vt:lpstr>Tw Cen MT</vt:lpstr>
      <vt:lpstr>Tw Cen MT Condensed</vt:lpstr>
      <vt:lpstr>Wingdings</vt:lpstr>
      <vt:lpstr>Wingdings 3</vt:lpstr>
      <vt:lpstr>Integral</vt:lpstr>
      <vt:lpstr>CS240: Final project </vt:lpstr>
      <vt:lpstr>Problem Statement</vt:lpstr>
      <vt:lpstr>Motivation</vt:lpstr>
      <vt:lpstr>Motivation</vt:lpstr>
      <vt:lpstr>Motivation</vt:lpstr>
      <vt:lpstr>Literature Review</vt:lpstr>
      <vt:lpstr>Literature Review</vt:lpstr>
      <vt:lpstr>Dataset</vt:lpstr>
      <vt:lpstr>Dataset</vt:lpstr>
      <vt:lpstr>Dataset</vt:lpstr>
      <vt:lpstr>PowerPoint Presentation</vt:lpstr>
      <vt:lpstr>PowerPoint Presentation</vt:lpstr>
      <vt:lpstr>Method/Technique</vt:lpstr>
      <vt:lpstr>GAT Architecture</vt:lpstr>
      <vt:lpstr>GCN Architecture</vt:lpstr>
      <vt:lpstr>Method/Technique</vt:lpstr>
      <vt:lpstr>Results</vt:lpstr>
      <vt:lpstr>Analysis</vt:lpstr>
      <vt:lpstr>Error analysis - GCN</vt:lpstr>
      <vt:lpstr>Error analysis </vt:lpstr>
      <vt:lpstr>Improvements over the paper</vt:lpstr>
      <vt:lpstr>Learnings</vt:lpstr>
      <vt:lpstr>Summary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Abhilasha Sharma Suman</cp:lastModifiedBy>
  <cp:revision>895</cp:revision>
  <dcterms:modified xsi:type="dcterms:W3CDTF">2025-05-04T04:40:37Z</dcterms:modified>
</cp:coreProperties>
</file>