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0" r:id="rId2"/>
    <p:sldMasterId id="2147483692" r:id="rId3"/>
    <p:sldMasterId id="2147483668" r:id="rId4"/>
    <p:sldMasterId id="2147483659" r:id="rId5"/>
  </p:sldMasterIdLst>
  <p:notesMasterIdLst>
    <p:notesMasterId r:id="rId26"/>
  </p:notesMasterIdLst>
  <p:handoutMasterIdLst>
    <p:handoutMasterId r:id="rId27"/>
  </p:handoutMasterIdLst>
  <p:sldIdLst>
    <p:sldId id="352" r:id="rId6"/>
    <p:sldId id="407" r:id="rId7"/>
    <p:sldId id="442" r:id="rId8"/>
    <p:sldId id="443" r:id="rId9"/>
    <p:sldId id="258" r:id="rId10"/>
    <p:sldId id="262" r:id="rId11"/>
    <p:sldId id="263" r:id="rId12"/>
    <p:sldId id="267" r:id="rId13"/>
    <p:sldId id="268" r:id="rId14"/>
    <p:sldId id="354" r:id="rId15"/>
    <p:sldId id="439" r:id="rId16"/>
    <p:sldId id="400" r:id="rId17"/>
    <p:sldId id="440" r:id="rId18"/>
    <p:sldId id="441" r:id="rId19"/>
    <p:sldId id="445" r:id="rId20"/>
    <p:sldId id="444" r:id="rId21"/>
    <p:sldId id="279" r:id="rId22"/>
    <p:sldId id="398" r:id="rId23"/>
    <p:sldId id="405" r:id="rId24"/>
    <p:sldId id="39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A20"/>
    <a:srgbClr val="0A2637"/>
    <a:srgbClr val="0C2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4"/>
    <p:restoredTop sz="80816" autoAdjust="0"/>
  </p:normalViewPr>
  <p:slideViewPr>
    <p:cSldViewPr>
      <p:cViewPr varScale="1">
        <p:scale>
          <a:sx n="91" d="100"/>
          <a:sy n="91" d="100"/>
        </p:scale>
        <p:origin x="1368" y="184"/>
      </p:cViewPr>
      <p:guideLst>
        <p:guide orient="horz" pos="981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98"/>
    </p:cViewPr>
  </p:sorterViewPr>
  <p:notesViewPr>
    <p:cSldViewPr showGuides="1">
      <p:cViewPr varScale="1">
        <p:scale>
          <a:sx n="76" d="100"/>
          <a:sy n="76" d="100"/>
        </p:scale>
        <p:origin x="372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37158F-F192-44AF-9AD2-F8C865E6D8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A6FEF-F060-4222-A578-FB0EFBE6EE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C968B-2B00-49DE-B2C0-494F3A5CFBDF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4B5D1-4961-47A9-BD4E-F6DC8DA2B8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B214D-FEAC-4E06-983E-6E958E20A7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EF8CA-0AD6-4429-B0C0-F94C2293E10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807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A087C-CEA0-43E1-8C71-1F3B6CD1BC47}" type="datetimeFigureOut">
              <a:rPr lang="en-US" smtClean="0"/>
              <a:pPr/>
              <a:t>8/5/19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A2A76-3002-404D-AD43-39DEE36636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549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568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800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3171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990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7255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815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144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699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032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118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class is like a blueprint of the final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749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612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37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929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716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A2A76-3002-404D-AD43-39DEE3663668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967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jpe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jpe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jpe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0412_UOS_APPRENTICESHIPS_POWERPOINT_0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4143830"/>
            <a:ext cx="5010365" cy="5633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4707154"/>
            <a:ext cx="5010365" cy="106915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3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Name Surname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57201" y="1980446"/>
            <a:ext cx="4579848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Build your A-Team</a:t>
            </a:r>
          </a:p>
          <a:p>
            <a:r>
              <a:rPr lang="en-US" sz="3000" dirty="0">
                <a:solidFill>
                  <a:schemeClr val="tx2"/>
                </a:solidFill>
              </a:rPr>
              <a:t>with Higher and Degree Apprenticeships</a:t>
            </a:r>
          </a:p>
        </p:txBody>
      </p:sp>
    </p:spTree>
    <p:extLst>
      <p:ext uri="{BB962C8B-B14F-4D97-AF65-F5344CB8AC3E}">
        <p14:creationId xmlns:p14="http://schemas.microsoft.com/office/powerpoint/2010/main" val="176059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359"/>
            <a:ext cx="6096000" cy="566738"/>
          </a:xfrm>
        </p:spPr>
        <p:txBody>
          <a:bodyPr anchor="t" anchorCtr="0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8846" y="184264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97500"/>
            <a:ext cx="6096000" cy="75332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8157-8A16-8346-8242-38165F31C7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5562600" cy="365125"/>
          </a:xfrm>
        </p:spPr>
        <p:txBody>
          <a:bodyPr/>
          <a:lstStyle/>
          <a:p>
            <a:r>
              <a:rPr lang="en-US" dirty="0"/>
              <a:t>Build your A-Team with Higher and Degree Apprenticeships</a:t>
            </a:r>
          </a:p>
        </p:txBody>
      </p:sp>
    </p:spTree>
    <p:extLst>
      <p:ext uri="{BB962C8B-B14F-4D97-AF65-F5344CB8AC3E}">
        <p14:creationId xmlns:p14="http://schemas.microsoft.com/office/powerpoint/2010/main" val="228527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0412_UOS_APPRENTICESHIPS_POWERPOINT_0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6309091" cy="1143000"/>
          </a:xfrm>
        </p:spPr>
        <p:txBody>
          <a:bodyPr anchor="t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417640"/>
            <a:ext cx="4709002" cy="2607827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UNI_SUND_LOGO_WHITE_02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6027353"/>
            <a:ext cx="1952367" cy="545331"/>
          </a:xfrm>
          <a:prstGeom prst="rect">
            <a:avLst/>
          </a:prstGeom>
        </p:spPr>
      </p:pic>
      <p:pic>
        <p:nvPicPr>
          <p:cNvPr id="11" name="Picture 10" descr="HEFCE logo WHITE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378580"/>
            <a:ext cx="1952367" cy="65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6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Mix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200026" y="342901"/>
            <a:ext cx="5529263" cy="742950"/>
          </a:xfrm>
          <a:prstGeom prst="rect">
            <a:avLst/>
          </a:prstGeom>
        </p:spPr>
        <p:txBody>
          <a:bodyPr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00025" y="1420161"/>
            <a:ext cx="2743200" cy="1169551"/>
          </a:xfrm>
        </p:spPr>
        <p:txBody>
          <a:bodyPr/>
          <a:lstStyle>
            <a:lvl1pPr>
              <a:defRPr sz="135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0050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07218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64387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221555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040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354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887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0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812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01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7761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09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0412_UOS_APPRENTICESHIPS_POWERPOINT_0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3429000"/>
            <a:ext cx="5010365" cy="5633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272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390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62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424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683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8261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4316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0457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0600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95958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09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8157-8A16-8346-8242-38165F31C7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5562600" cy="365125"/>
          </a:xfrm>
        </p:spPr>
        <p:txBody>
          <a:bodyPr/>
          <a:lstStyle/>
          <a:p>
            <a:r>
              <a:rPr lang="en-US" dirty="0"/>
              <a:t>Build your A-Team with Higher and Degree Apprenticeships</a:t>
            </a:r>
          </a:p>
        </p:txBody>
      </p:sp>
    </p:spTree>
    <p:extLst>
      <p:ext uri="{BB962C8B-B14F-4D97-AF65-F5344CB8AC3E}">
        <p14:creationId xmlns:p14="http://schemas.microsoft.com/office/powerpoint/2010/main" val="12302510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5527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7438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3698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0658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00662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9388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2530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5288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6433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09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0412_UOS_APPRENTICESHIPS_POWERPOINT_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6309091" cy="1143000"/>
          </a:xfrm>
        </p:spPr>
        <p:txBody>
          <a:bodyPr anchor="t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417639"/>
            <a:ext cx="5562600" cy="434430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138157-8A16-8346-8242-38165F31C7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5562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Build your A-Team with Higher and Degree Apprenticeships</a:t>
            </a:r>
          </a:p>
        </p:txBody>
      </p:sp>
      <p:pic>
        <p:nvPicPr>
          <p:cNvPr id="14" name="Picture 13" descr="UNI_SUND_LOGO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514" y="345490"/>
            <a:ext cx="1563987" cy="43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850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8469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6422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5449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5230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0073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319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349151" y="1714501"/>
            <a:ext cx="4545211" cy="1523494"/>
          </a:xfrm>
        </p:spPr>
        <p:txBody>
          <a:bodyPr lIns="0" tIns="0" rIns="0" bIns="0"/>
          <a:lstStyle>
            <a:lvl1pPr>
              <a:defRPr sz="4950" b="0" i="0">
                <a:solidFill>
                  <a:srgbClr val="002060"/>
                </a:solidFill>
                <a:latin typeface="Verdana"/>
                <a:cs typeface="Verdana"/>
              </a:defRPr>
            </a:lvl1pPr>
          </a:lstStyle>
          <a:p>
            <a:r>
              <a:rPr lang="en-GB" dirty="0"/>
              <a:t>Click to add title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22" r="44295"/>
          <a:stretch/>
        </p:blipFill>
        <p:spPr>
          <a:xfrm>
            <a:off x="5509578" y="-120"/>
            <a:ext cx="3634422" cy="6878902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49151" y="3822531"/>
            <a:ext cx="4329113" cy="311624"/>
          </a:xfrm>
        </p:spPr>
        <p:txBody>
          <a:bodyPr/>
          <a:lstStyle>
            <a:lvl1pPr>
              <a:defRPr sz="2025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sub heading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125" y="5829302"/>
            <a:ext cx="1457325" cy="9443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6" y="5886450"/>
            <a:ext cx="2071749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740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278" y="2000252"/>
            <a:ext cx="7087172" cy="53147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00026" y="1420161"/>
            <a:ext cx="4543425" cy="1169551"/>
          </a:xfrm>
        </p:spPr>
        <p:txBody>
          <a:bodyPr/>
          <a:lstStyle>
            <a:lvl1pPr>
              <a:defRPr sz="135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0050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07218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64387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221555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00026" y="342901"/>
            <a:ext cx="5529263" cy="742950"/>
          </a:xfrm>
          <a:prstGeom prst="rect">
            <a:avLst/>
          </a:prstGeom>
        </p:spPr>
        <p:txBody>
          <a:bodyPr/>
          <a:lstStyle>
            <a:lvl1pPr>
              <a:defRPr sz="2475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6" y="5829302"/>
            <a:ext cx="1457325" cy="9443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27" y="5886450"/>
            <a:ext cx="2071749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101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841" y="1085853"/>
            <a:ext cx="7697161" cy="577214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00026" y="1420161"/>
            <a:ext cx="4543425" cy="1169551"/>
          </a:xfrm>
        </p:spPr>
        <p:txBody>
          <a:bodyPr/>
          <a:lstStyle>
            <a:lvl1pPr>
              <a:defRPr sz="135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0050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07218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64387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221555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00026" y="342901"/>
            <a:ext cx="5529263" cy="742950"/>
          </a:xfrm>
          <a:prstGeom prst="rect">
            <a:avLst/>
          </a:prstGeom>
        </p:spPr>
        <p:txBody>
          <a:bodyPr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6" y="5829302"/>
            <a:ext cx="1457325" cy="9443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27" y="5886450"/>
            <a:ext cx="2071749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240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9"/>
            <a:ext cx="9144572" cy="685757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0026" y="285753"/>
            <a:ext cx="5529263" cy="1325165"/>
          </a:xfrm>
          <a:prstGeom prst="rect">
            <a:avLst/>
          </a:prstGeom>
        </p:spPr>
        <p:txBody>
          <a:bodyPr/>
          <a:lstStyle>
            <a:lvl1pPr>
              <a:defRPr sz="2475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200026" y="1714502"/>
            <a:ext cx="5529263" cy="2062103"/>
          </a:xfrm>
        </p:spPr>
        <p:txBody>
          <a:bodyPr/>
          <a:lstStyle/>
          <a:p>
            <a:pPr lvl="0"/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8" y="5829302"/>
            <a:ext cx="1457325" cy="9443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39" y="5886450"/>
            <a:ext cx="2071749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3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632344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8157-8A16-8346-8242-38165F31C7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5562600" cy="365125"/>
          </a:xfrm>
        </p:spPr>
        <p:txBody>
          <a:bodyPr/>
          <a:lstStyle/>
          <a:p>
            <a:r>
              <a:rPr lang="en-US" dirty="0"/>
              <a:t>Build your A-Team with Higher and Degree Apprenticeships</a:t>
            </a:r>
          </a:p>
        </p:txBody>
      </p:sp>
    </p:spTree>
    <p:extLst>
      <p:ext uri="{BB962C8B-B14F-4D97-AF65-F5344CB8AC3E}">
        <p14:creationId xmlns:p14="http://schemas.microsoft.com/office/powerpoint/2010/main" val="22272490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x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52" y="429"/>
            <a:ext cx="9144572" cy="6857572"/>
          </a:xfrm>
          <a:prstGeom prst="rect">
            <a:avLst/>
          </a:prstGeom>
        </p:spPr>
      </p:pic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200026" y="342901"/>
            <a:ext cx="5529263" cy="742950"/>
          </a:xfrm>
          <a:prstGeom prst="rect">
            <a:avLst/>
          </a:prstGeom>
        </p:spPr>
        <p:txBody>
          <a:bodyPr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00025" y="1420161"/>
            <a:ext cx="2743200" cy="1169551"/>
          </a:xfrm>
        </p:spPr>
        <p:txBody>
          <a:bodyPr/>
          <a:lstStyle>
            <a:lvl1pPr>
              <a:defRPr sz="135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0050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07218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64387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221555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6" y="5829302"/>
            <a:ext cx="1457325" cy="9443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27" y="5886450"/>
            <a:ext cx="2071749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691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ix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200026" y="342901"/>
            <a:ext cx="5529263" cy="742950"/>
          </a:xfrm>
          <a:prstGeom prst="rect">
            <a:avLst/>
          </a:prstGeom>
        </p:spPr>
        <p:txBody>
          <a:bodyPr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00025" y="1420161"/>
            <a:ext cx="2743200" cy="1169551"/>
          </a:xfrm>
        </p:spPr>
        <p:txBody>
          <a:bodyPr/>
          <a:lstStyle>
            <a:lvl1pPr>
              <a:defRPr sz="135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0050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07218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64387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221555" indent="-19288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1125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0724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1629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0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8157-8A16-8346-8242-38165F31C7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5562600" cy="365125"/>
          </a:xfrm>
        </p:spPr>
        <p:txBody>
          <a:bodyPr/>
          <a:lstStyle/>
          <a:p>
            <a:r>
              <a:rPr lang="en-US" dirty="0"/>
              <a:t>Build your A-Team with Higher and Degree Apprenticeships</a:t>
            </a:r>
          </a:p>
        </p:txBody>
      </p:sp>
    </p:spTree>
    <p:extLst>
      <p:ext uri="{BB962C8B-B14F-4D97-AF65-F5344CB8AC3E}">
        <p14:creationId xmlns:p14="http://schemas.microsoft.com/office/powerpoint/2010/main" val="172684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90756" y="5877272"/>
            <a:ext cx="3173132" cy="660156"/>
            <a:chOff x="390756" y="5949280"/>
            <a:chExt cx="3461164" cy="72008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294" y="5949280"/>
              <a:ext cx="1481626" cy="72008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56" y="6064417"/>
              <a:ext cx="1659296" cy="432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10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8157-8A16-8346-8242-38165F31C7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5562600" cy="365125"/>
          </a:xfrm>
        </p:spPr>
        <p:txBody>
          <a:bodyPr/>
          <a:lstStyle/>
          <a:p>
            <a:r>
              <a:rPr lang="en-US" dirty="0"/>
              <a:t>Build your A-Team with Higher and Degree Apprenticeships</a:t>
            </a:r>
          </a:p>
        </p:txBody>
      </p:sp>
    </p:spTree>
    <p:extLst>
      <p:ext uri="{BB962C8B-B14F-4D97-AF65-F5344CB8AC3E}">
        <p14:creationId xmlns:p14="http://schemas.microsoft.com/office/powerpoint/2010/main" val="152576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15408"/>
            <a:ext cx="4974450" cy="4310757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15408"/>
            <a:ext cx="3008313" cy="431075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8157-8A16-8346-8242-38165F31C7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5562600" cy="365125"/>
          </a:xfrm>
        </p:spPr>
        <p:txBody>
          <a:bodyPr/>
          <a:lstStyle/>
          <a:p>
            <a:r>
              <a:rPr lang="en-US" dirty="0"/>
              <a:t>Build your A-Team with Higher and Degree Apprenticeships</a:t>
            </a:r>
          </a:p>
        </p:txBody>
      </p:sp>
    </p:spTree>
    <p:extLst>
      <p:ext uri="{BB962C8B-B14F-4D97-AF65-F5344CB8AC3E}">
        <p14:creationId xmlns:p14="http://schemas.microsoft.com/office/powerpoint/2010/main" val="11186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50.xml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49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6323441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40"/>
            <a:ext cx="8092300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2"/>
            <a:ext cx="5562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Build your A-Team with Higher and Degree Apprenticeships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19963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rgbClr val="151A36"/>
                </a:solidFill>
              </a:defRPr>
            </a:lvl1pPr>
          </a:lstStyle>
          <a:p>
            <a:fld id="{77138157-8A16-8346-8242-38165F31C7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UNI_SUND_LOGO_RGB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514" y="345490"/>
            <a:ext cx="1563987" cy="43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1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705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-180000" algn="l" defTabSz="457200" rtl="0" eaLnBrk="1" latinLnBrk="0" hangingPunct="1">
        <a:spcBef>
          <a:spcPts val="0"/>
        </a:spcBef>
        <a:spcAft>
          <a:spcPts val="400"/>
        </a:spcAft>
        <a:buClr>
          <a:schemeClr val="accent6"/>
        </a:buClr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457200" rtl="0" eaLnBrk="1" latinLnBrk="0" hangingPunct="1">
        <a:spcBef>
          <a:spcPts val="0"/>
        </a:spcBef>
        <a:spcAft>
          <a:spcPts val="400"/>
        </a:spcAft>
        <a:buClr>
          <a:schemeClr val="accent6"/>
        </a:buClr>
        <a:buFont typeface="Lucida Grande"/>
        <a:buChar char="-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457200" rtl="0" eaLnBrk="1" latinLnBrk="0" hangingPunct="1">
        <a:spcBef>
          <a:spcPts val="0"/>
        </a:spcBef>
        <a:spcAft>
          <a:spcPts val="400"/>
        </a:spcAft>
        <a:buClr>
          <a:schemeClr val="accent6"/>
        </a:buClr>
        <a:buFont typeface="Lucida Grande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457200" rtl="0" eaLnBrk="1" latinLnBrk="0" hangingPunct="1">
        <a:spcBef>
          <a:spcPts val="0"/>
        </a:spcBef>
        <a:spcAft>
          <a:spcPts val="400"/>
        </a:spcAft>
        <a:buClr>
          <a:schemeClr val="accent6"/>
        </a:buClr>
        <a:buFont typeface="Lucida Grande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457200" rtl="0" eaLnBrk="1" latinLnBrk="0" hangingPunct="1">
        <a:spcBef>
          <a:spcPts val="0"/>
        </a:spcBef>
        <a:spcAft>
          <a:spcPts val="400"/>
        </a:spcAft>
        <a:buClr>
          <a:schemeClr val="accent6"/>
        </a:buClr>
        <a:buFont typeface="Lucida Grande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7C40-014B-4CF9-9EEF-27CA43E9B72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A897D-6F76-4595-A036-779626757C1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80512" cy="6957392"/>
          </a:xfrm>
          <a:prstGeom prst="rect">
            <a:avLst/>
          </a:prstGeom>
          <a:solidFill>
            <a:srgbClr val="0C27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7" y="2852936"/>
            <a:ext cx="8715095" cy="490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5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ED22B-9B4A-4DC1-802E-7037AA5ACAF6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276C7-CC00-480D-B60E-4B0DFFEAC2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54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CC7C7-7DB7-439B-BBC7-14FF98D24B1D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436D3-7658-48B3-9395-4923A22CD78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0808" y="23866"/>
            <a:ext cx="16257016" cy="914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2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30"/>
            <a:ext cx="9144572" cy="6857572"/>
          </a:xfrm>
          <a:prstGeom prst="rect">
            <a:avLst/>
          </a:prstGeom>
        </p:spPr>
      </p:pic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5559" y="1885950"/>
            <a:ext cx="4545211" cy="41242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GB" dirty="0"/>
              <a:t>Text here</a:t>
            </a:r>
            <a:endParaRPr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90756" y="6030088"/>
            <a:ext cx="2669076" cy="488233"/>
            <a:chOff x="611560" y="5369024"/>
            <a:chExt cx="6883509" cy="125914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4269" y="5369024"/>
              <a:ext cx="2590800" cy="125914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5445224"/>
              <a:ext cx="3683109" cy="960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386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 sz="5625">
          <a:solidFill>
            <a:srgbClr val="002060"/>
          </a:solidFill>
          <a:latin typeface="+mn-lt"/>
          <a:ea typeface="+mn-ea"/>
          <a:cs typeface="+mn-cs"/>
        </a:defRPr>
      </a:lvl1pPr>
      <a:lvl2pPr marL="257169">
        <a:defRPr>
          <a:latin typeface="+mn-lt"/>
          <a:ea typeface="+mn-ea"/>
          <a:cs typeface="+mn-cs"/>
        </a:defRPr>
      </a:lvl2pPr>
      <a:lvl3pPr marL="514337">
        <a:defRPr>
          <a:latin typeface="+mn-lt"/>
          <a:ea typeface="+mn-ea"/>
          <a:cs typeface="+mn-cs"/>
        </a:defRPr>
      </a:lvl3pPr>
      <a:lvl4pPr marL="771506">
        <a:defRPr>
          <a:latin typeface="+mn-lt"/>
          <a:ea typeface="+mn-ea"/>
          <a:cs typeface="+mn-cs"/>
        </a:defRPr>
      </a:lvl4pPr>
      <a:lvl5pPr marL="1028674">
        <a:defRPr>
          <a:latin typeface="+mn-lt"/>
          <a:ea typeface="+mn-ea"/>
          <a:cs typeface="+mn-cs"/>
        </a:defRPr>
      </a:lvl5pPr>
      <a:lvl6pPr marL="1285843">
        <a:defRPr>
          <a:latin typeface="+mn-lt"/>
          <a:ea typeface="+mn-ea"/>
          <a:cs typeface="+mn-cs"/>
        </a:defRPr>
      </a:lvl6pPr>
      <a:lvl7pPr marL="1543011">
        <a:defRPr>
          <a:latin typeface="+mn-lt"/>
          <a:ea typeface="+mn-ea"/>
          <a:cs typeface="+mn-cs"/>
        </a:defRPr>
      </a:lvl7pPr>
      <a:lvl8pPr marL="1800180">
        <a:defRPr>
          <a:latin typeface="+mn-lt"/>
          <a:ea typeface="+mn-ea"/>
          <a:cs typeface="+mn-cs"/>
        </a:defRPr>
      </a:lvl8pPr>
      <a:lvl9pPr marL="205734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57169">
        <a:defRPr>
          <a:latin typeface="+mn-lt"/>
          <a:ea typeface="+mn-ea"/>
          <a:cs typeface="+mn-cs"/>
        </a:defRPr>
      </a:lvl2pPr>
      <a:lvl3pPr marL="514337">
        <a:defRPr>
          <a:latin typeface="+mn-lt"/>
          <a:ea typeface="+mn-ea"/>
          <a:cs typeface="+mn-cs"/>
        </a:defRPr>
      </a:lvl3pPr>
      <a:lvl4pPr marL="771506">
        <a:defRPr>
          <a:latin typeface="+mn-lt"/>
          <a:ea typeface="+mn-ea"/>
          <a:cs typeface="+mn-cs"/>
        </a:defRPr>
      </a:lvl4pPr>
      <a:lvl5pPr marL="1028674">
        <a:defRPr>
          <a:latin typeface="+mn-lt"/>
          <a:ea typeface="+mn-ea"/>
          <a:cs typeface="+mn-cs"/>
        </a:defRPr>
      </a:lvl5pPr>
      <a:lvl6pPr marL="1285843">
        <a:defRPr>
          <a:latin typeface="+mn-lt"/>
          <a:ea typeface="+mn-ea"/>
          <a:cs typeface="+mn-cs"/>
        </a:defRPr>
      </a:lvl6pPr>
      <a:lvl7pPr marL="1543011">
        <a:defRPr>
          <a:latin typeface="+mn-lt"/>
          <a:ea typeface="+mn-ea"/>
          <a:cs typeface="+mn-cs"/>
        </a:defRPr>
      </a:lvl7pPr>
      <a:lvl8pPr marL="1800180">
        <a:defRPr>
          <a:latin typeface="+mn-lt"/>
          <a:ea typeface="+mn-ea"/>
          <a:cs typeface="+mn-cs"/>
        </a:defRPr>
      </a:lvl8pPr>
      <a:lvl9pPr marL="205734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realpyth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://www.sololearn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1.xml"/><Relationship Id="rId6" Type="http://schemas.openxmlformats.org/officeDocument/2006/relationships/hyperlink" Target="http://www.codeacademy.com/" TargetMode="External"/><Relationship Id="rId5" Type="http://schemas.openxmlformats.org/officeDocument/2006/relationships/image" Target="../media/image41.png"/><Relationship Id="rId4" Type="http://schemas.openxmlformats.org/officeDocument/2006/relationships/image" Target="../media/image15.png"/><Relationship Id="rId9" Type="http://schemas.openxmlformats.org/officeDocument/2006/relationships/hyperlink" Target="https://automatetheboringstuff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42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08520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2696" y="1124744"/>
            <a:ext cx="12097344" cy="68039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28" y="2225142"/>
            <a:ext cx="59766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/>
            <a:r>
              <a:rPr lang="en-GB" sz="4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&lt;/coding&gt;</a:t>
            </a:r>
          </a:p>
          <a:p>
            <a:pPr defTabSz="514350"/>
            <a:endParaRPr lang="en-GB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514350"/>
            <a:endParaRPr lang="en-GB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514350"/>
            <a:endParaRPr lang="en-GB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514350"/>
            <a:r>
              <a:rPr lang="en-GB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Gavin McClary</a:t>
            </a:r>
          </a:p>
          <a:p>
            <a:pPr defTabSz="514350"/>
            <a:r>
              <a:rPr lang="en-GB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Senior Lecturer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690748"/>
            <a:ext cx="2768679" cy="722028"/>
          </a:xfrm>
          <a:prstGeom prst="rect">
            <a:avLst/>
          </a:prstGeom>
        </p:spPr>
      </p:pic>
      <p:pic>
        <p:nvPicPr>
          <p:cNvPr id="12" name="Picture 2" descr="Image result for sunderland university transparent png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588456"/>
            <a:ext cx="1812676" cy="84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43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26674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630C385-7EF5-48DD-AA63-AE8705422AAC}"/>
              </a:ext>
            </a:extLst>
          </p:cNvPr>
          <p:cNvSpPr txBox="1">
            <a:spLocks/>
          </p:cNvSpPr>
          <p:nvPr/>
        </p:nvSpPr>
        <p:spPr>
          <a:xfrm>
            <a:off x="281880" y="1069070"/>
            <a:ext cx="3786064" cy="952468"/>
          </a:xfrm>
          <a:prstGeom prst="rect">
            <a:avLst/>
          </a:prstGeom>
        </p:spPr>
        <p:txBody>
          <a:bodyPr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r>
              <a:rPr lang="en-US" kern="0" dirty="0">
                <a:solidFill>
                  <a:schemeClr val="bg1"/>
                </a:solidFill>
              </a:rPr>
              <a:t>Another 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AA6609-D3BF-234A-B8F9-85341F930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294" y="2082831"/>
            <a:ext cx="6959411" cy="295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3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A46C7B-3C2E-411D-AE01-AC2A7F865A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86444"/>
            <a:ext cx="13059082" cy="7344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92130" y="557808"/>
            <a:ext cx="6323441" cy="1143000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Let’s break it down…</a:t>
            </a:r>
            <a:endParaRPr lang="en-GB" sz="28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1996300" cy="365125"/>
          </a:xfrm>
        </p:spPr>
        <p:txBody>
          <a:bodyPr/>
          <a:lstStyle/>
          <a:p>
            <a:fld id="{77138157-8A16-8346-8242-38165F31C79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F4CBB9-367C-BF43-A1B8-2BF09D2F201C}"/>
              </a:ext>
            </a:extLst>
          </p:cNvPr>
          <p:cNvSpPr txBox="1"/>
          <p:nvPr/>
        </p:nvSpPr>
        <p:spPr>
          <a:xfrm>
            <a:off x="4760489" y="1601658"/>
            <a:ext cx="4044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Python </a:t>
            </a:r>
            <a:r>
              <a:rPr lang="en-US" sz="2400" b="1" dirty="0"/>
              <a:t>class</a:t>
            </a:r>
            <a:r>
              <a:rPr lang="en-US" sz="2400" dirty="0"/>
              <a:t> definition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AED391-708B-694C-86FC-F08EC5982662}"/>
              </a:ext>
            </a:extLst>
          </p:cNvPr>
          <p:cNvSpPr txBox="1"/>
          <p:nvPr/>
        </p:nvSpPr>
        <p:spPr>
          <a:xfrm>
            <a:off x="4794203" y="2548116"/>
            <a:ext cx="4044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Python </a:t>
            </a:r>
            <a:r>
              <a:rPr lang="en-US" sz="2400" b="1" dirty="0"/>
              <a:t>docstring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A3CB22-C81C-DB47-B37E-7639106195C3}"/>
              </a:ext>
            </a:extLst>
          </p:cNvPr>
          <p:cNvSpPr txBox="1"/>
          <p:nvPr/>
        </p:nvSpPr>
        <p:spPr>
          <a:xfrm>
            <a:off x="4794203" y="4117541"/>
            <a:ext cx="4044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/>
              <a:t>initialize </a:t>
            </a:r>
            <a:r>
              <a:rPr lang="en-US" sz="2400" dirty="0"/>
              <a:t>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83A55-466B-0745-8823-FBBF24794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61" y="1545736"/>
            <a:ext cx="2669066" cy="5880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CADADA-212D-5844-A536-90FB0B4D06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364" b="1"/>
          <a:stretch/>
        </p:blipFill>
        <p:spPr>
          <a:xfrm>
            <a:off x="323528" y="2534887"/>
            <a:ext cx="4176464" cy="4748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FA1B09-E169-E24A-87CE-CBB4907C8F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4" y="3410833"/>
            <a:ext cx="5422900" cy="495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40F1C1-C059-7144-A2F2-83A212E146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994" y="4851861"/>
            <a:ext cx="3175000" cy="381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15A11A0-5C64-A14F-AC7B-26A1CE876A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95" y="5312264"/>
            <a:ext cx="3175000" cy="381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A45B1A-FB5E-8940-8AE1-B8CDF3A8869D}"/>
              </a:ext>
            </a:extLst>
          </p:cNvPr>
          <p:cNvSpPr txBox="1"/>
          <p:nvPr/>
        </p:nvSpPr>
        <p:spPr>
          <a:xfrm>
            <a:off x="4794203" y="5081431"/>
            <a:ext cx="4044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Instance attributes</a:t>
            </a:r>
          </a:p>
        </p:txBody>
      </p:sp>
    </p:spTree>
    <p:extLst>
      <p:ext uri="{BB962C8B-B14F-4D97-AF65-F5344CB8AC3E}">
        <p14:creationId xmlns:p14="http://schemas.microsoft.com/office/powerpoint/2010/main" val="3868614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A46C7B-3C2E-411D-AE01-AC2A7F865A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57808"/>
            <a:ext cx="13059082" cy="7344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92130" y="557808"/>
            <a:ext cx="6323441" cy="1143000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Meet Fido</a:t>
            </a:r>
            <a:endParaRPr lang="en-GB" sz="28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1996300" cy="365125"/>
          </a:xfrm>
        </p:spPr>
        <p:txBody>
          <a:bodyPr/>
          <a:lstStyle/>
          <a:p>
            <a:fld id="{77138157-8A16-8346-8242-38165F31C79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F626B-C224-F843-8E72-28AC5E713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30" y="1255173"/>
            <a:ext cx="2880320" cy="43476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4DC2A5-71C9-4445-819C-72D4EB4342EC}"/>
              </a:ext>
            </a:extLst>
          </p:cNvPr>
          <p:cNvSpPr txBox="1"/>
          <p:nvPr/>
        </p:nvSpPr>
        <p:spPr>
          <a:xfrm>
            <a:off x="4283968" y="1268760"/>
            <a:ext cx="40324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Animal class: 	</a:t>
            </a:r>
            <a:r>
              <a:rPr lang="en-US" sz="2400" b="1" dirty="0"/>
              <a:t>Dog</a:t>
            </a:r>
          </a:p>
          <a:p>
            <a:r>
              <a:rPr lang="en-US" sz="2400" dirty="0"/>
              <a:t>Name: 			</a:t>
            </a:r>
            <a:r>
              <a:rPr lang="en-US" sz="2400" b="1" dirty="0"/>
              <a:t>Fido</a:t>
            </a:r>
          </a:p>
          <a:p>
            <a:r>
              <a:rPr lang="en-US" sz="2400" dirty="0"/>
              <a:t>Age: 				</a:t>
            </a:r>
            <a:r>
              <a:rPr lang="en-US" sz="2400" b="1" dirty="0"/>
              <a:t>1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dirty="0"/>
              <a:t>Creating or </a:t>
            </a:r>
            <a:r>
              <a:rPr lang="en-US" b="1" dirty="0"/>
              <a:t>instantiating</a:t>
            </a:r>
            <a:r>
              <a:rPr lang="en-US" dirty="0"/>
              <a:t> the </a:t>
            </a:r>
            <a:r>
              <a:rPr lang="en-US" b="1" dirty="0"/>
              <a:t>fido</a:t>
            </a:r>
            <a:r>
              <a:rPr lang="en-US" dirty="0"/>
              <a:t> Object: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DAE8FE-0349-E147-A79B-ABA17F1795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537"/>
          <a:stretch/>
        </p:blipFill>
        <p:spPr>
          <a:xfrm>
            <a:off x="4331392" y="3639774"/>
            <a:ext cx="2880320" cy="4376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D85796-B480-3344-A125-264C850283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1392" y="4761452"/>
            <a:ext cx="2997200" cy="1714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8DC464D-CD4C-6D43-9102-1BC57A6649B1}"/>
              </a:ext>
            </a:extLst>
          </p:cNvPr>
          <p:cNvSpPr/>
          <p:nvPr/>
        </p:nvSpPr>
        <p:spPr>
          <a:xfrm>
            <a:off x="4264108" y="4379668"/>
            <a:ext cx="4301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Accessing </a:t>
            </a:r>
            <a:r>
              <a:rPr lang="en-US" dirty="0" err="1"/>
              <a:t>fido’s</a:t>
            </a:r>
            <a:r>
              <a:rPr lang="en-US" dirty="0"/>
              <a:t> </a:t>
            </a:r>
            <a:r>
              <a:rPr lang="en-US" b="1" dirty="0"/>
              <a:t>instance attributes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26618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A46C7B-3C2E-411D-AE01-AC2A7F865A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57808"/>
            <a:ext cx="13059082" cy="7344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92130" y="557808"/>
            <a:ext cx="6323441" cy="1143000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Meet Sheba</a:t>
            </a:r>
            <a:endParaRPr lang="en-GB" sz="28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1996300" cy="365125"/>
          </a:xfrm>
        </p:spPr>
        <p:txBody>
          <a:bodyPr/>
          <a:lstStyle/>
          <a:p>
            <a:fld id="{77138157-8A16-8346-8242-38165F31C79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4DC2A5-71C9-4445-819C-72D4EB4342EC}"/>
              </a:ext>
            </a:extLst>
          </p:cNvPr>
          <p:cNvSpPr txBox="1"/>
          <p:nvPr/>
        </p:nvSpPr>
        <p:spPr>
          <a:xfrm>
            <a:off x="4283968" y="1268760"/>
            <a:ext cx="40324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Animal class: 	</a:t>
            </a:r>
            <a:r>
              <a:rPr lang="en-US" sz="2400" b="1" dirty="0"/>
              <a:t>Cat</a:t>
            </a:r>
          </a:p>
          <a:p>
            <a:r>
              <a:rPr lang="en-US" sz="2400" dirty="0"/>
              <a:t>Name: 			</a:t>
            </a:r>
            <a:r>
              <a:rPr lang="en-US" sz="2400" b="1" dirty="0"/>
              <a:t>Sheba</a:t>
            </a:r>
          </a:p>
          <a:p>
            <a:r>
              <a:rPr lang="en-US" sz="2400" dirty="0"/>
              <a:t>Age: 				</a:t>
            </a:r>
            <a:r>
              <a:rPr lang="en-US" sz="2400" b="1" dirty="0"/>
              <a:t>2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dirty="0"/>
              <a:t>Creating or </a:t>
            </a:r>
            <a:r>
              <a:rPr lang="en-US" b="1" dirty="0"/>
              <a:t>instantiating</a:t>
            </a:r>
            <a:r>
              <a:rPr lang="en-US" dirty="0"/>
              <a:t> the </a:t>
            </a:r>
            <a:r>
              <a:rPr lang="en-US" b="1" dirty="0"/>
              <a:t>Sheba</a:t>
            </a:r>
            <a:r>
              <a:rPr lang="en-US" dirty="0"/>
              <a:t> Object: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DC464D-CD4C-6D43-9102-1BC57A6649B1}"/>
              </a:ext>
            </a:extLst>
          </p:cNvPr>
          <p:cNvSpPr/>
          <p:nvPr/>
        </p:nvSpPr>
        <p:spPr>
          <a:xfrm>
            <a:off x="4264108" y="4379668"/>
            <a:ext cx="4301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Accessing Sheba’s </a:t>
            </a:r>
            <a:r>
              <a:rPr lang="en-US" b="1" dirty="0"/>
              <a:t>instance attributes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B3E98-CF51-8E40-9EDE-E53EF3DE1E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14"/>
          <a:stretch/>
        </p:blipFill>
        <p:spPr>
          <a:xfrm>
            <a:off x="323528" y="1470053"/>
            <a:ext cx="3484900" cy="38311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10DEEB-A513-F54C-9DA2-77AD5AFD68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190"/>
          <a:stretch/>
        </p:blipFill>
        <p:spPr>
          <a:xfrm>
            <a:off x="4331392" y="3702466"/>
            <a:ext cx="3784600" cy="36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99B1FC-CA9C-0D4A-89A9-39BA3E34F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0860" y="4900617"/>
            <a:ext cx="37846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9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A46C7B-3C2E-411D-AE01-AC2A7F865A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57808"/>
            <a:ext cx="13059082" cy="7344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92130" y="557808"/>
            <a:ext cx="6323441" cy="1143000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Meet Mr Snugglesworth</a:t>
            </a:r>
            <a:endParaRPr lang="en-GB" sz="28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1996300" cy="365125"/>
          </a:xfrm>
        </p:spPr>
        <p:txBody>
          <a:bodyPr/>
          <a:lstStyle/>
          <a:p>
            <a:fld id="{77138157-8A16-8346-8242-38165F31C79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4DC2A5-71C9-4445-819C-72D4EB4342EC}"/>
              </a:ext>
            </a:extLst>
          </p:cNvPr>
          <p:cNvSpPr txBox="1"/>
          <p:nvPr/>
        </p:nvSpPr>
        <p:spPr>
          <a:xfrm>
            <a:off x="3288491" y="1498431"/>
            <a:ext cx="567599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Animal class: 	</a:t>
            </a:r>
            <a:r>
              <a:rPr lang="en-US" sz="2400" b="1" dirty="0"/>
              <a:t>Rabbit</a:t>
            </a:r>
          </a:p>
          <a:p>
            <a:r>
              <a:rPr lang="en-US" sz="2400" dirty="0"/>
              <a:t>Name: 			</a:t>
            </a:r>
            <a:r>
              <a:rPr lang="en-US" sz="2400" b="1" dirty="0"/>
              <a:t>Mr Snugglesworth</a:t>
            </a:r>
          </a:p>
          <a:p>
            <a:r>
              <a:rPr lang="en-US" sz="2400" dirty="0"/>
              <a:t>Age: 				</a:t>
            </a:r>
            <a:r>
              <a:rPr lang="en-US" sz="2400" b="1" dirty="0"/>
              <a:t>5</a:t>
            </a:r>
          </a:p>
          <a:p>
            <a:endParaRPr lang="en-US" b="1" dirty="0"/>
          </a:p>
          <a:p>
            <a:r>
              <a:rPr lang="en-US" b="1" dirty="0"/>
              <a:t>Task: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/>
              <a:t>Create the </a:t>
            </a:r>
            <a:r>
              <a:rPr lang="en-US" b="1" dirty="0"/>
              <a:t>Rabbit class</a:t>
            </a:r>
          </a:p>
          <a:p>
            <a:endParaRPr lang="en-US" dirty="0"/>
          </a:p>
          <a:p>
            <a:r>
              <a:rPr lang="en-US" dirty="0"/>
              <a:t>2.</a:t>
            </a:r>
            <a:r>
              <a:rPr lang="en-US" b="1" dirty="0"/>
              <a:t> Instantiate</a:t>
            </a:r>
            <a:r>
              <a:rPr lang="en-US" dirty="0"/>
              <a:t> the </a:t>
            </a:r>
            <a:r>
              <a:rPr lang="en-US" b="1" dirty="0"/>
              <a:t>Mr Snugglesworth</a:t>
            </a:r>
            <a:r>
              <a:rPr lang="en-US" dirty="0"/>
              <a:t> object</a:t>
            </a:r>
          </a:p>
          <a:p>
            <a:endParaRPr lang="en-US" dirty="0"/>
          </a:p>
          <a:p>
            <a:r>
              <a:rPr lang="en-US" dirty="0"/>
              <a:t>3. Access his </a:t>
            </a:r>
            <a:r>
              <a:rPr lang="en-US" b="1" dirty="0"/>
              <a:t>instance attributes</a:t>
            </a: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9B899-68C0-F243-9E77-AD6B5EC82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30" y="1498431"/>
            <a:ext cx="2796361" cy="426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29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CE1F-EDA3-D948-A1B4-5E8E789728FE}"/>
              </a:ext>
            </a:extLst>
          </p:cNvPr>
          <p:cNvSpPr txBox="1">
            <a:spLocks/>
          </p:cNvSpPr>
          <p:nvPr/>
        </p:nvSpPr>
        <p:spPr>
          <a:xfrm>
            <a:off x="492130" y="557808"/>
            <a:ext cx="6323441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 attributes</a:t>
            </a:r>
          </a:p>
          <a:p>
            <a:endParaRPr lang="en-GB" sz="28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8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FDB3F-3F4A-324A-B137-B874FB4DDFD8}"/>
              </a:ext>
            </a:extLst>
          </p:cNvPr>
          <p:cNvSpPr txBox="1"/>
          <p:nvPr/>
        </p:nvSpPr>
        <p:spPr>
          <a:xfrm>
            <a:off x="492130" y="1164657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While instance attributes are specific to each object, </a:t>
            </a:r>
            <a:r>
              <a:rPr lang="en-GB" b="1" dirty="0"/>
              <a:t>class attributes</a:t>
            </a:r>
            <a:r>
              <a:rPr lang="en-GB" dirty="0"/>
              <a:t> are shared across all instances.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8D915-9C79-A240-B22B-189A98B8A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189098"/>
            <a:ext cx="4224195" cy="28267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51979-3EBA-D54C-8035-417E16E3D6BA}"/>
              </a:ext>
            </a:extLst>
          </p:cNvPr>
          <p:cNvSpPr/>
          <p:nvPr/>
        </p:nvSpPr>
        <p:spPr>
          <a:xfrm>
            <a:off x="4067944" y="1871433"/>
            <a:ext cx="2747627" cy="731023"/>
          </a:xfrm>
          <a:prstGeom prst="rect">
            <a:avLst/>
          </a:prstGeom>
          <a:noFill/>
          <a:ln>
            <a:solidFill>
              <a:srgbClr val="DC3A2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DACCDF-3BF3-6A45-A140-7DCAD9D0F7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156468" y="4015815"/>
            <a:ext cx="3588978" cy="282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81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08520" y="-49696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16" name="Title 5">
            <a:extLst>
              <a:ext uri="{FF2B5EF4-FFF2-40B4-BE49-F238E27FC236}">
                <a16:creationId xmlns:a16="http://schemas.microsoft.com/office/drawing/2014/main" id="{A042789A-5E56-47C9-B657-A2B4CBB7C863}"/>
              </a:ext>
            </a:extLst>
          </p:cNvPr>
          <p:cNvSpPr txBox="1">
            <a:spLocks/>
          </p:cNvSpPr>
          <p:nvPr/>
        </p:nvSpPr>
        <p:spPr>
          <a:xfrm>
            <a:off x="291025" y="1133815"/>
            <a:ext cx="5907251" cy="1864952"/>
          </a:xfrm>
          <a:prstGeom prst="rect">
            <a:avLst/>
          </a:prstGeom>
        </p:spPr>
        <p:txBody>
          <a:bodyPr vert="horz"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GB" sz="2800" dirty="0">
                <a:solidFill>
                  <a:schemeClr val="bg1"/>
                </a:solidFill>
                <a:latin typeface="source sans pro" panose="020F0502020204030204" pitchFamily="34" charset="0"/>
              </a:rPr>
              <a:t>Defining and Working with Methods</a:t>
            </a:r>
          </a:p>
          <a:p>
            <a:pPr defTabSz="914400"/>
            <a:br>
              <a:rPr lang="en-US" kern="0" dirty="0"/>
            </a:br>
            <a:endParaRPr lang="en-GB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B8B61B-4B14-3B44-A583-747357CB2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36" y="1723236"/>
            <a:ext cx="5931932" cy="2538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9CBB4E-F034-2445-A7DF-D8EE716AD1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926" y="4466951"/>
            <a:ext cx="3822700" cy="1701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0FF1A64-ED63-974F-B34D-889380FF1C8D}"/>
              </a:ext>
            </a:extLst>
          </p:cNvPr>
          <p:cNvSpPr/>
          <p:nvPr/>
        </p:nvSpPr>
        <p:spPr>
          <a:xfrm>
            <a:off x="869575" y="3527625"/>
            <a:ext cx="5328701" cy="691933"/>
          </a:xfrm>
          <a:prstGeom prst="rect">
            <a:avLst/>
          </a:prstGeom>
          <a:noFill/>
          <a:ln w="12700">
            <a:solidFill>
              <a:srgbClr val="DC3A2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63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54211"/>
            <a:ext cx="7886700" cy="994172"/>
          </a:xfrm>
        </p:spPr>
        <p:txBody>
          <a:bodyPr/>
          <a:lstStyle/>
          <a:p>
            <a:r>
              <a:rPr lang="en-GB" b="1" dirty="0">
                <a:solidFill>
                  <a:srgbClr val="00B0F0"/>
                </a:solidFill>
                <a:latin typeface="Trebuchet MS" panose="020B0603020202020204" pitchFamily="34" charset="0"/>
              </a:rPr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498" y="1988840"/>
            <a:ext cx="8092300" cy="4708525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GB" dirty="0">
                <a:latin typeface="Trebuchet MS" panose="020B0603020202020204" pitchFamily="34" charset="0"/>
              </a:rPr>
              <a:t>Create a new class in IDLE called </a:t>
            </a:r>
            <a:r>
              <a:rPr lang="en-GB" b="1" dirty="0">
                <a:latin typeface="Trebuchet MS" panose="020B0603020202020204" pitchFamily="34" charset="0"/>
              </a:rPr>
              <a:t>Employee</a:t>
            </a:r>
          </a:p>
          <a:p>
            <a:pPr marL="385763" indent="-385763">
              <a:buFont typeface="+mj-lt"/>
              <a:buAutoNum type="arabicPeriod"/>
            </a:pPr>
            <a:r>
              <a:rPr lang="en-GB" dirty="0">
                <a:latin typeface="Trebuchet MS" panose="020B0603020202020204" pitchFamily="34" charset="0"/>
              </a:rPr>
              <a:t>The </a:t>
            </a:r>
            <a:r>
              <a:rPr lang="en-GB" b="1" dirty="0">
                <a:latin typeface="Trebuchet MS" panose="020B0603020202020204" pitchFamily="34" charset="0"/>
              </a:rPr>
              <a:t>Employee</a:t>
            </a:r>
            <a:r>
              <a:rPr lang="en-GB" dirty="0">
                <a:latin typeface="Trebuchet MS" panose="020B0603020202020204" pitchFamily="34" charset="0"/>
              </a:rPr>
              <a:t> class will have </a:t>
            </a:r>
            <a:r>
              <a:rPr lang="en-GB" b="1" dirty="0">
                <a:latin typeface="Trebuchet MS" panose="020B0603020202020204" pitchFamily="34" charset="0"/>
              </a:rPr>
              <a:t>3 </a:t>
            </a:r>
            <a:r>
              <a:rPr lang="en-GB" dirty="0">
                <a:latin typeface="Trebuchet MS" panose="020B0603020202020204" pitchFamily="34" charset="0"/>
              </a:rPr>
              <a:t>fields/attributes (you decide what is appropriate)</a:t>
            </a:r>
          </a:p>
          <a:p>
            <a:pPr marL="385763" indent="-385763">
              <a:buFont typeface="+mj-lt"/>
              <a:buAutoNum type="arabicPeriod"/>
            </a:pPr>
            <a:r>
              <a:rPr lang="en-GB" dirty="0">
                <a:latin typeface="Trebuchet MS" panose="020B0603020202020204" pitchFamily="34" charset="0"/>
              </a:rPr>
              <a:t>The </a:t>
            </a:r>
            <a:r>
              <a:rPr lang="en-GB" b="1" dirty="0">
                <a:latin typeface="Trebuchet MS" panose="020B0603020202020204" pitchFamily="34" charset="0"/>
              </a:rPr>
              <a:t>Employee</a:t>
            </a:r>
            <a:r>
              <a:rPr lang="en-GB" dirty="0">
                <a:latin typeface="Trebuchet MS" panose="020B0603020202020204" pitchFamily="34" charset="0"/>
              </a:rPr>
              <a:t> class will have </a:t>
            </a:r>
            <a:r>
              <a:rPr lang="en-GB" b="1" dirty="0">
                <a:latin typeface="Trebuchet MS" panose="020B0603020202020204" pitchFamily="34" charset="0"/>
              </a:rPr>
              <a:t>2 </a:t>
            </a:r>
            <a:r>
              <a:rPr lang="en-GB" dirty="0">
                <a:latin typeface="Trebuchet MS" panose="020B0603020202020204" pitchFamily="34" charset="0"/>
              </a:rPr>
              <a:t>instance methods (again, you decide what is appropriate)</a:t>
            </a:r>
          </a:p>
          <a:p>
            <a:pPr marL="385763" indent="-385763">
              <a:buFont typeface="+mj-lt"/>
              <a:buAutoNum type="arabicPeriod"/>
            </a:pPr>
            <a:r>
              <a:rPr lang="en-GB" dirty="0">
                <a:latin typeface="Trebuchet MS" panose="020B0603020202020204" pitchFamily="34" charset="0"/>
              </a:rPr>
              <a:t>Instantiate the </a:t>
            </a:r>
            <a:r>
              <a:rPr lang="en-GB" b="1" dirty="0">
                <a:latin typeface="Trebuchet MS" panose="020B0603020202020204" pitchFamily="34" charset="0"/>
              </a:rPr>
              <a:t>Employee </a:t>
            </a:r>
            <a:r>
              <a:rPr lang="en-GB" dirty="0">
                <a:latin typeface="Trebuchet MS" panose="020B0603020202020204" pitchFamily="34" charset="0"/>
              </a:rPr>
              <a:t>class</a:t>
            </a:r>
          </a:p>
          <a:p>
            <a:pPr marL="385763" indent="-385763">
              <a:buFont typeface="+mj-lt"/>
              <a:buAutoNum type="arabicPeriod"/>
            </a:pPr>
            <a:r>
              <a:rPr lang="en-GB" b="1" dirty="0">
                <a:latin typeface="Trebuchet MS" panose="020B0603020202020204" pitchFamily="34" charset="0"/>
              </a:rPr>
              <a:t>Print</a:t>
            </a:r>
            <a:r>
              <a:rPr lang="en-GB" dirty="0">
                <a:latin typeface="Trebuchet MS" panose="020B0603020202020204" pitchFamily="34" charset="0"/>
              </a:rPr>
              <a:t> the fields/attributes out to the console</a:t>
            </a:r>
          </a:p>
          <a:p>
            <a:pPr marL="385763" indent="-385763">
              <a:buFont typeface="+mj-lt"/>
              <a:buAutoNum type="arabicPeriod"/>
            </a:pPr>
            <a:r>
              <a:rPr lang="en-GB" dirty="0">
                <a:latin typeface="Trebuchet MS" panose="020B0603020202020204" pitchFamily="34" charset="0"/>
              </a:rPr>
              <a:t>Call the methods you have defined on your instance</a:t>
            </a:r>
          </a:p>
          <a:p>
            <a:pPr marL="385763" indent="-385763">
              <a:buFont typeface="+mj-lt"/>
              <a:buAutoNum type="arabicPeriod"/>
            </a:pPr>
            <a:r>
              <a:rPr lang="en-GB" dirty="0">
                <a:latin typeface="Trebuchet MS" panose="020B0603020202020204" pitchFamily="34" charset="0"/>
              </a:rPr>
              <a:t>Tell me when you are done and I will check your code…</a:t>
            </a:r>
          </a:p>
        </p:txBody>
      </p:sp>
    </p:spTree>
    <p:extLst>
      <p:ext uri="{BB962C8B-B14F-4D97-AF65-F5344CB8AC3E}">
        <p14:creationId xmlns:p14="http://schemas.microsoft.com/office/powerpoint/2010/main" val="2716377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A46C7B-3C2E-411D-AE01-AC2A7F865A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2656"/>
            <a:ext cx="13059082" cy="7344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92130" y="557808"/>
            <a:ext cx="6323441" cy="1143000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have you learned?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1996300" cy="365125"/>
          </a:xfrm>
        </p:spPr>
        <p:txBody>
          <a:bodyPr/>
          <a:lstStyle/>
          <a:p>
            <a:fld id="{77138157-8A16-8346-8242-38165F31C79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FC1148B-18FB-4911-AABC-3F406B659B3F}"/>
              </a:ext>
            </a:extLst>
          </p:cNvPr>
          <p:cNvSpPr txBox="1">
            <a:spLocks/>
          </p:cNvSpPr>
          <p:nvPr/>
        </p:nvSpPr>
        <p:spPr>
          <a:xfrm>
            <a:off x="425703" y="1341438"/>
            <a:ext cx="7098625" cy="3540223"/>
          </a:xfrm>
          <a:prstGeom prst="rect">
            <a:avLst/>
          </a:prstGeom>
        </p:spPr>
        <p:txBody>
          <a:bodyPr>
            <a:noAutofit/>
          </a:bodyPr>
          <a:lstStyle>
            <a:lvl1pPr marL="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82563" algn="l"/>
              </a:tabLst>
            </a:pPr>
            <a:endParaRPr lang="en-GB" sz="180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02A455-F01A-9747-B753-9C7C589A04A6}"/>
              </a:ext>
            </a:extLst>
          </p:cNvPr>
          <p:cNvSpPr txBox="1">
            <a:spLocks/>
          </p:cNvSpPr>
          <p:nvPr/>
        </p:nvSpPr>
        <p:spPr>
          <a:xfrm>
            <a:off x="484980" y="1982531"/>
            <a:ext cx="8029212" cy="3540223"/>
          </a:xfrm>
          <a:prstGeom prst="rect">
            <a:avLst/>
          </a:prstGeom>
        </p:spPr>
        <p:txBody>
          <a:bodyPr>
            <a:noAutofit/>
          </a:bodyPr>
          <a:lstStyle>
            <a:lvl1pPr marL="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4572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buFont typeface="Lucida Grande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  <a:latin typeface="source sans pro" panose="020F0502020204030204" pitchFamily="34" charset="0"/>
              </a:rPr>
              <a:t>What is OOP?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  <a:latin typeface="source sans pro" panose="020F0502020204030204" pitchFamily="34" charset="0"/>
              </a:rPr>
              <a:t>Python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  <a:latin typeface="source sans pro" panose="020F0502020204030204" pitchFamily="34" charset="0"/>
              </a:rPr>
              <a:t>Object Instances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  <a:latin typeface="source sans pro" panose="020F0502020204030204" pitchFamily="34" charset="0"/>
              </a:rPr>
              <a:t>Defining and Working with Methods</a:t>
            </a:r>
          </a:p>
          <a:p>
            <a:pPr indent="0">
              <a:buFont typeface="Arial"/>
              <a:buNone/>
            </a:pPr>
            <a:endParaRPr lang="en-GB" sz="2000" dirty="0">
              <a:solidFill>
                <a:schemeClr val="accent1"/>
              </a:solidFill>
            </a:endParaRPr>
          </a:p>
          <a:p>
            <a:endParaRPr lang="en-GB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07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26674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17" name="Title 5">
            <a:extLst>
              <a:ext uri="{FF2B5EF4-FFF2-40B4-BE49-F238E27FC236}">
                <a16:creationId xmlns:a16="http://schemas.microsoft.com/office/drawing/2014/main" id="{E7E6AE5F-1602-43A8-A872-02652B7DF79D}"/>
              </a:ext>
            </a:extLst>
          </p:cNvPr>
          <p:cNvSpPr txBox="1">
            <a:spLocks/>
          </p:cNvSpPr>
          <p:nvPr/>
        </p:nvSpPr>
        <p:spPr>
          <a:xfrm>
            <a:off x="281880" y="1429350"/>
            <a:ext cx="3783732" cy="1864952"/>
          </a:xfrm>
          <a:prstGeom prst="rect">
            <a:avLst/>
          </a:prstGeom>
        </p:spPr>
        <p:txBody>
          <a:bodyPr vert="horz"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r>
              <a:rPr lang="en-GB" kern="0" dirty="0">
                <a:solidFill>
                  <a:schemeClr val="bg1"/>
                </a:solidFill>
              </a:rPr>
              <a:t>Next Steps</a:t>
            </a:r>
            <a:br>
              <a:rPr lang="en-GB" kern="0" dirty="0"/>
            </a:br>
            <a:br>
              <a:rPr lang="en-US" kern="0" dirty="0"/>
            </a:br>
            <a:endParaRPr lang="en-GB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6C5C2-D4D8-4D66-8C86-884E54607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1844824"/>
            <a:ext cx="3269855" cy="326985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F1F7A5E-187F-4843-9AB1-97266DBC428F}"/>
              </a:ext>
            </a:extLst>
          </p:cNvPr>
          <p:cNvSpPr/>
          <p:nvPr/>
        </p:nvSpPr>
        <p:spPr>
          <a:xfrm>
            <a:off x="322870" y="2325589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Free online resources: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www.codeacademy.com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www.sololearn.com</a:t>
            </a:r>
            <a:endParaRPr lang="en-GB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https://realpython.com</a:t>
            </a:r>
            <a:endParaRPr lang="en-GB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https://automatetheboringstuff.com</a:t>
            </a:r>
            <a:endParaRPr lang="en-GB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48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26674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16" name="Title 5">
            <a:extLst>
              <a:ext uri="{FF2B5EF4-FFF2-40B4-BE49-F238E27FC236}">
                <a16:creationId xmlns:a16="http://schemas.microsoft.com/office/drawing/2014/main" id="{A042789A-5E56-47C9-B657-A2B4CBB7C863}"/>
              </a:ext>
            </a:extLst>
          </p:cNvPr>
          <p:cNvSpPr txBox="1">
            <a:spLocks/>
          </p:cNvSpPr>
          <p:nvPr/>
        </p:nvSpPr>
        <p:spPr>
          <a:xfrm>
            <a:off x="291025" y="1133815"/>
            <a:ext cx="5907251" cy="1864952"/>
          </a:xfrm>
          <a:prstGeom prst="rect">
            <a:avLst/>
          </a:prstGeom>
        </p:spPr>
        <p:txBody>
          <a:bodyPr vert="horz"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r>
              <a:rPr lang="en-GB" kern="0" dirty="0">
                <a:solidFill>
                  <a:schemeClr val="bg1"/>
                </a:solidFill>
              </a:rPr>
              <a:t>What will you learn?</a:t>
            </a:r>
            <a:br>
              <a:rPr lang="en-US" kern="0" dirty="0"/>
            </a:br>
            <a:endParaRPr lang="en-GB" kern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30F3F1D-6707-4D5B-80B7-B042FD32CB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980" y="1982531"/>
            <a:ext cx="8029212" cy="354022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source sans pro" panose="020F0502020204030204" pitchFamily="34" charset="0"/>
              </a:rPr>
              <a:t>What is OOP?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source sans pro" panose="020F0502020204030204" pitchFamily="34" charset="0"/>
              </a:rPr>
              <a:t>Python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source sans pro" panose="020F0502020204030204" pitchFamily="34" charset="0"/>
              </a:rPr>
              <a:t>Object Instances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source sans pro" panose="020F0502020204030204" pitchFamily="34" charset="0"/>
              </a:rPr>
              <a:t>Defining and Working with Methods</a:t>
            </a:r>
          </a:p>
          <a:p>
            <a:pPr lv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840741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26674" y="-99392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17" name="Title 5">
            <a:extLst>
              <a:ext uri="{FF2B5EF4-FFF2-40B4-BE49-F238E27FC236}">
                <a16:creationId xmlns:a16="http://schemas.microsoft.com/office/drawing/2014/main" id="{E7E6AE5F-1602-43A8-A872-02652B7DF79D}"/>
              </a:ext>
            </a:extLst>
          </p:cNvPr>
          <p:cNvSpPr txBox="1">
            <a:spLocks/>
          </p:cNvSpPr>
          <p:nvPr/>
        </p:nvSpPr>
        <p:spPr>
          <a:xfrm>
            <a:off x="284212" y="1330704"/>
            <a:ext cx="1944216" cy="1864952"/>
          </a:xfrm>
          <a:prstGeom prst="rect">
            <a:avLst/>
          </a:prstGeom>
        </p:spPr>
        <p:txBody>
          <a:bodyPr vert="horz"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br>
              <a:rPr lang="en-GB" kern="0" dirty="0"/>
            </a:br>
            <a:br>
              <a:rPr lang="en-US" kern="0" dirty="0"/>
            </a:br>
            <a:endParaRPr lang="en-GB" kern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160D79B-A580-4BF2-89DF-5EE11A25E2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2819823"/>
            <a:ext cx="8029212" cy="3540223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Your feedback </a:t>
            </a:r>
            <a:endParaRPr lang="en-GB" sz="1800" dirty="0">
              <a:solidFill>
                <a:schemeClr val="bg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  <a:p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23E73-6AB0-4739-8A77-940A5D26F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012" y="71080"/>
            <a:ext cx="3426249" cy="32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9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68AC-2D93-3440-9D04-4E868D1A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9166A-E104-2549-A641-51DF891F24DE}"/>
              </a:ext>
            </a:extLst>
          </p:cNvPr>
          <p:cNvSpPr/>
          <p:nvPr/>
        </p:nvSpPr>
        <p:spPr>
          <a:xfrm>
            <a:off x="467544" y="1085851"/>
            <a:ext cx="71105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source sans pro" panose="020B0503030403020204" pitchFamily="34" charset="0"/>
              </a:rPr>
              <a:t>Object-oriented Programming (OOP) is a </a:t>
            </a:r>
            <a:r>
              <a:rPr lang="en-GB" b="1" dirty="0">
                <a:latin typeface="source sans pro" panose="020B0503030403020204" pitchFamily="34" charset="0"/>
              </a:rPr>
              <a:t>programming paradigm</a:t>
            </a:r>
            <a:r>
              <a:rPr lang="en-GB" dirty="0">
                <a:solidFill>
                  <a:srgbClr val="222222"/>
                </a:solidFill>
                <a:latin typeface="source sans pro" panose="020B0503030403020204" pitchFamily="34" charset="0"/>
              </a:rPr>
              <a:t> which helps you structure programs.</a:t>
            </a:r>
          </a:p>
          <a:p>
            <a:endParaRPr lang="en-GB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r>
              <a:rPr lang="en-GB" dirty="0">
                <a:solidFill>
                  <a:srgbClr val="222222"/>
                </a:solidFill>
                <a:latin typeface="source sans pro" panose="020B0503030403020204" pitchFamily="34" charset="0"/>
              </a:rPr>
              <a:t>Objects are created that hold the following:</a:t>
            </a:r>
          </a:p>
          <a:p>
            <a:endParaRPr lang="en-GB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source sans pro" panose="020B0503030403020204" pitchFamily="34" charset="0"/>
              </a:rPr>
              <a:t>Properties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source sans pro" panose="020B0503030403020204" pitchFamily="34" charset="0"/>
              </a:rPr>
              <a:t>Behaviours</a:t>
            </a:r>
          </a:p>
          <a:p>
            <a:pPr lvl="2"/>
            <a:endParaRPr lang="en-GB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r>
              <a:rPr lang="en-GB" dirty="0">
                <a:solidFill>
                  <a:srgbClr val="222222"/>
                </a:solidFill>
                <a:latin typeface="source sans pro" panose="020B0503030403020204" pitchFamily="34" charset="0"/>
              </a:rPr>
              <a:t>An object could represent, for example a:</a:t>
            </a:r>
          </a:p>
          <a:p>
            <a:endParaRPr lang="en-GB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source sans pro" panose="020B0503030403020204" pitchFamily="34" charset="0"/>
              </a:rPr>
              <a:t>Person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source sans pro" panose="020B0503030403020204" pitchFamily="34" charset="0"/>
              </a:rPr>
              <a:t>Student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source sans pro" panose="020B0503030403020204" pitchFamily="34" charset="0"/>
              </a:rPr>
              <a:t>Animal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source sans pro" panose="020B0503030403020204" pitchFamily="34" charset="0"/>
              </a:rPr>
              <a:t>Vehicle </a:t>
            </a:r>
          </a:p>
          <a:p>
            <a:pPr lvl="2"/>
            <a:r>
              <a:rPr lang="en-GB" dirty="0">
                <a:solidFill>
                  <a:srgbClr val="222222"/>
                </a:solidFill>
                <a:latin typeface="source sans pro" panose="020B0503030403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1584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CE5304-836C-48B2-93CE-E4203AC3B327}"/>
              </a:ext>
            </a:extLst>
          </p:cNvPr>
          <p:cNvSpPr/>
          <p:nvPr/>
        </p:nvSpPr>
        <p:spPr>
          <a:xfrm>
            <a:off x="-108520" y="-49696"/>
            <a:ext cx="9252520" cy="6957392"/>
          </a:xfrm>
          <a:prstGeom prst="rect">
            <a:avLst/>
          </a:prstGeom>
          <a:solidFill>
            <a:srgbClr val="0A26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1520" y="1844824"/>
            <a:ext cx="8610600" cy="3677930"/>
          </a:xfrm>
          <a:prstGeom prst="rect">
            <a:avLst/>
          </a:prstGeom>
        </p:spPr>
        <p:txBody>
          <a:bodyPr/>
          <a:lstStyle>
            <a:lvl1pPr marL="0">
              <a:defRPr sz="5625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257169">
              <a:defRPr>
                <a:latin typeface="+mn-lt"/>
                <a:ea typeface="+mn-ea"/>
                <a:cs typeface="+mn-cs"/>
              </a:defRPr>
            </a:lvl2pPr>
            <a:lvl3pPr marL="514337">
              <a:defRPr>
                <a:latin typeface="+mn-lt"/>
                <a:ea typeface="+mn-ea"/>
                <a:cs typeface="+mn-cs"/>
              </a:defRPr>
            </a:lvl3pPr>
            <a:lvl4pPr marL="771506">
              <a:defRPr>
                <a:latin typeface="+mn-lt"/>
                <a:ea typeface="+mn-ea"/>
                <a:cs typeface="+mn-cs"/>
              </a:defRPr>
            </a:lvl4pPr>
            <a:lvl5pPr marL="1028674">
              <a:defRPr>
                <a:latin typeface="+mn-lt"/>
                <a:ea typeface="+mn-ea"/>
                <a:cs typeface="+mn-cs"/>
              </a:defRPr>
            </a:lvl5pPr>
            <a:lvl6pPr marL="1285843">
              <a:defRPr>
                <a:latin typeface="+mn-lt"/>
                <a:ea typeface="+mn-ea"/>
                <a:cs typeface="+mn-cs"/>
              </a:defRPr>
            </a:lvl6pPr>
            <a:lvl7pPr marL="1543011">
              <a:defRPr>
                <a:latin typeface="+mn-lt"/>
                <a:ea typeface="+mn-ea"/>
                <a:cs typeface="+mn-cs"/>
              </a:defRPr>
            </a:lvl7pPr>
            <a:lvl8pPr marL="1800180">
              <a:defRPr>
                <a:latin typeface="+mn-lt"/>
                <a:ea typeface="+mn-ea"/>
                <a:cs typeface="+mn-cs"/>
              </a:defRPr>
            </a:lvl8pPr>
            <a:lvl9pPr marL="205734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GB" sz="1600" kern="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95536" y="604957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GB" sz="3600" b="1" kern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" descr="Image result for sunderland university transparent png logo">
            <a:extLst>
              <a:ext uri="{FF2B5EF4-FFF2-40B4-BE49-F238E27FC236}">
                <a16:creationId xmlns:a16="http://schemas.microsoft.com/office/drawing/2014/main" id="{45724039-BBE6-4387-90DD-7681E2A0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96028"/>
            <a:ext cx="1368400" cy="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19B98-956F-4F30-A0B1-F9462116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1" y="483285"/>
            <a:ext cx="1944216" cy="507021"/>
          </a:xfrm>
          <a:prstGeom prst="rect">
            <a:avLst/>
          </a:prstGeom>
        </p:spPr>
      </p:pic>
      <p:sp>
        <p:nvSpPr>
          <p:cNvPr id="16" name="Title 5">
            <a:extLst>
              <a:ext uri="{FF2B5EF4-FFF2-40B4-BE49-F238E27FC236}">
                <a16:creationId xmlns:a16="http://schemas.microsoft.com/office/drawing/2014/main" id="{A042789A-5E56-47C9-B657-A2B4CBB7C863}"/>
              </a:ext>
            </a:extLst>
          </p:cNvPr>
          <p:cNvSpPr txBox="1">
            <a:spLocks/>
          </p:cNvSpPr>
          <p:nvPr/>
        </p:nvSpPr>
        <p:spPr>
          <a:xfrm>
            <a:off x="291025" y="1133815"/>
            <a:ext cx="5907251" cy="1864952"/>
          </a:xfrm>
          <a:prstGeom prst="rect">
            <a:avLst/>
          </a:prstGeom>
        </p:spPr>
        <p:txBody>
          <a:bodyPr vert="horz"/>
          <a:lstStyle>
            <a:lvl1pPr>
              <a:defRPr sz="2475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defTabSz="914400"/>
            <a:r>
              <a:rPr lang="en-GB" kern="0" dirty="0">
                <a:solidFill>
                  <a:schemeClr val="bg1"/>
                </a:solidFill>
              </a:rPr>
              <a:t>Python classes and </a:t>
            </a:r>
            <a:r>
              <a:rPr lang="en-GB" sz="2800" dirty="0">
                <a:solidFill>
                  <a:schemeClr val="bg1"/>
                </a:solidFill>
                <a:latin typeface="source sans pro" panose="020F0502020204030204" pitchFamily="34" charset="0"/>
              </a:rPr>
              <a:t>Object Instances</a:t>
            </a:r>
          </a:p>
          <a:p>
            <a:pPr defTabSz="914400"/>
            <a:br>
              <a:rPr lang="en-US" kern="0" dirty="0"/>
            </a:b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27540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380" y="1156138"/>
            <a:ext cx="6497240" cy="454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92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lueprint of a ca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14438" y="1339850"/>
            <a:ext cx="6715124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lue min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27" y="1162204"/>
            <a:ext cx="6044791" cy="453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96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6" y="1868923"/>
            <a:ext cx="3973620" cy="22351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13671" y="1322708"/>
            <a:ext cx="3074541" cy="57708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Trebuchet MS" panose="020B0603020202020204" pitchFamily="34" charset="0"/>
              </a:rPr>
              <a:t>The “Car” Class</a:t>
            </a:r>
          </a:p>
          <a:p>
            <a:endParaRPr lang="en-GB" sz="1350" b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585219-2BF5-6547-A640-F59C6B912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421" y="3284984"/>
            <a:ext cx="6540500" cy="1981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712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97" y="1599707"/>
            <a:ext cx="4079039" cy="22944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13671" y="1322708"/>
            <a:ext cx="3074541" cy="57708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Trebuchet MS" panose="020B0603020202020204" pitchFamily="34" charset="0"/>
              </a:rPr>
              <a:t>Creating a “Car” Object</a:t>
            </a:r>
          </a:p>
          <a:p>
            <a:endParaRPr lang="en-GB" sz="135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34EA82-6E06-F943-8626-CE8F2CA2E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65" y="4077072"/>
            <a:ext cx="7862729" cy="5770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4088673"/>
      </p:ext>
    </p:extLst>
  </p:cSld>
  <p:clrMapOvr>
    <a:masterClrMapping/>
  </p:clrMapOvr>
</p:sld>
</file>

<file path=ppt/theme/theme1.xml><?xml version="1.0" encoding="utf-8"?>
<a:theme xmlns:a="http://schemas.openxmlformats.org/drawingml/2006/main" name="UOS_APPRENTICESHIPS_THEME_AW">
  <a:themeElements>
    <a:clrScheme name="APPRENTICESHIPS">
      <a:dk1>
        <a:srgbClr val="151A36"/>
      </a:dk1>
      <a:lt1>
        <a:srgbClr val="FFFFFF"/>
      </a:lt1>
      <a:dk2>
        <a:srgbClr val="E88D7F"/>
      </a:dk2>
      <a:lt2>
        <a:srgbClr val="E4E379"/>
      </a:lt2>
      <a:accent1>
        <a:srgbClr val="104171"/>
      </a:accent1>
      <a:accent2>
        <a:srgbClr val="E88D7F"/>
      </a:accent2>
      <a:accent3>
        <a:srgbClr val="6FBC9F"/>
      </a:accent3>
      <a:accent4>
        <a:srgbClr val="6F5091"/>
      </a:accent4>
      <a:accent5>
        <a:srgbClr val="0B99A5"/>
      </a:accent5>
      <a:accent6>
        <a:srgbClr val="66BCC0"/>
      </a:accent6>
      <a:hlink>
        <a:srgbClr val="66BCC0"/>
      </a:hlink>
      <a:folHlink>
        <a:srgbClr val="E4E37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oC Theme">
  <a:themeElements>
    <a:clrScheme name="Custom 1">
      <a:dk1>
        <a:srgbClr val="0B263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C ppt template_v1.pptx" id="{185BE9AA-B846-4EE0-998B-0D336B170F18}" vid="{A3588317-56BF-464F-96C0-67BEE321D6F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UOS_APPRENTICESHIPS_THEME_AW</Template>
  <TotalTime>17730</TotalTime>
  <Words>279</Words>
  <Application>Microsoft Macintosh PowerPoint</Application>
  <PresentationFormat>On-screen Show (4:3)</PresentationFormat>
  <Paragraphs>116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Calibri</vt:lpstr>
      <vt:lpstr>Calibri Light</vt:lpstr>
      <vt:lpstr>Lucida Grande</vt:lpstr>
      <vt:lpstr>source sans pro</vt:lpstr>
      <vt:lpstr>Trebuchet MS</vt:lpstr>
      <vt:lpstr>Verdana</vt:lpstr>
      <vt:lpstr>Wingdings</vt:lpstr>
      <vt:lpstr>UOS_APPRENTICESHIPS_THEME_AW</vt:lpstr>
      <vt:lpstr>1_Custom Design</vt:lpstr>
      <vt:lpstr>2_Custom Design</vt:lpstr>
      <vt:lpstr>Custom Design</vt:lpstr>
      <vt:lpstr>IoC Theme</vt:lpstr>
      <vt:lpstr>PowerPoint Presentation</vt:lpstr>
      <vt:lpstr>PowerPoint Presentation</vt:lpstr>
      <vt:lpstr>What is OOP?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break it down…</vt:lpstr>
      <vt:lpstr>Meet Fido</vt:lpstr>
      <vt:lpstr>Meet Sheba</vt:lpstr>
      <vt:lpstr>Meet Mr Snugglesworth</vt:lpstr>
      <vt:lpstr>PowerPoint Presentation</vt:lpstr>
      <vt:lpstr>PowerPoint Presentation</vt:lpstr>
      <vt:lpstr>Task</vt:lpstr>
      <vt:lpstr>What have you learned?</vt:lpstr>
      <vt:lpstr>PowerPoint Presentation</vt:lpstr>
      <vt:lpstr>PowerPoint Presentation</vt:lpstr>
    </vt:vector>
  </TitlesOfParts>
  <Company>University of Sunderland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carolyn horrocks</dc:creator>
  <cp:lastModifiedBy>Gavin McClary</cp:lastModifiedBy>
  <cp:revision>321</cp:revision>
  <dcterms:created xsi:type="dcterms:W3CDTF">2017-02-07T15:58:06Z</dcterms:created>
  <dcterms:modified xsi:type="dcterms:W3CDTF">2019-08-05T13:15:16Z</dcterms:modified>
</cp:coreProperties>
</file>