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  <p:sldMasterId id="2147483692" r:id="rId3"/>
    <p:sldMasterId id="2147483668" r:id="rId4"/>
    <p:sldMasterId id="2147483659" r:id="rId5"/>
  </p:sldMasterIdLst>
  <p:notesMasterIdLst>
    <p:notesMasterId r:id="rId30"/>
  </p:notesMasterIdLst>
  <p:handoutMasterIdLst>
    <p:handoutMasterId r:id="rId31"/>
  </p:handoutMasterIdLst>
  <p:sldIdLst>
    <p:sldId id="352" r:id="rId6"/>
    <p:sldId id="343" r:id="rId7"/>
    <p:sldId id="354" r:id="rId8"/>
    <p:sldId id="400" r:id="rId9"/>
    <p:sldId id="407" r:id="rId10"/>
    <p:sldId id="397" r:id="rId11"/>
    <p:sldId id="429" r:id="rId12"/>
    <p:sldId id="415" r:id="rId13"/>
    <p:sldId id="437" r:id="rId14"/>
    <p:sldId id="430" r:id="rId15"/>
    <p:sldId id="434" r:id="rId16"/>
    <p:sldId id="435" r:id="rId17"/>
    <p:sldId id="436" r:id="rId18"/>
    <p:sldId id="441" r:id="rId19"/>
    <p:sldId id="433" r:id="rId20"/>
    <p:sldId id="431" r:id="rId21"/>
    <p:sldId id="438" r:id="rId22"/>
    <p:sldId id="432" r:id="rId23"/>
    <p:sldId id="439" r:id="rId24"/>
    <p:sldId id="440" r:id="rId25"/>
    <p:sldId id="442" r:id="rId26"/>
    <p:sldId id="398" r:id="rId27"/>
    <p:sldId id="405" r:id="rId28"/>
    <p:sldId id="3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37"/>
    <a:srgbClr val="DC3A20"/>
    <a:srgbClr val="0C2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80816" autoAdjust="0"/>
  </p:normalViewPr>
  <p:slideViewPr>
    <p:cSldViewPr>
      <p:cViewPr varScale="1">
        <p:scale>
          <a:sx n="102" d="100"/>
          <a:sy n="102" d="100"/>
        </p:scale>
        <p:origin x="1224" y="184"/>
      </p:cViewPr>
      <p:guideLst>
        <p:guide orient="horz" pos="98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8"/>
    </p:cViewPr>
  </p:sorterViewPr>
  <p:notesViewPr>
    <p:cSldViewPr showGuides="1">
      <p:cViewPr varScale="1">
        <p:scale>
          <a:sx n="76" d="100"/>
          <a:sy n="76" d="100"/>
        </p:scale>
        <p:origin x="372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7158F-F192-44AF-9AD2-F8C865E6D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6FEF-F060-4222-A578-FB0EFBE6E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968B-2B00-49DE-B2C0-494F3A5CFBDF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B5D1-4961-47A9-BD4E-F6DC8DA2B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214D-FEAC-4E06-983E-6E958E20A7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F8CA-0AD6-4429-B0C0-F94C2293E1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0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087C-CEA0-43E1-8C71-1F3B6CD1BC47}" type="datetimeFigureOut">
              <a:rPr lang="en-US" smtClean="0"/>
              <a:pPr/>
              <a:t>8/5/19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2A76-3002-404D-AD43-39DEE36636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4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56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55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54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30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2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3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5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0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46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21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8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0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15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144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9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49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0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8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28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65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14383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4707154"/>
            <a:ext cx="5010365" cy="106915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Name Surname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1" y="1980446"/>
            <a:ext cx="457984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Build your A-Team</a:t>
            </a:r>
          </a:p>
          <a:p>
            <a:r>
              <a:rPr lang="en-US" sz="3000" dirty="0">
                <a:solidFill>
                  <a:schemeClr val="tx2"/>
                </a:solidFill>
              </a:rPr>
              <a:t>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605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359"/>
            <a:ext cx="6096000" cy="566738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8846" y="184264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7500"/>
            <a:ext cx="6096000" cy="75332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852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17640"/>
            <a:ext cx="4709002" cy="2607827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UNI_SUND_LOGO_WHITE_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027353"/>
            <a:ext cx="1952367" cy="545331"/>
          </a:xfrm>
          <a:prstGeom prst="rect">
            <a:avLst/>
          </a:prstGeom>
        </p:spPr>
      </p:pic>
      <p:pic>
        <p:nvPicPr>
          <p:cNvPr id="11" name="Picture 10" descr="HEFCE logo WHIT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378580"/>
            <a:ext cx="1952367" cy="6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5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8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1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76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090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39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42900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27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624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424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3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826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31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45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060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595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098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5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230251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43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69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5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6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938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53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4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98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412_UOS_APPRENTICESHIPS_POWERPOINT_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639"/>
            <a:ext cx="5562600" cy="434430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pic>
        <p:nvPicPr>
          <p:cNvPr id="14" name="Picture 13" descr="UNI_SUND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0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42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44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523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0073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19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349151" y="1714501"/>
            <a:ext cx="4545211" cy="1523494"/>
          </a:xfrm>
        </p:spPr>
        <p:txBody>
          <a:bodyPr lIns="0" tIns="0" rIns="0" bIns="0"/>
          <a:lstStyle>
            <a:lvl1pPr>
              <a:defRPr sz="495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5509578" y="-120"/>
            <a:ext cx="3634422" cy="687890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9151" y="3822531"/>
            <a:ext cx="4329113" cy="311624"/>
          </a:xfrm>
        </p:spPr>
        <p:txBody>
          <a:bodyPr/>
          <a:lstStyle>
            <a:lvl1pPr>
              <a:defRPr sz="2025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5" y="5829302"/>
            <a:ext cx="1457325" cy="94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4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8" y="2000252"/>
            <a:ext cx="7087172" cy="53147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0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41" y="1085853"/>
            <a:ext cx="7697161" cy="57721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4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"/>
            <a:ext cx="9144572" cy="68575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6" y="285753"/>
            <a:ext cx="5529263" cy="1325165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00026" y="1714502"/>
            <a:ext cx="5529263" cy="2062103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9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5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2" y="429"/>
            <a:ext cx="9144572" cy="6857572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272490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0724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1629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08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0756" y="5877272"/>
            <a:ext cx="3173132" cy="660156"/>
            <a:chOff x="390756" y="5949280"/>
            <a:chExt cx="3461164" cy="720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294" y="5949280"/>
              <a:ext cx="1481626" cy="720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56" y="6064417"/>
              <a:ext cx="1659296" cy="43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10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26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0756" y="5877272"/>
            <a:ext cx="3173132" cy="660156"/>
            <a:chOff x="390756" y="5949280"/>
            <a:chExt cx="3461164" cy="720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294" y="5949280"/>
              <a:ext cx="1481626" cy="720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56" y="6064417"/>
              <a:ext cx="1659296" cy="43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5257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15408"/>
            <a:ext cx="4974450" cy="4310757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5408"/>
            <a:ext cx="3008313" cy="431075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118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40"/>
            <a:ext cx="80923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19963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rgbClr val="151A36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NI_SUND_LOGO_RGB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80512" cy="6957392"/>
          </a:xfrm>
          <a:prstGeom prst="rect">
            <a:avLst/>
          </a:prstGeom>
          <a:solidFill>
            <a:srgbClr val="0C27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7" y="2852936"/>
            <a:ext cx="8715095" cy="49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5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23866"/>
            <a:ext cx="16257016" cy="91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"/>
            <a:ext cx="9144572" cy="6857572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559" y="1885950"/>
            <a:ext cx="4545211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90756" y="6030088"/>
            <a:ext cx="2669076" cy="488233"/>
            <a:chOff x="611560" y="5369024"/>
            <a:chExt cx="6883509" cy="125914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8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70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5625">
          <a:solidFill>
            <a:srgbClr val="002060"/>
          </a:solidFill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tif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exercises.asp" TargetMode="Externa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sololearn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://www.codeacademy.com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15.png"/><Relationship Id="rId9" Type="http://schemas.openxmlformats.org/officeDocument/2006/relationships/hyperlink" Target="https://automatetheboringstuff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5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1124744"/>
            <a:ext cx="12097344" cy="68039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225142"/>
            <a:ext cx="5976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&lt;/coding&gt;</a:t>
            </a: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Gavin McClary</a:t>
            </a: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Lecturer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690748"/>
            <a:ext cx="2768679" cy="722028"/>
          </a:xfrm>
          <a:prstGeom prst="rect">
            <a:avLst/>
          </a:prstGeom>
        </p:spPr>
      </p:pic>
      <p:pic>
        <p:nvPicPr>
          <p:cNvPr id="12" name="Picture 2" descr="Image result for sunderland university transparent png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88456"/>
            <a:ext cx="1812676" cy="8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148CF3-8ECF-3E47-BA02-125C7278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1988840"/>
            <a:ext cx="2552400" cy="10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If/elif/else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22B0439-0469-D749-922F-76A21272057D}"/>
              </a:ext>
            </a:extLst>
          </p:cNvPr>
          <p:cNvSpPr/>
          <p:nvPr/>
        </p:nvSpPr>
        <p:spPr>
          <a:xfrm>
            <a:off x="395288" y="108427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It is common to need to execute some code statements only if a certain condition is met. For example if making a </a:t>
            </a:r>
            <a:r>
              <a:rPr lang="en-GB" b="1" dirty="0">
                <a:solidFill>
                  <a:srgbClr val="333333"/>
                </a:solidFill>
              </a:rPr>
              <a:t>Password Checker </a:t>
            </a:r>
            <a:r>
              <a:rPr lang="en-GB" dirty="0">
                <a:solidFill>
                  <a:srgbClr val="333333"/>
                </a:solidFill>
              </a:rPr>
              <a:t>program you would need to check if the password entered either matched or did not match the correct password.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The Python compound statement </a:t>
            </a:r>
            <a:r>
              <a:rPr lang="en-GB" b="1" dirty="0">
                <a:solidFill>
                  <a:srgbClr val="333333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, which uses</a:t>
            </a:r>
            <a:r>
              <a:rPr lang="en-GB" b="1" dirty="0">
                <a:solidFill>
                  <a:srgbClr val="333333"/>
                </a:solidFill>
              </a:rPr>
              <a:t> if</a:t>
            </a:r>
            <a:r>
              <a:rPr lang="en-GB" dirty="0">
                <a:solidFill>
                  <a:srgbClr val="333333"/>
                </a:solidFill>
              </a:rPr>
              <a:t>, </a:t>
            </a:r>
            <a:r>
              <a:rPr lang="en-GB" b="1" dirty="0">
                <a:solidFill>
                  <a:srgbClr val="333333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, and </a:t>
            </a:r>
            <a:r>
              <a:rPr lang="en-GB" b="1" dirty="0">
                <a:solidFill>
                  <a:srgbClr val="333333"/>
                </a:solidFill>
              </a:rPr>
              <a:t>else</a:t>
            </a:r>
            <a:r>
              <a:rPr lang="en-GB" dirty="0">
                <a:solidFill>
                  <a:srgbClr val="333333"/>
                </a:solidFill>
              </a:rPr>
              <a:t> clauses, lets you conditionally execute blocks of code statements depending on the outcome.. </a:t>
            </a:r>
          </a:p>
          <a:p>
            <a:endParaRPr lang="en-GB" b="0" i="0" u="none" strike="noStrike" dirty="0">
              <a:solidFill>
                <a:srgbClr val="333333"/>
              </a:solidFill>
              <a:effectLst/>
            </a:endParaRPr>
          </a:p>
          <a:p>
            <a:endParaRPr lang="en-GB" b="0" i="0" u="none" strike="noStrike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0A29-6A52-7A4A-90D1-A51DCCD74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6893413"/>
            <a:ext cx="492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5640473" y="1141763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If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5640473" y="1595557"/>
            <a:ext cx="3228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statement after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 keyword is evaluated, in this case: is </a:t>
            </a:r>
            <a:r>
              <a:rPr lang="en-US" b="1" dirty="0">
                <a:solidFill>
                  <a:schemeClr val="bg1"/>
                </a:solidFill>
              </a:rPr>
              <a:t>10 == 10?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If it evaluates to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>
                <a:solidFill>
                  <a:schemeClr val="bg1"/>
                </a:solidFill>
              </a:rPr>
              <a:t>then the code indented below is executed.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18BAE-453A-D24A-865E-E02B9B556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33" y="1366142"/>
            <a:ext cx="4536931" cy="192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571F8-BF54-9948-B03D-BBB439B34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44" y="3539773"/>
            <a:ext cx="4536931" cy="19293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66981-BAFB-7249-8BDB-FFCF6BFFD80F}"/>
              </a:ext>
            </a:extLst>
          </p:cNvPr>
          <p:cNvSpPr/>
          <p:nvPr/>
        </p:nvSpPr>
        <p:spPr>
          <a:xfrm>
            <a:off x="5616084" y="3517096"/>
            <a:ext cx="32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evaluates to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then the code indented below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executed.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72610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267363" y="149062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Elif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259288" y="206755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an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 means if the </a:t>
            </a:r>
            <a:r>
              <a:rPr lang="en-US" b="1" dirty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statement evaluates to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Python will move to the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 and evaluate that. If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then the indented code will run.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have multiple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B4F14-B4B2-064A-ABA4-C7413A6BA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74"/>
          <a:stretch/>
        </p:blipFill>
        <p:spPr>
          <a:xfrm>
            <a:off x="194561" y="1868831"/>
            <a:ext cx="3441335" cy="1598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00EBC-20A5-154C-B138-1500444BD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0" y="3584468"/>
            <a:ext cx="3441335" cy="20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1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911715" y="1367430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Else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982409" y="1803744"/>
            <a:ext cx="35500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if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>
                <a:solidFill>
                  <a:schemeClr val="bg1"/>
                </a:solidFill>
              </a:rPr>
              <a:t> of our statements evaluate to </a:t>
            </a:r>
            <a:r>
              <a:rPr lang="en-US" b="1" dirty="0">
                <a:solidFill>
                  <a:schemeClr val="bg1"/>
                </a:solidFill>
              </a:rPr>
              <a:t>True?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Well, we have the </a:t>
            </a:r>
            <a:r>
              <a:rPr lang="en-US" b="1" dirty="0">
                <a:solidFill>
                  <a:schemeClr val="bg1"/>
                </a:solidFill>
              </a:rPr>
              <a:t>else </a:t>
            </a:r>
            <a:r>
              <a:rPr lang="en-US" dirty="0">
                <a:solidFill>
                  <a:schemeClr val="bg1"/>
                </a:solidFill>
              </a:rPr>
              <a:t>statement.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 will mop-up at the end of your </a:t>
            </a:r>
            <a:r>
              <a:rPr lang="en-US" b="1" dirty="0">
                <a:solidFill>
                  <a:schemeClr val="bg1"/>
                </a:solidFill>
              </a:rPr>
              <a:t>if/elif/else</a:t>
            </a:r>
            <a:r>
              <a:rPr lang="en-US" dirty="0">
                <a:solidFill>
                  <a:schemeClr val="bg1"/>
                </a:solidFill>
              </a:rPr>
              <a:t> block if none of your statements evaluate to </a:t>
            </a:r>
            <a:r>
              <a:rPr lang="en-US" b="1" dirty="0">
                <a:solidFill>
                  <a:schemeClr val="bg1"/>
                </a:solidFill>
              </a:rPr>
              <a:t>True.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32206-5A88-714D-810F-054629026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20254"/>
            <a:ext cx="4177952" cy="40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5FE99-6147-0248-8AFC-3B46A766458B}"/>
              </a:ext>
            </a:extLst>
          </p:cNvPr>
          <p:cNvSpPr txBox="1"/>
          <p:nvPr/>
        </p:nvSpPr>
        <p:spPr>
          <a:xfrm>
            <a:off x="361506" y="180754"/>
            <a:ext cx="572266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Challenge: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Password checker</a:t>
            </a:r>
          </a:p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9B4F-6651-ED4C-A2DB-91621A9B0DDE}"/>
              </a:ext>
            </a:extLst>
          </p:cNvPr>
          <p:cNvSpPr txBox="1"/>
          <p:nvPr/>
        </p:nvSpPr>
        <p:spPr>
          <a:xfrm>
            <a:off x="361507" y="2333685"/>
            <a:ext cx="64956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Must be commented (both single line comments and multi-line comments)</a:t>
            </a:r>
          </a:p>
          <a:p>
            <a:endParaRPr lang="en-GB" sz="1400" b="1" dirty="0"/>
          </a:p>
          <a:p>
            <a:r>
              <a:rPr lang="en-GB" sz="1400" b="1" dirty="0"/>
              <a:t>Must accept user name as input (include a prompt)</a:t>
            </a:r>
          </a:p>
          <a:p>
            <a:endParaRPr lang="en-GB" sz="1400" b="1" dirty="0"/>
          </a:p>
          <a:p>
            <a:r>
              <a:rPr lang="en-GB" sz="1400" b="1" dirty="0"/>
              <a:t>Must accept password as input (include a prompt)</a:t>
            </a:r>
          </a:p>
          <a:p>
            <a:endParaRPr lang="en-GB" sz="1400" b="1" dirty="0"/>
          </a:p>
          <a:p>
            <a:r>
              <a:rPr lang="en-GB" sz="1400" b="1" dirty="0"/>
              <a:t>Must use if condition to check if password is correct</a:t>
            </a:r>
          </a:p>
          <a:p>
            <a:endParaRPr lang="en-GB" sz="1400" b="1" dirty="0"/>
          </a:p>
          <a:p>
            <a:r>
              <a:rPr lang="en-GB" sz="1400" b="1" dirty="0"/>
              <a:t>If password is correct print out something e.g. “Password is correct!”</a:t>
            </a:r>
          </a:p>
          <a:p>
            <a:endParaRPr lang="en-GB" sz="1400" b="1" dirty="0"/>
          </a:p>
          <a:p>
            <a:r>
              <a:rPr lang="en-GB" sz="1400" b="1" dirty="0"/>
              <a:t>If password is incorrect print out something e.g. “Password is incorrect!”</a:t>
            </a:r>
          </a:p>
          <a:p>
            <a:endParaRPr lang="en-GB" sz="1400" b="1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28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Loops (While and for)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031C-F090-4D3C-ABE1-63699C733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347" y="1658888"/>
            <a:ext cx="4307669" cy="3540223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The </a:t>
            </a:r>
            <a:r>
              <a:rPr lang="en-GB" sz="1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while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 statement in Python supports repeated execution of a statement or block of statements that is controlled by a conditional expression. </a:t>
            </a:r>
          </a:p>
          <a:p>
            <a:endParaRPr lang="en-GB" sz="1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05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267363" y="149062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While loop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259288" y="206755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can be used to continue to run code statements for as long as the condition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common use of 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is to keep a program running indefinitely.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can also have a </a:t>
            </a:r>
            <a:r>
              <a:rPr lang="en-US" b="1" dirty="0">
                <a:solidFill>
                  <a:schemeClr val="bg1"/>
                </a:solidFill>
              </a:rPr>
              <a:t>conditional statement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2CADA-8A5B-534F-9B23-BB9B92B30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0" y="1648181"/>
            <a:ext cx="3627017" cy="1485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85FE98-C7BB-4643-BC73-69023373C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90" y="3526243"/>
            <a:ext cx="2488428" cy="13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443413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Back to 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869FAD-5197-E94B-AA29-9DB5A53205EF}"/>
              </a:ext>
            </a:extLst>
          </p:cNvPr>
          <p:cNvSpPr/>
          <p:nvPr/>
        </p:nvSpPr>
        <p:spPr>
          <a:xfrm>
            <a:off x="2316878" y="5534222"/>
            <a:ext cx="12892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1DF73-9EFD-854E-AFB0-A0F2F59FC837}"/>
              </a:ext>
            </a:extLst>
          </p:cNvPr>
          <p:cNvSpPr txBox="1"/>
          <p:nvPr/>
        </p:nvSpPr>
        <p:spPr>
          <a:xfrm>
            <a:off x="4342956" y="5502024"/>
            <a:ext cx="40188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while True</a:t>
            </a:r>
            <a:r>
              <a:rPr lang="en-US" dirty="0"/>
              <a:t> loop keeps calling the function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226331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874779" y="1501756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For loop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932040" y="2086301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iterate (loop) through different items using a </a:t>
            </a:r>
            <a:r>
              <a:rPr lang="en-US" b="1" dirty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loop.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example we loop through the string “String” and print the next letter every time we go through the loop.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8FD9E-6A63-8242-BA8D-308CD4070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11" y="1694655"/>
            <a:ext cx="4144365" cy="32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3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219B7-BA7A-0E4A-BBB1-2A62FE82FC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"/>
          <a:stretch/>
        </p:blipFill>
        <p:spPr>
          <a:xfrm>
            <a:off x="566073" y="2299906"/>
            <a:ext cx="7867026" cy="2885572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FE02B114-F0B6-7242-9232-1622FA5B8AE6}"/>
              </a:ext>
            </a:extLst>
          </p:cNvPr>
          <p:cNvSpPr txBox="1">
            <a:spLocks/>
          </p:cNvSpPr>
          <p:nvPr/>
        </p:nvSpPr>
        <p:spPr>
          <a:xfrm>
            <a:off x="558930" y="166613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Another example…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3184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en-GB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things wrong with this code</a:t>
            </a:r>
            <a:endParaRPr lang="en-GB" sz="2800" b="1" u="sng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C1148B-18FB-4911-AABC-3F406B659B3F}"/>
              </a:ext>
            </a:extLst>
          </p:cNvPr>
          <p:cNvSpPr txBox="1">
            <a:spLocks/>
          </p:cNvSpPr>
          <p:nvPr/>
        </p:nvSpPr>
        <p:spPr>
          <a:xfrm>
            <a:off x="425703" y="1341438"/>
            <a:ext cx="6127497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375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1BD1-940E-F642-9A18-DCC6DB34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65951"/>
            <a:ext cx="5936059" cy="4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FE02B114-F0B6-7242-9232-1622FA5B8AE6}"/>
              </a:ext>
            </a:extLst>
          </p:cNvPr>
          <p:cNvSpPr txBox="1">
            <a:spLocks/>
          </p:cNvSpPr>
          <p:nvPr/>
        </p:nvSpPr>
        <p:spPr>
          <a:xfrm>
            <a:off x="4174990" y="1667852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Another example…</a:t>
            </a:r>
            <a:endParaRPr lang="en-GB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86F3BF-C7BF-E84F-95AE-3A68C653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8" y="1752258"/>
            <a:ext cx="2959063" cy="33589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F6EA83-B976-6342-BFBD-DB1B1587940B}"/>
              </a:ext>
            </a:extLst>
          </p:cNvPr>
          <p:cNvSpPr/>
          <p:nvPr/>
        </p:nvSpPr>
        <p:spPr>
          <a:xfrm>
            <a:off x="4176465" y="2219455"/>
            <a:ext cx="36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use the </a:t>
            </a:r>
            <a:r>
              <a:rPr lang="en-US" b="1" dirty="0">
                <a:solidFill>
                  <a:schemeClr val="bg1"/>
                </a:solidFill>
              </a:rPr>
              <a:t>range()</a:t>
            </a:r>
            <a:r>
              <a:rPr lang="en-US" dirty="0">
                <a:solidFill>
                  <a:schemeClr val="bg1"/>
                </a:solidFill>
              </a:rPr>
              <a:t> function that generates numbers using  s</a:t>
            </a:r>
            <a:r>
              <a:rPr lang="en-US" b="1" dirty="0">
                <a:solidFill>
                  <a:schemeClr val="bg1"/>
                </a:solidFill>
              </a:rPr>
              <a:t>tart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stop values.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example the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>
                <a:solidFill>
                  <a:schemeClr val="bg1"/>
                </a:solidFill>
              </a:rPr>
              <a:t>value is </a:t>
            </a:r>
            <a:r>
              <a:rPr lang="en-US" b="1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en-US" dirty="0">
                <a:solidFill>
                  <a:schemeClr val="bg1"/>
                </a:solidFill>
              </a:rPr>
              <a:t> value is 11.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prints a list of numbers from </a:t>
            </a:r>
            <a:r>
              <a:rPr lang="en-US" b="1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10.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8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5FE99-6147-0248-8AFC-3B46A766458B}"/>
              </a:ext>
            </a:extLst>
          </p:cNvPr>
          <p:cNvSpPr txBox="1"/>
          <p:nvPr/>
        </p:nvSpPr>
        <p:spPr>
          <a:xfrm>
            <a:off x="234505" y="188640"/>
            <a:ext cx="86749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Challenge: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Python Exercises</a:t>
            </a:r>
          </a:p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Go to: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https://www.w3schools.com/python/python_exercises.asp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There are </a:t>
            </a:r>
            <a:r>
              <a:rPr lang="en-GB" sz="2800" b="1" u="sng" dirty="0">
                <a:solidFill>
                  <a:schemeClr val="accent1">
                    <a:lumMod val="75000"/>
                  </a:schemeClr>
                </a:solidFill>
              </a:rPr>
              <a:t>51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exercises to test your Python skills so far.</a:t>
            </a:r>
          </a:p>
        </p:txBody>
      </p:sp>
    </p:spTree>
    <p:extLst>
      <p:ext uri="{BB962C8B-B14F-4D97-AF65-F5344CB8AC3E}">
        <p14:creationId xmlns:p14="http://schemas.microsoft.com/office/powerpoint/2010/main" val="150434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have you learned?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C1148B-18FB-4911-AABC-3F406B659B3F}"/>
              </a:ext>
            </a:extLst>
          </p:cNvPr>
          <p:cNvSpPr txBox="1">
            <a:spLocks/>
          </p:cNvSpPr>
          <p:nvPr/>
        </p:nvSpPr>
        <p:spPr>
          <a:xfrm>
            <a:off x="425703" y="1341438"/>
            <a:ext cx="7098625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2563" algn="l"/>
              </a:tabLst>
            </a:pPr>
            <a:endParaRPr lang="en-GB" sz="1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52878C7-FE7A-E343-98B1-2AA1150412A4}"/>
              </a:ext>
            </a:extLst>
          </p:cNvPr>
          <p:cNvSpPr txBox="1">
            <a:spLocks/>
          </p:cNvSpPr>
          <p:nvPr/>
        </p:nvSpPr>
        <p:spPr>
          <a:xfrm>
            <a:off x="484980" y="1982531"/>
            <a:ext cx="8029212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Functions – What they are and why use them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If/elif/else statements – What they are and why use them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While/for loops - </a:t>
            </a:r>
            <a:r>
              <a:rPr lang="en-US" sz="1800" dirty="0">
                <a:solidFill>
                  <a:schemeClr val="accent1"/>
                </a:solidFill>
              </a:rPr>
              <a:t>What they are and why use them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B0F0"/>
              </a:solidFill>
            </a:endParaRPr>
          </a:p>
          <a:p>
            <a:endParaRPr lang="en-GB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1880" y="1429350"/>
            <a:ext cx="3783732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Next Steps</a:t>
            </a:r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6C5C2-D4D8-4D66-8C86-884E54607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844824"/>
            <a:ext cx="3269855" cy="32698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1F7A5E-187F-4843-9AB1-97266DBC428F}"/>
              </a:ext>
            </a:extLst>
          </p:cNvPr>
          <p:cNvSpPr/>
          <p:nvPr/>
        </p:nvSpPr>
        <p:spPr>
          <a:xfrm>
            <a:off x="322870" y="23255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Coding103 – Part 3 (of course!)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online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www.codeacademy.com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www.sololearn.com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8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4212" y="1330704"/>
            <a:ext cx="1944216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160D79B-A580-4BF2-89DF-5EE11A25E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2819823"/>
            <a:ext cx="8029212" cy="354022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Your feedback 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23E73-6AB0-4739-8A77-940A5D26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012" y="71080"/>
            <a:ext cx="342624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244199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en-GB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things in the solution?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ACCEB-2681-6E45-830B-232F8E8C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84" y="1612182"/>
            <a:ext cx="3805741" cy="732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8D6E0-9876-6344-B6AA-B54511665D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52"/>
          <a:stretch/>
        </p:blipFill>
        <p:spPr>
          <a:xfrm>
            <a:off x="492124" y="2566864"/>
            <a:ext cx="3805734" cy="530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C5AA5-D90E-964C-81B0-9663BBD07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60" y="3274473"/>
            <a:ext cx="3823395" cy="590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A6EDE-2F95-DF49-8C7A-3C68CB0171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348"/>
          <a:stretch/>
        </p:blipFill>
        <p:spPr>
          <a:xfrm>
            <a:off x="492129" y="3997924"/>
            <a:ext cx="3851413" cy="590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4CBB9-367C-BF43-A1B8-2BF09D2F201C}"/>
              </a:ext>
            </a:extLst>
          </p:cNvPr>
          <p:cNvSpPr txBox="1"/>
          <p:nvPr/>
        </p:nvSpPr>
        <p:spPr>
          <a:xfrm>
            <a:off x="4343542" y="1575980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Python </a:t>
            </a:r>
            <a:r>
              <a:rPr lang="en-US" sz="2400" b="1" dirty="0"/>
              <a:t>function</a:t>
            </a:r>
            <a:r>
              <a:rPr lang="en-US" sz="2400" dirty="0"/>
              <a:t>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ED391-708B-694C-86FC-F08EC5982662}"/>
              </a:ext>
            </a:extLst>
          </p:cNvPr>
          <p:cNvSpPr txBox="1"/>
          <p:nvPr/>
        </p:nvSpPr>
        <p:spPr>
          <a:xfrm>
            <a:off x="4922344" y="2544756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if </a:t>
            </a:r>
            <a:r>
              <a:rPr lang="en-US" sz="2400" dirty="0"/>
              <a:t>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3CB22-C81C-DB47-B37E-7639106195C3}"/>
              </a:ext>
            </a:extLst>
          </p:cNvPr>
          <p:cNvSpPr txBox="1"/>
          <p:nvPr/>
        </p:nvSpPr>
        <p:spPr>
          <a:xfrm>
            <a:off x="4922344" y="3301804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else </a:t>
            </a:r>
            <a:r>
              <a:rPr lang="en-US" sz="2400" dirty="0"/>
              <a:t>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30636-76BF-D848-A4A8-F9144B4045F4}"/>
              </a:ext>
            </a:extLst>
          </p:cNvPr>
          <p:cNvSpPr txBox="1"/>
          <p:nvPr/>
        </p:nvSpPr>
        <p:spPr>
          <a:xfrm>
            <a:off x="4877366" y="4058852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while </a:t>
            </a:r>
            <a:r>
              <a:rPr lang="en-US" sz="2400" dirty="0"/>
              <a:t>loop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E6801-1FA7-824E-A1A6-BD4D5223C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74" y="4747292"/>
            <a:ext cx="3842966" cy="619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7D23AE-29DC-2646-9848-035A5F13CBF0}"/>
              </a:ext>
            </a:extLst>
          </p:cNvPr>
          <p:cNvSpPr txBox="1"/>
          <p:nvPr/>
        </p:nvSpPr>
        <p:spPr>
          <a:xfrm>
            <a:off x="4852238" y="4867799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b="1" dirty="0"/>
              <a:t>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6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A042789A-5E56-47C9-B657-A2B4CBB7C863}"/>
              </a:ext>
            </a:extLst>
          </p:cNvPr>
          <p:cNvSpPr txBox="1">
            <a:spLocks/>
          </p:cNvSpPr>
          <p:nvPr/>
        </p:nvSpPr>
        <p:spPr>
          <a:xfrm>
            <a:off x="291025" y="1133815"/>
            <a:ext cx="5907251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What will you learn?</a:t>
            </a:r>
            <a:br>
              <a:rPr lang="en-US" kern="0" dirty="0"/>
            </a:br>
            <a:endParaRPr lang="en-GB" kern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30F3F1D-6707-4D5B-80B7-B042FD32C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980" y="1982531"/>
            <a:ext cx="8029212" cy="3540223"/>
          </a:xfrm>
        </p:spPr>
        <p:txBody>
          <a:bodyPr>
            <a:no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Functions – What they are and why use them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If/elif/else statements – What they are and why use them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While/for loops - </a:t>
            </a:r>
            <a:r>
              <a:rPr lang="en-US" sz="1800" dirty="0">
                <a:solidFill>
                  <a:schemeClr val="bg1"/>
                </a:solidFill>
              </a:rPr>
              <a:t>What they are and why use them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828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927BF1-911C-7C49-AABC-89E441981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658938"/>
            <a:ext cx="40199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Control flow 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is the order in which the program’s code executes. Examples in Python are 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function calls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,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 conditional statements 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and 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loops.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Functions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F97DE3E-AF16-9F43-A193-EBABFACF6B08}"/>
              </a:ext>
            </a:extLst>
          </p:cNvPr>
          <p:cNvSpPr/>
          <p:nvPr/>
        </p:nvSpPr>
        <p:spPr>
          <a:xfrm>
            <a:off x="432714" y="1186114"/>
            <a:ext cx="47873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function is a block of organized, reusable code with the purpose of providing modularity and increased code reuse in your application.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print()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is a Python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built-in function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14A8D-A03E-234A-AF4B-ECD1F6A00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36382"/>
            <a:ext cx="1841500" cy="48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C7F195-621A-8A42-BF1D-B881BD5C6DDE}"/>
              </a:ext>
            </a:extLst>
          </p:cNvPr>
          <p:cNvSpPr/>
          <p:nvPr/>
        </p:nvSpPr>
        <p:spPr>
          <a:xfrm>
            <a:off x="418168" y="37693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Different programming languages refer to them differently e.g.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sub-routines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procedures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48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694436" y="1010602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Function definition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694436" y="148743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define a function we use the </a:t>
            </a:r>
            <a:r>
              <a:rPr lang="en-US" b="1" dirty="0">
                <a:solidFill>
                  <a:schemeClr val="bg1"/>
                </a:solidFill>
              </a:rPr>
              <a:t>def </a:t>
            </a:r>
            <a:r>
              <a:rPr lang="en-US" dirty="0">
                <a:solidFill>
                  <a:schemeClr val="bg1"/>
                </a:solidFill>
              </a:rPr>
              <a:t>keyword followed by the function name.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we want to pass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>
                <a:solidFill>
                  <a:schemeClr val="bg1"/>
                </a:solidFill>
              </a:rPr>
              <a:t> to the function we need to state these in</a:t>
            </a:r>
          </a:p>
          <a:p>
            <a:r>
              <a:rPr lang="en-US" dirty="0">
                <a:solidFill>
                  <a:schemeClr val="bg1"/>
                </a:solidFill>
              </a:rPr>
              <a:t>between parentheses, separated by a comma.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Many times but not always a function ends with a </a:t>
            </a:r>
            <a:r>
              <a:rPr lang="en-US" b="1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statement.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</a:t>
            </a:r>
            <a:r>
              <a:rPr lang="en-US" b="1" dirty="0">
                <a:solidFill>
                  <a:schemeClr val="bg1"/>
                </a:solidFill>
              </a:rPr>
              <a:t>calling</a:t>
            </a:r>
            <a:r>
              <a:rPr lang="en-US" dirty="0">
                <a:solidFill>
                  <a:schemeClr val="bg1"/>
                </a:solidFill>
              </a:rPr>
              <a:t> the function we need to provide arguments in parentheses or we will receive an error.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the function has </a:t>
            </a:r>
            <a:r>
              <a:rPr lang="en-US" b="1" dirty="0">
                <a:solidFill>
                  <a:schemeClr val="bg1"/>
                </a:solidFill>
              </a:rPr>
              <a:t>no arguments</a:t>
            </a:r>
            <a:r>
              <a:rPr lang="en-US" dirty="0">
                <a:solidFill>
                  <a:schemeClr val="bg1"/>
                </a:solidFill>
              </a:rPr>
              <a:t> then we do not need to provide them when calling the function.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641C-E1E2-7546-9D6C-A6E207D71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16" y="1511880"/>
            <a:ext cx="3975963" cy="1993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2C19B-60AB-1A41-A162-E6F583D82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7" y="3740158"/>
            <a:ext cx="3975962" cy="19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443413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Back to 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5FAB69-0DAD-B140-92B9-8EF30538636B}"/>
              </a:ext>
            </a:extLst>
          </p:cNvPr>
          <p:cNvSpPr/>
          <p:nvPr/>
        </p:nvSpPr>
        <p:spPr>
          <a:xfrm>
            <a:off x="2333377" y="1844824"/>
            <a:ext cx="2094607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869FAD-5197-E94B-AA29-9DB5A53205EF}"/>
              </a:ext>
            </a:extLst>
          </p:cNvPr>
          <p:cNvSpPr/>
          <p:nvPr/>
        </p:nvSpPr>
        <p:spPr>
          <a:xfrm>
            <a:off x="2720403" y="5796028"/>
            <a:ext cx="1563566" cy="457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0AD81-C50B-8E4A-B72A-34007480D362}"/>
              </a:ext>
            </a:extLst>
          </p:cNvPr>
          <p:cNvSpPr txBox="1"/>
          <p:nvPr/>
        </p:nvSpPr>
        <p:spPr>
          <a:xfrm>
            <a:off x="4604433" y="1773686"/>
            <a:ext cx="21602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definition.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1DF73-9EFD-854E-AFB0-A0F2F59FC837}"/>
              </a:ext>
            </a:extLst>
          </p:cNvPr>
          <p:cNvSpPr txBox="1"/>
          <p:nvPr/>
        </p:nvSpPr>
        <p:spPr>
          <a:xfrm>
            <a:off x="4491906" y="5827339"/>
            <a:ext cx="2160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3399909023"/>
      </p:ext>
    </p:extLst>
  </p:cSld>
  <p:clrMapOvr>
    <a:masterClrMapping/>
  </p:clrMapOvr>
</p:sld>
</file>

<file path=ppt/theme/theme1.xml><?xml version="1.0" encoding="utf-8"?>
<a:theme xmlns:a="http://schemas.openxmlformats.org/drawingml/2006/main" name="UOS_APPRENTICESHIPS_THEME_AW">
  <a:themeElements>
    <a:clrScheme name="APPRENTICESHIPS">
      <a:dk1>
        <a:srgbClr val="151A36"/>
      </a:dk1>
      <a:lt1>
        <a:srgbClr val="FFFFFF"/>
      </a:lt1>
      <a:dk2>
        <a:srgbClr val="E88D7F"/>
      </a:dk2>
      <a:lt2>
        <a:srgbClr val="E4E379"/>
      </a:lt2>
      <a:accent1>
        <a:srgbClr val="104171"/>
      </a:accent1>
      <a:accent2>
        <a:srgbClr val="E88D7F"/>
      </a:accent2>
      <a:accent3>
        <a:srgbClr val="6FBC9F"/>
      </a:accent3>
      <a:accent4>
        <a:srgbClr val="6F5091"/>
      </a:accent4>
      <a:accent5>
        <a:srgbClr val="0B99A5"/>
      </a:accent5>
      <a:accent6>
        <a:srgbClr val="66BCC0"/>
      </a:accent6>
      <a:hlink>
        <a:srgbClr val="66BCC0"/>
      </a:hlink>
      <a:folHlink>
        <a:srgbClr val="E4E3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UOS_APPRENTICESHIPS_THEME_AW</Template>
  <TotalTime>17519</TotalTime>
  <Words>797</Words>
  <Application>Microsoft Macintosh PowerPoint</Application>
  <PresentationFormat>On-screen Show (4:3)</PresentationFormat>
  <Paragraphs>159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Lucida Grande</vt:lpstr>
      <vt:lpstr>Verdana</vt:lpstr>
      <vt:lpstr>Wingdings</vt:lpstr>
      <vt:lpstr>UOS_APPRENTICESHIPS_THEME_AW</vt:lpstr>
      <vt:lpstr>1_Custom Design</vt:lpstr>
      <vt:lpstr>2_Custom Design</vt:lpstr>
      <vt:lpstr>Custom Design</vt:lpstr>
      <vt:lpstr>IoC Theme</vt:lpstr>
      <vt:lpstr>PowerPoint Presentation</vt:lpstr>
      <vt:lpstr>5 things wrong with this code</vt:lpstr>
      <vt:lpstr>PowerPoint Presentation</vt:lpstr>
      <vt:lpstr>5 new things in the solution?</vt:lpstr>
      <vt:lpstr>PowerPoint Presentation</vt:lpstr>
      <vt:lpstr>Control flow</vt:lpstr>
      <vt:lpstr>Control flow: Functions</vt:lpstr>
      <vt:lpstr>PowerPoint Presentation</vt:lpstr>
      <vt:lpstr>PowerPoint Presentation</vt:lpstr>
      <vt:lpstr>Control flow: If/elif/else</vt:lpstr>
      <vt:lpstr>PowerPoint Presentation</vt:lpstr>
      <vt:lpstr>PowerPoint Presentation</vt:lpstr>
      <vt:lpstr>PowerPoint Presentation</vt:lpstr>
      <vt:lpstr>PowerPoint Presentation</vt:lpstr>
      <vt:lpstr>Control flow: Loops (While and for)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you learned?</vt:lpstr>
      <vt:lpstr>PowerPoint Presentation</vt:lpstr>
      <vt:lpstr>PowerPoint Presentation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horrocks</dc:creator>
  <cp:lastModifiedBy>Gavin McClary</cp:lastModifiedBy>
  <cp:revision>311</cp:revision>
  <dcterms:created xsi:type="dcterms:W3CDTF">2017-02-07T15:58:06Z</dcterms:created>
  <dcterms:modified xsi:type="dcterms:W3CDTF">2019-08-05T13:53:17Z</dcterms:modified>
</cp:coreProperties>
</file>