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F0FD-1A42-1F99-06CD-F0CC1800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C9954-D5F6-F3B0-8E5A-D59C02CE6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D85D2-7CDE-4D71-7E6B-0CE424F3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59041-B502-34AB-2A4B-C1DCA6D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602B-7749-24D1-EFEF-E7B066ED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371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C555-24A4-F087-52BF-AED2139C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74D56-CBBF-8406-674F-17F1305EA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1B3E-1EE9-878A-1372-1E642C92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B54A-8095-995C-B229-A5427A75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F660D-FBB6-29C6-7A7F-E1F18AF4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4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2B41B-CE50-BC8C-0C54-B6530D4E7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F4291-21D2-896D-143D-0BD5D6760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8607-B51F-B6A2-E07E-F80CC5CD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6797-693B-3243-E448-E11FA13B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1DD7A-15C0-2D26-2437-3B01AD0E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DD20-2F46-F82D-7C27-01309828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82F5-D133-A850-C762-9E0E98D9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FD6DA-902C-7677-3947-43C3A87E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213A5-4E6D-E504-96F9-F5C2D44C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08024-3159-946B-5AAA-793191A9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5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67FE-7B66-115E-D758-908B1221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C9633-4948-7EF0-B778-BE2B06F8A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F2EEF-182C-C317-8DC5-E9FA7DD5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6D51D-7595-E2B2-26FE-44544491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B9A91-8EF5-2519-90E8-E07725FB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0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3DC7-82A1-299B-5AEB-48381EF4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CF5A-C203-4870-F19F-FED851AF9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1E1C6-936A-5CCC-8A8D-8752745C9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D4DE2-121E-04F4-6720-30DB3D48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0B3C6-26BC-A962-9454-D09281C6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441B7-DB6E-099B-FB36-6CAD8D40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0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5EF2-6091-C0CD-0087-9EB18CF5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363-5129-BC93-F362-E0DB3C04F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26A77-B3A0-DAFA-1358-6FAAF0D7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84E7E-E539-CAA9-7D5C-FFD600E60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026AA-8958-0136-537E-323B424BB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72613-E06C-A84B-0A97-753CDF68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73C9-B851-53D5-E12B-C139523F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EA6C2-FA84-9C3A-214B-9644DE1E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F7B1-CDBE-72A2-BDB1-B881052D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36173-DAAE-506B-D698-1321533C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F261A-AEB1-445C-3C16-8D596D8B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FC23C-7CC9-1BBD-F8DD-A09F6717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7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AAFE1-8A2E-1AB7-2EFB-AD6B7016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8B0F0-0D5A-2B1F-421B-EA23FB9C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0304-34BD-9470-3F56-CCF1D16D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7151-D7E1-7942-674D-3A4B95DB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EEC7-10A6-039A-EB1A-5370B601B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5D784-5E82-0402-CE13-D7A18394D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B272E-BFD0-33B4-EA33-0987591F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E364A-B293-4362-9799-FD3DA90E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18051-6C07-E37D-0034-C9D4EC92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0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BF07-8E5E-6D60-B00F-C306B136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54DEF-EFC6-B2BF-3195-CA4AF2287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49E63-3850-AE5A-7AF1-8F795D58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78FF8-3C5C-3553-650D-A982ECA3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D7FFF-8583-1A2A-EA4A-D8B8CEB0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D042F-AE76-8CC5-7FF0-9D0BF2D1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5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1FAA1-2AA4-EC33-CEB4-4D4A821A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4D8C-1FA2-7874-271E-444A76EAE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4AF90-E4CC-B198-3F4C-AF746352B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FE9D-8891-2BFA-5941-06C4965ED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27D5-4696-9E1F-DAE4-4FAC1EA44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540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06F1-8778-6712-3477-8FDFB0B6B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589" y="537809"/>
            <a:ext cx="4274059" cy="2181225"/>
          </a:xfrm>
        </p:spPr>
        <p:txBody>
          <a:bodyPr anchor="ctr">
            <a:normAutofit/>
          </a:bodyPr>
          <a:lstStyle/>
          <a:p>
            <a:pPr algn="l"/>
            <a:r>
              <a:rPr lang="en-GB" sz="4000" dirty="0"/>
              <a:t>Change in distribution of R. glacialis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27015-563E-0561-9AB4-FB8C9A44F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550" y="2986589"/>
            <a:ext cx="4102609" cy="142263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dirty="0"/>
              <a:t>Aglaia Io Kazantzidou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Global Change Ecology &amp; Sustainable Development Goals - GCE &amp; SDG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67DCA-585D-7BAE-0391-D06C495F5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r="4106"/>
          <a:stretch/>
        </p:blipFill>
        <p:spPr bwMode="auto">
          <a:xfrm>
            <a:off x="5349241" y="10"/>
            <a:ext cx="684275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1">
            <a:extLst>
              <a:ext uri="{FF2B5EF4-FFF2-40B4-BE49-F238E27FC236}">
                <a16:creationId xmlns:a16="http://schemas.microsoft.com/office/drawing/2014/main" id="{55AD9923-A088-67E8-10B0-CE18E58A2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4721115"/>
            <a:ext cx="2340610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5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1119-C376-7BDD-3FCC-B098385E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46" y="525461"/>
            <a:ext cx="4722845" cy="5583238"/>
          </a:xfrm>
        </p:spPr>
        <p:txBody>
          <a:bodyPr>
            <a:normAutofit/>
          </a:bodyPr>
          <a:lstStyle/>
          <a:p>
            <a:r>
              <a:rPr lang="en-GB" sz="1500" b="1" dirty="0"/>
              <a:t>2D density plot to show the shift between the two distributions:</a:t>
            </a:r>
            <a:br>
              <a:rPr lang="en-GB" sz="1500" b="1" dirty="0"/>
            </a:br>
            <a:br>
              <a:rPr lang="en-GB" sz="1500" dirty="0"/>
            </a:br>
            <a:r>
              <a:rPr lang="en-GB" sz="1500" u="sng" dirty="0"/>
              <a:t># Create 2D density plot for 2000-2009</a:t>
            </a:r>
            <a:br>
              <a:rPr lang="en-GB" sz="1500" u="sng" dirty="0"/>
            </a:br>
            <a:br>
              <a:rPr lang="en-GB" sz="1500" u="sng" dirty="0"/>
            </a:br>
            <a:r>
              <a:rPr lang="en-GB" sz="1500" dirty="0"/>
              <a:t>plot_2000_2009_density &lt;- </a:t>
            </a:r>
            <a:r>
              <a:rPr lang="en-GB" sz="1500" dirty="0" err="1"/>
              <a:t>ggplot</a:t>
            </a:r>
            <a:r>
              <a:rPr lang="en-GB" sz="1500" dirty="0"/>
              <a:t>(period_2000_2009, </a:t>
            </a:r>
            <a:r>
              <a:rPr lang="en-GB" sz="1500" dirty="0" err="1"/>
              <a:t>aes</a:t>
            </a:r>
            <a:r>
              <a:rPr lang="en-GB" sz="1500" dirty="0"/>
              <a:t>(x = </a:t>
            </a:r>
            <a:r>
              <a:rPr lang="en-GB" sz="1500" dirty="0" err="1"/>
              <a:t>decimalLongitude</a:t>
            </a:r>
            <a:r>
              <a:rPr lang="en-GB" sz="1500" dirty="0"/>
              <a:t>, y = </a:t>
            </a:r>
            <a:r>
              <a:rPr lang="en-GB" sz="1500" dirty="0" err="1"/>
              <a:t>decimalLatitude</a:t>
            </a:r>
            <a:r>
              <a:rPr lang="en-GB" sz="1500" dirty="0"/>
              <a:t>)) +</a:t>
            </a:r>
            <a:br>
              <a:rPr lang="en-GB" sz="1500" dirty="0"/>
            </a:br>
            <a:r>
              <a:rPr lang="en-GB" sz="1500" dirty="0"/>
              <a:t>  geom_density_2d(</a:t>
            </a:r>
            <a:r>
              <a:rPr lang="en-GB" sz="1500" dirty="0" err="1"/>
              <a:t>aes</a:t>
            </a:r>
            <a:r>
              <a:rPr lang="en-GB" sz="1500" dirty="0"/>
              <a:t>(</a:t>
            </a:r>
            <a:r>
              <a:rPr lang="en-GB" sz="1500" dirty="0" err="1"/>
              <a:t>color</a:t>
            </a:r>
            <a:r>
              <a:rPr lang="en-GB" sz="1500" dirty="0"/>
              <a:t> = "blue"), size = 0.5) +</a:t>
            </a:r>
            <a:br>
              <a:rPr lang="en-GB" sz="1500" dirty="0"/>
            </a:br>
            <a:r>
              <a:rPr lang="en-GB" sz="1500" dirty="0"/>
              <a:t>  labs(title = "2D Density Plot (2000-2009)")</a:t>
            </a:r>
            <a:br>
              <a:rPr lang="en-GB" sz="1500" dirty="0"/>
            </a:br>
            <a:br>
              <a:rPr lang="en-GB" sz="1500" dirty="0"/>
            </a:br>
            <a:r>
              <a:rPr lang="en-GB" sz="1500" u="sng" dirty="0"/>
              <a:t># Create 2D density plot for 2010-2019</a:t>
            </a:r>
            <a:br>
              <a:rPr lang="en-GB" sz="1500" u="sng" dirty="0"/>
            </a:br>
            <a:br>
              <a:rPr lang="en-GB" sz="1500" dirty="0"/>
            </a:br>
            <a:r>
              <a:rPr lang="en-GB" sz="1500" dirty="0"/>
              <a:t>plot_2010_2019_density &lt;- </a:t>
            </a:r>
            <a:r>
              <a:rPr lang="en-GB" sz="1500" dirty="0" err="1"/>
              <a:t>ggplot</a:t>
            </a:r>
            <a:r>
              <a:rPr lang="en-GB" sz="1500" dirty="0"/>
              <a:t>(period_2010_2019, </a:t>
            </a:r>
            <a:r>
              <a:rPr lang="en-GB" sz="1500" dirty="0" err="1"/>
              <a:t>aes</a:t>
            </a:r>
            <a:r>
              <a:rPr lang="en-GB" sz="1500" dirty="0"/>
              <a:t>(x = </a:t>
            </a:r>
            <a:r>
              <a:rPr lang="en-GB" sz="1500" dirty="0" err="1"/>
              <a:t>decimalLongitude</a:t>
            </a:r>
            <a:r>
              <a:rPr lang="en-GB" sz="1500" dirty="0"/>
              <a:t>, y = </a:t>
            </a:r>
            <a:r>
              <a:rPr lang="en-GB" sz="1500" dirty="0" err="1"/>
              <a:t>decimalLatitude</a:t>
            </a:r>
            <a:r>
              <a:rPr lang="en-GB" sz="1500" dirty="0"/>
              <a:t>)) +</a:t>
            </a:r>
            <a:br>
              <a:rPr lang="en-GB" sz="1500" dirty="0"/>
            </a:br>
            <a:r>
              <a:rPr lang="en-GB" sz="1500" dirty="0"/>
              <a:t>  geom_density_2d(</a:t>
            </a:r>
            <a:r>
              <a:rPr lang="en-GB" sz="1500" dirty="0" err="1"/>
              <a:t>aes</a:t>
            </a:r>
            <a:r>
              <a:rPr lang="en-GB" sz="1500" dirty="0"/>
              <a:t>(</a:t>
            </a:r>
            <a:r>
              <a:rPr lang="en-GB" sz="1500" dirty="0" err="1"/>
              <a:t>color</a:t>
            </a:r>
            <a:r>
              <a:rPr lang="en-GB" sz="1500" dirty="0"/>
              <a:t> = "green"), size = 0.5) +</a:t>
            </a:r>
            <a:br>
              <a:rPr lang="en-GB" sz="1500" dirty="0"/>
            </a:br>
            <a:r>
              <a:rPr lang="en-GB" sz="1500" dirty="0"/>
              <a:t>  labs(title = "2D Density Plot (2010-2019)")</a:t>
            </a:r>
            <a:br>
              <a:rPr lang="en-GB" sz="1500" dirty="0"/>
            </a:br>
            <a:br>
              <a:rPr lang="en-GB" sz="1500" dirty="0"/>
            </a:br>
            <a:r>
              <a:rPr lang="en-GB" sz="1500" u="sng" dirty="0"/>
              <a:t># Combine the 2D density plots</a:t>
            </a:r>
            <a:br>
              <a:rPr lang="en-GB" sz="1500" u="sng" dirty="0"/>
            </a:br>
            <a:br>
              <a:rPr lang="en-GB" sz="1500" dirty="0"/>
            </a:br>
            <a:r>
              <a:rPr lang="en-GB" sz="1500" dirty="0" err="1"/>
              <a:t>combined_density_plot</a:t>
            </a:r>
            <a:r>
              <a:rPr lang="en-GB" sz="1500" dirty="0"/>
              <a:t> &lt;- plot_2000_2009_density + plot_2010_2019_density +</a:t>
            </a:r>
            <a:br>
              <a:rPr lang="en-GB" sz="1500" dirty="0"/>
            </a:br>
            <a:r>
              <a:rPr lang="en-GB" sz="1500" dirty="0"/>
              <a:t>  </a:t>
            </a:r>
            <a:r>
              <a:rPr lang="en-GB" sz="1500" dirty="0" err="1"/>
              <a:t>plot_layout</a:t>
            </a:r>
            <a:r>
              <a:rPr lang="en-GB" sz="1500" dirty="0"/>
              <a:t>(</a:t>
            </a:r>
            <a:r>
              <a:rPr lang="en-GB" sz="1500" dirty="0" err="1"/>
              <a:t>nrow</a:t>
            </a:r>
            <a:r>
              <a:rPr lang="en-GB" sz="1500" dirty="0"/>
              <a:t> = 2, </a:t>
            </a:r>
            <a:r>
              <a:rPr lang="en-GB" sz="1500" dirty="0" err="1"/>
              <a:t>byrow</a:t>
            </a:r>
            <a:r>
              <a:rPr lang="en-GB" sz="1500" dirty="0"/>
              <a:t> = TRUE)</a:t>
            </a:r>
            <a:br>
              <a:rPr lang="en-GB" sz="1500" dirty="0"/>
            </a:br>
            <a:br>
              <a:rPr lang="en-GB" sz="1500" dirty="0"/>
            </a:br>
            <a:r>
              <a:rPr lang="en-GB" sz="1500" u="sng" dirty="0"/>
              <a:t># Display the combined plot</a:t>
            </a:r>
            <a:br>
              <a:rPr lang="en-GB" sz="1500" u="sng" dirty="0"/>
            </a:br>
            <a:br>
              <a:rPr lang="en-GB" sz="1500" dirty="0"/>
            </a:br>
            <a:r>
              <a:rPr lang="en-GB" sz="1500" dirty="0"/>
              <a:t>print(</a:t>
            </a:r>
            <a:r>
              <a:rPr lang="en-GB" sz="1500" dirty="0" err="1"/>
              <a:t>combined_density_plot</a:t>
            </a:r>
            <a:r>
              <a:rPr lang="en-GB" sz="1500" dirty="0"/>
              <a:t>) </a:t>
            </a:r>
          </a:p>
        </p:txBody>
      </p:sp>
      <p:pic>
        <p:nvPicPr>
          <p:cNvPr id="5" name="Content Placeholder 4" descr="A graph of a plot&#10;&#10;Description automatically generated with medium confidence">
            <a:extLst>
              <a:ext uri="{FF2B5EF4-FFF2-40B4-BE49-F238E27FC236}">
                <a16:creationId xmlns:a16="http://schemas.microsoft.com/office/drawing/2014/main" id="{2D443F7E-51DD-DA42-460C-A8003CDAF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791" y="685798"/>
            <a:ext cx="6944209" cy="5262563"/>
          </a:xfrm>
        </p:spPr>
      </p:pic>
    </p:spTree>
    <p:extLst>
      <p:ext uri="{BB962C8B-B14F-4D97-AF65-F5344CB8AC3E}">
        <p14:creationId xmlns:p14="http://schemas.microsoft.com/office/powerpoint/2010/main" val="39459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69BA-12D5-0536-04CA-1D716EA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Results</a:t>
            </a:r>
            <a:endParaRPr lang="en-GB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51AA-4D89-457A-37AF-891699D9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7506" cy="4351338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Latitudinal Shift between the two periods 2000-2009 and 2010-2019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Distribution seems to expand North-wise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76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4FFFE-11F5-E016-662B-CDE39F0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6894957" cy="1108710"/>
          </a:xfrm>
        </p:spPr>
        <p:txBody>
          <a:bodyPr>
            <a:normAutofit/>
          </a:bodyPr>
          <a:lstStyle/>
          <a:p>
            <a:r>
              <a:rPr lang="en-GB" sz="3200" b="1" dirty="0"/>
              <a:t>The impact of climate change on plants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10A499-1C4C-7570-887A-A910DF155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5348"/>
            <a:ext cx="6983403" cy="37957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Shifts in distribution (latitudinal and altitudinal)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Changes in flowering time and duration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Asynchrony with pollinators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Stress due to climatic parameters changing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Extinction – Change in population dynamics</a:t>
            </a:r>
          </a:p>
          <a:p>
            <a:endParaRPr lang="en-GB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488F81-12E6-E0D2-2DB9-E2F8F839D6E1}"/>
              </a:ext>
            </a:extLst>
          </p:cNvPr>
          <p:cNvSpPr txBox="1">
            <a:spLocks/>
          </p:cNvSpPr>
          <p:nvPr/>
        </p:nvSpPr>
        <p:spPr>
          <a:xfrm>
            <a:off x="8561638" y="649536"/>
            <a:ext cx="1559767" cy="906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Data</a:t>
            </a:r>
            <a:endParaRPr lang="en-GB" sz="3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46CA1F-610D-BCDA-B635-AF0B516432E5}"/>
              </a:ext>
            </a:extLst>
          </p:cNvPr>
          <p:cNvCxnSpPr/>
          <p:nvPr/>
        </p:nvCxnSpPr>
        <p:spPr>
          <a:xfrm>
            <a:off x="8266922" y="335902"/>
            <a:ext cx="0" cy="5505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AFAC1A-2225-FA94-23CA-AF68985463DC}"/>
              </a:ext>
            </a:extLst>
          </p:cNvPr>
          <p:cNvSpPr txBox="1"/>
          <p:nvPr/>
        </p:nvSpPr>
        <p:spPr>
          <a:xfrm>
            <a:off x="8561638" y="2235848"/>
            <a:ext cx="29298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Source: GBIF</a:t>
            </a:r>
          </a:p>
          <a:p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Type: Point data with coordinates (occurrences)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84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4C0B-9F24-D56D-4BB5-CBDFBB4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" y="615820"/>
            <a:ext cx="3862873" cy="5178490"/>
          </a:xfrm>
        </p:spPr>
        <p:txBody>
          <a:bodyPr>
            <a:normAutofit/>
          </a:bodyPr>
          <a:lstStyle/>
          <a:p>
            <a:r>
              <a:rPr lang="en-GB" sz="1500" b="1" dirty="0"/>
              <a:t>World map with all </a:t>
            </a:r>
            <a:r>
              <a:rPr lang="en-GB" sz="1500" b="1" dirty="0" err="1"/>
              <a:t>occurencies</a:t>
            </a:r>
            <a:br>
              <a:rPr lang="en-GB" sz="1500" u="sng" dirty="0"/>
            </a:br>
            <a:br>
              <a:rPr lang="en-GB" sz="1500" dirty="0"/>
            </a:br>
            <a:r>
              <a:rPr lang="en-GB" sz="1500" dirty="0" err="1"/>
              <a:t>world_map</a:t>
            </a:r>
            <a:r>
              <a:rPr lang="en-GB" sz="1500" dirty="0"/>
              <a:t> &lt;- </a:t>
            </a:r>
            <a:r>
              <a:rPr lang="en-GB" sz="1500" dirty="0" err="1"/>
              <a:t>map_data</a:t>
            </a:r>
            <a:r>
              <a:rPr lang="en-GB" sz="1500" dirty="0"/>
              <a:t>("world")</a:t>
            </a:r>
            <a:br>
              <a:rPr lang="en-GB" sz="1500" dirty="0"/>
            </a:br>
            <a:r>
              <a:rPr lang="en-GB" sz="1500" dirty="0" err="1"/>
              <a:t>ggplot</a:t>
            </a:r>
            <a:r>
              <a:rPr lang="en-GB" sz="1500" dirty="0"/>
              <a:t>() +</a:t>
            </a:r>
            <a:br>
              <a:rPr lang="en-GB" sz="1500" dirty="0"/>
            </a:br>
            <a:r>
              <a:rPr lang="en-GB" sz="1500" dirty="0"/>
              <a:t>  </a:t>
            </a:r>
            <a:r>
              <a:rPr lang="en-GB" sz="1500" dirty="0" err="1"/>
              <a:t>geom_map</a:t>
            </a:r>
            <a:r>
              <a:rPr lang="en-GB" sz="1500" dirty="0"/>
              <a:t>(data = </a:t>
            </a:r>
            <a:r>
              <a:rPr lang="en-GB" sz="1500" dirty="0" err="1"/>
              <a:t>world_map</a:t>
            </a:r>
            <a:r>
              <a:rPr lang="en-GB" sz="1500" dirty="0"/>
              <a:t>, map = </a:t>
            </a:r>
            <a:r>
              <a:rPr lang="en-GB" sz="1500" dirty="0" err="1"/>
              <a:t>world_map</a:t>
            </a:r>
            <a:r>
              <a:rPr lang="en-GB" sz="1500" dirty="0"/>
              <a:t>,</a:t>
            </a:r>
            <a:br>
              <a:rPr lang="en-GB" sz="1500" dirty="0"/>
            </a:br>
            <a:r>
              <a:rPr lang="en-GB" sz="1500" dirty="0"/>
              <a:t>           </a:t>
            </a:r>
            <a:r>
              <a:rPr lang="en-GB" sz="1500" dirty="0" err="1"/>
              <a:t>aes</a:t>
            </a:r>
            <a:r>
              <a:rPr lang="en-GB" sz="1500" dirty="0"/>
              <a:t>(x = long, y = </a:t>
            </a:r>
            <a:r>
              <a:rPr lang="en-GB" sz="1500" dirty="0" err="1"/>
              <a:t>lat</a:t>
            </a:r>
            <a:r>
              <a:rPr lang="en-GB" sz="1500" dirty="0"/>
              <a:t>, </a:t>
            </a:r>
            <a:r>
              <a:rPr lang="en-GB" sz="1500" dirty="0" err="1"/>
              <a:t>map_id</a:t>
            </a:r>
            <a:r>
              <a:rPr lang="en-GB" sz="1500" dirty="0"/>
              <a:t> = region),</a:t>
            </a:r>
            <a:br>
              <a:rPr lang="en-GB" sz="1500" dirty="0"/>
            </a:br>
            <a:r>
              <a:rPr lang="en-GB" sz="1500" dirty="0"/>
              <a:t>           fill = "white", </a:t>
            </a:r>
            <a:r>
              <a:rPr lang="en-GB" sz="1500" dirty="0" err="1"/>
              <a:t>color</a:t>
            </a:r>
            <a:r>
              <a:rPr lang="en-GB" sz="1500" dirty="0"/>
              <a:t> = "black", size = 0.2) +</a:t>
            </a:r>
            <a:br>
              <a:rPr lang="en-GB" sz="1500" dirty="0"/>
            </a:br>
            <a:r>
              <a:rPr lang="en-GB" sz="1500" dirty="0"/>
              <a:t>  </a:t>
            </a:r>
            <a:r>
              <a:rPr lang="en-GB" sz="1500" dirty="0" err="1"/>
              <a:t>geom_point</a:t>
            </a:r>
            <a:r>
              <a:rPr lang="en-GB" sz="1500" dirty="0"/>
              <a:t>(data = </a:t>
            </a:r>
            <a:r>
              <a:rPr lang="en-GB" sz="1500" dirty="0" err="1"/>
              <a:t>Rg</a:t>
            </a:r>
            <a:r>
              <a:rPr lang="en-GB" sz="1500" dirty="0"/>
              <a:t>, </a:t>
            </a:r>
            <a:r>
              <a:rPr lang="en-GB" sz="1500" dirty="0" err="1"/>
              <a:t>aes</a:t>
            </a:r>
            <a:r>
              <a:rPr lang="en-GB" sz="1500" dirty="0"/>
              <a:t>(x = </a:t>
            </a:r>
            <a:r>
              <a:rPr lang="en-GB" sz="1500" dirty="0" err="1"/>
              <a:t>decimalLongitude</a:t>
            </a:r>
            <a:r>
              <a:rPr lang="en-GB" sz="1500" dirty="0"/>
              <a:t>, y = </a:t>
            </a:r>
            <a:r>
              <a:rPr lang="en-GB" sz="1500" dirty="0" err="1"/>
              <a:t>decimalLatitude</a:t>
            </a:r>
            <a:r>
              <a:rPr lang="en-GB" sz="1500" dirty="0"/>
              <a:t>), </a:t>
            </a:r>
            <a:r>
              <a:rPr lang="en-GB" sz="1500" dirty="0" err="1"/>
              <a:t>color</a:t>
            </a:r>
            <a:r>
              <a:rPr lang="en-GB" sz="1500" dirty="0"/>
              <a:t> = "red", size = 1) +</a:t>
            </a:r>
            <a:br>
              <a:rPr lang="en-GB" sz="1500" dirty="0"/>
            </a:br>
            <a:r>
              <a:rPr lang="en-GB" sz="1500" dirty="0"/>
              <a:t>  </a:t>
            </a:r>
            <a:r>
              <a:rPr lang="en-GB" sz="1500" dirty="0" err="1"/>
              <a:t>theme_minimal</a:t>
            </a:r>
            <a:r>
              <a:rPr lang="en-GB" sz="1500" dirty="0"/>
              <a:t>() +</a:t>
            </a:r>
            <a:br>
              <a:rPr lang="en-GB" sz="1500" dirty="0"/>
            </a:br>
            <a:r>
              <a:rPr lang="en-GB" sz="1500" dirty="0"/>
              <a:t>  labs(title = "Distribution Data on World Map")</a:t>
            </a:r>
            <a:br>
              <a:rPr lang="en-GB" sz="1500" dirty="0"/>
            </a:br>
            <a:br>
              <a:rPr lang="en-GB" sz="1500" dirty="0"/>
            </a:br>
            <a:r>
              <a:rPr lang="en-GB" sz="1500" u="sng" dirty="0"/>
              <a:t># Fetch land polygons</a:t>
            </a:r>
            <a:br>
              <a:rPr lang="en-GB" sz="1500" dirty="0"/>
            </a:br>
            <a:br>
              <a:rPr lang="en-GB" sz="1500" dirty="0"/>
            </a:br>
            <a:r>
              <a:rPr lang="en-GB" sz="1500" dirty="0"/>
              <a:t>land &lt;- </a:t>
            </a:r>
            <a:r>
              <a:rPr lang="en-GB" sz="1500" dirty="0" err="1"/>
              <a:t>ne_download</a:t>
            </a:r>
            <a:r>
              <a:rPr lang="en-GB" sz="1500" dirty="0"/>
              <a:t>(scale = 110, category = "physical", type = "land", </a:t>
            </a:r>
            <a:r>
              <a:rPr lang="en-GB" sz="1500" dirty="0" err="1"/>
              <a:t>returnclass</a:t>
            </a:r>
            <a:r>
              <a:rPr lang="en-GB" sz="1500" dirty="0"/>
              <a:t> = "sf")</a:t>
            </a:r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9135E86D-6379-AD31-6548-174D9F0AA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147" y="718457"/>
            <a:ext cx="7518918" cy="5811184"/>
          </a:xfrm>
        </p:spPr>
      </p:pic>
    </p:spTree>
    <p:extLst>
      <p:ext uri="{BB962C8B-B14F-4D97-AF65-F5344CB8AC3E}">
        <p14:creationId xmlns:p14="http://schemas.microsoft.com/office/powerpoint/2010/main" val="385759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00C1-B9A5-B6D5-24FA-5D9DDA60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87751" cy="5503830"/>
          </a:xfrm>
        </p:spPr>
        <p:txBody>
          <a:bodyPr>
            <a:normAutofit/>
          </a:bodyPr>
          <a:lstStyle/>
          <a:p>
            <a:r>
              <a:rPr lang="en-GB" sz="1500" u="sng" dirty="0"/>
              <a:t># Zoom-in box where most of distribution is visible</a:t>
            </a:r>
            <a:br>
              <a:rPr lang="en-GB" sz="1500" dirty="0"/>
            </a:br>
            <a:br>
              <a:rPr lang="en-GB" sz="1500" dirty="0"/>
            </a:br>
            <a:r>
              <a:rPr lang="en-GB" sz="1500" dirty="0" err="1"/>
              <a:t>bbox</a:t>
            </a:r>
            <a:r>
              <a:rPr lang="en-GB" sz="1500" dirty="0"/>
              <a:t> &lt;- list(</a:t>
            </a:r>
            <a:r>
              <a:rPr lang="en-GB" sz="1500" dirty="0" err="1"/>
              <a:t>xmin</a:t>
            </a:r>
            <a:r>
              <a:rPr lang="en-GB" sz="1500" dirty="0"/>
              <a:t> = -50, </a:t>
            </a:r>
            <a:r>
              <a:rPr lang="en-GB" sz="1500" dirty="0" err="1"/>
              <a:t>xmax</a:t>
            </a:r>
            <a:r>
              <a:rPr lang="en-GB" sz="1500" dirty="0"/>
              <a:t> = 40, </a:t>
            </a:r>
            <a:r>
              <a:rPr lang="en-GB" sz="1500" dirty="0" err="1"/>
              <a:t>ymin</a:t>
            </a:r>
            <a:r>
              <a:rPr lang="en-GB" sz="1500" dirty="0"/>
              <a:t> = 40, </a:t>
            </a:r>
            <a:r>
              <a:rPr lang="en-GB" sz="1500" dirty="0" err="1"/>
              <a:t>ymax</a:t>
            </a:r>
            <a:r>
              <a:rPr lang="en-GB" sz="1500" dirty="0"/>
              <a:t> = 90)</a:t>
            </a:r>
            <a:br>
              <a:rPr lang="en-GB" sz="1500" dirty="0"/>
            </a:br>
            <a:br>
              <a:rPr lang="en-GB" sz="1500" dirty="0"/>
            </a:br>
            <a:r>
              <a:rPr lang="en-GB" sz="1500" u="sng" dirty="0"/>
              <a:t># Distribution in the zoomed-in box</a:t>
            </a:r>
            <a:br>
              <a:rPr lang="en-GB" sz="1500" dirty="0"/>
            </a:br>
            <a:br>
              <a:rPr lang="en-GB" sz="1500" dirty="0"/>
            </a:br>
            <a:r>
              <a:rPr lang="en-GB" sz="1500" dirty="0" err="1"/>
              <a:t>ggplot</a:t>
            </a:r>
            <a:r>
              <a:rPr lang="en-GB" sz="1500" dirty="0"/>
              <a:t>() +</a:t>
            </a:r>
            <a:br>
              <a:rPr lang="en-GB" sz="1500" dirty="0"/>
            </a:br>
            <a:r>
              <a:rPr lang="en-GB" sz="1500" dirty="0"/>
              <a:t>  </a:t>
            </a:r>
            <a:r>
              <a:rPr lang="en-GB" sz="1500" dirty="0" err="1"/>
              <a:t>geom_sf</a:t>
            </a:r>
            <a:r>
              <a:rPr lang="en-GB" sz="1500" dirty="0"/>
              <a:t>(data = land, fill = "</a:t>
            </a:r>
            <a:r>
              <a:rPr lang="en-GB" sz="1500" dirty="0" err="1"/>
              <a:t>lightgray</a:t>
            </a:r>
            <a:r>
              <a:rPr lang="en-GB" sz="1500" dirty="0"/>
              <a:t>", </a:t>
            </a:r>
            <a:r>
              <a:rPr lang="en-GB" sz="1500" dirty="0" err="1"/>
              <a:t>color</a:t>
            </a:r>
            <a:r>
              <a:rPr lang="en-GB" sz="1500" dirty="0"/>
              <a:t> = "black") +</a:t>
            </a:r>
            <a:br>
              <a:rPr lang="en-GB" sz="1500" dirty="0"/>
            </a:br>
            <a:r>
              <a:rPr lang="en-GB" sz="1500" dirty="0"/>
              <a:t>  </a:t>
            </a:r>
            <a:r>
              <a:rPr lang="en-GB" sz="1500" dirty="0" err="1"/>
              <a:t>geom_point</a:t>
            </a:r>
            <a:r>
              <a:rPr lang="en-GB" sz="1500" dirty="0"/>
              <a:t>(data = </a:t>
            </a:r>
            <a:r>
              <a:rPr lang="en-GB" sz="1500" dirty="0" err="1"/>
              <a:t>Rg</a:t>
            </a:r>
            <a:r>
              <a:rPr lang="en-GB" sz="1500" dirty="0"/>
              <a:t>, </a:t>
            </a:r>
            <a:r>
              <a:rPr lang="en-GB" sz="1500" dirty="0" err="1"/>
              <a:t>aes</a:t>
            </a:r>
            <a:r>
              <a:rPr lang="en-GB" sz="1500" dirty="0"/>
              <a:t>(x = </a:t>
            </a:r>
            <a:r>
              <a:rPr lang="en-GB" sz="1500" dirty="0" err="1"/>
              <a:t>decimalLongitude</a:t>
            </a:r>
            <a:r>
              <a:rPr lang="en-GB" sz="1500" dirty="0"/>
              <a:t>, y = </a:t>
            </a:r>
            <a:r>
              <a:rPr lang="en-GB" sz="1500" dirty="0" err="1"/>
              <a:t>decimalLatitude</a:t>
            </a:r>
            <a:r>
              <a:rPr lang="en-GB" sz="1500" dirty="0"/>
              <a:t>), </a:t>
            </a:r>
            <a:r>
              <a:rPr lang="en-GB" sz="1500" dirty="0" err="1"/>
              <a:t>color</a:t>
            </a:r>
            <a:r>
              <a:rPr lang="en-GB" sz="1500" dirty="0"/>
              <a:t> = "red", size = 1) +</a:t>
            </a:r>
            <a:br>
              <a:rPr lang="en-GB" sz="1500" dirty="0"/>
            </a:br>
            <a:r>
              <a:rPr lang="en-GB" sz="1500" dirty="0"/>
              <a:t>  </a:t>
            </a:r>
            <a:r>
              <a:rPr lang="en-GB" sz="1500" dirty="0" err="1"/>
              <a:t>coord_sf</a:t>
            </a:r>
            <a:r>
              <a:rPr lang="en-GB" sz="1500" dirty="0"/>
              <a:t>(</a:t>
            </a:r>
            <a:r>
              <a:rPr lang="en-GB" sz="1500" dirty="0" err="1"/>
              <a:t>xlim</a:t>
            </a:r>
            <a:r>
              <a:rPr lang="en-GB" sz="1500" dirty="0"/>
              <a:t> = c(</a:t>
            </a:r>
            <a:r>
              <a:rPr lang="en-GB" sz="1500" dirty="0" err="1"/>
              <a:t>bbox$xmin</a:t>
            </a:r>
            <a:r>
              <a:rPr lang="en-GB" sz="1500" dirty="0"/>
              <a:t>, </a:t>
            </a:r>
            <a:r>
              <a:rPr lang="en-GB" sz="1500" dirty="0" err="1"/>
              <a:t>bbox$xmax</a:t>
            </a:r>
            <a:r>
              <a:rPr lang="en-GB" sz="1500" dirty="0"/>
              <a:t>), </a:t>
            </a:r>
            <a:r>
              <a:rPr lang="en-GB" sz="1500" dirty="0" err="1"/>
              <a:t>ylim</a:t>
            </a:r>
            <a:r>
              <a:rPr lang="en-GB" sz="1500" dirty="0"/>
              <a:t> = c(</a:t>
            </a:r>
            <a:r>
              <a:rPr lang="en-GB" sz="1500" dirty="0" err="1"/>
              <a:t>bbox$ymin</a:t>
            </a:r>
            <a:r>
              <a:rPr lang="en-GB" sz="1500" dirty="0"/>
              <a:t>, </a:t>
            </a:r>
            <a:r>
              <a:rPr lang="en-GB" sz="1500" dirty="0" err="1"/>
              <a:t>bbox$ymax</a:t>
            </a:r>
            <a:r>
              <a:rPr lang="en-GB" sz="1500" dirty="0"/>
              <a:t>)) +</a:t>
            </a:r>
            <a:br>
              <a:rPr lang="en-GB" sz="1500" dirty="0"/>
            </a:br>
            <a:r>
              <a:rPr lang="en-GB" sz="1500" dirty="0"/>
              <a:t>  </a:t>
            </a:r>
            <a:r>
              <a:rPr lang="en-GB" sz="1500" dirty="0" err="1"/>
              <a:t>theme_minimal</a:t>
            </a:r>
            <a:r>
              <a:rPr lang="en-GB" sz="1500" dirty="0"/>
              <a:t>() +</a:t>
            </a:r>
            <a:br>
              <a:rPr lang="en-GB" sz="1500" dirty="0"/>
            </a:br>
            <a:r>
              <a:rPr lang="en-GB" sz="1500" dirty="0"/>
              <a:t>  labs(title = "Zoomed-in Distribution Data on World Map")</a:t>
            </a:r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2E6A926E-7BEF-2DB7-FA73-41946BE4E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4" r="18820"/>
          <a:stretch/>
        </p:blipFill>
        <p:spPr>
          <a:xfrm>
            <a:off x="7165910" y="830397"/>
            <a:ext cx="4265840" cy="5130113"/>
          </a:xfrm>
        </p:spPr>
      </p:pic>
    </p:spTree>
    <p:extLst>
      <p:ext uri="{BB962C8B-B14F-4D97-AF65-F5344CB8AC3E}">
        <p14:creationId xmlns:p14="http://schemas.microsoft.com/office/powerpoint/2010/main" val="365532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FCE6-629E-5ECE-BD0B-3BEB37B4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530001"/>
            <a:ext cx="4142791" cy="5797998"/>
          </a:xfrm>
        </p:spPr>
        <p:txBody>
          <a:bodyPr>
            <a:normAutofit fontScale="90000"/>
          </a:bodyPr>
          <a:lstStyle/>
          <a:p>
            <a:r>
              <a:rPr lang="en-GB" sz="1700" b="1" dirty="0"/>
              <a:t>Distribution data for each time period</a:t>
            </a:r>
            <a:br>
              <a:rPr lang="en-GB" sz="1700" u="sng" dirty="0"/>
            </a:br>
            <a:br>
              <a:rPr lang="en-GB" sz="1700" u="sng" dirty="0"/>
            </a:br>
            <a:r>
              <a:rPr lang="en-GB" sz="1700" dirty="0"/>
              <a:t>plot_2000_2009 &lt;- </a:t>
            </a:r>
            <a:r>
              <a:rPr lang="en-GB" sz="1700" dirty="0" err="1"/>
              <a:t>ggplot</a:t>
            </a:r>
            <a:r>
              <a:rPr lang="en-GB" sz="1700" dirty="0"/>
              <a:t>() +</a:t>
            </a:r>
            <a:br>
              <a:rPr lang="en-GB" sz="1700" dirty="0"/>
            </a:br>
            <a:r>
              <a:rPr lang="en-GB" sz="1700" dirty="0"/>
              <a:t>  </a:t>
            </a:r>
            <a:r>
              <a:rPr lang="en-GB" sz="1700" dirty="0" err="1"/>
              <a:t>geom_sf</a:t>
            </a:r>
            <a:r>
              <a:rPr lang="en-GB" sz="1700" dirty="0"/>
              <a:t>(data = land, fill = "</a:t>
            </a:r>
            <a:r>
              <a:rPr lang="en-GB" sz="1700" dirty="0" err="1"/>
              <a:t>lightgray</a:t>
            </a:r>
            <a:r>
              <a:rPr lang="en-GB" sz="1700" dirty="0"/>
              <a:t>", </a:t>
            </a:r>
            <a:r>
              <a:rPr lang="en-GB" sz="1700" dirty="0" err="1"/>
              <a:t>color</a:t>
            </a:r>
            <a:r>
              <a:rPr lang="en-GB" sz="1700" dirty="0"/>
              <a:t> = "black") +</a:t>
            </a:r>
            <a:br>
              <a:rPr lang="en-GB" sz="1700" dirty="0"/>
            </a:br>
            <a:r>
              <a:rPr lang="en-GB" sz="1700" dirty="0"/>
              <a:t>  </a:t>
            </a:r>
            <a:r>
              <a:rPr lang="en-GB" sz="1700" dirty="0" err="1"/>
              <a:t>geom_point</a:t>
            </a:r>
            <a:r>
              <a:rPr lang="en-GB" sz="1700" dirty="0"/>
              <a:t>(data = period_2000_2009, </a:t>
            </a:r>
            <a:r>
              <a:rPr lang="en-GB" sz="1700" dirty="0" err="1"/>
              <a:t>aes</a:t>
            </a:r>
            <a:r>
              <a:rPr lang="en-GB" sz="1700" dirty="0"/>
              <a:t>(x = </a:t>
            </a:r>
            <a:r>
              <a:rPr lang="en-GB" sz="1700" dirty="0" err="1"/>
              <a:t>decimalLongitude</a:t>
            </a:r>
            <a:r>
              <a:rPr lang="en-GB" sz="1700" dirty="0"/>
              <a:t>, y = </a:t>
            </a:r>
            <a:r>
              <a:rPr lang="en-GB" sz="1700" dirty="0" err="1"/>
              <a:t>decimalLatitude</a:t>
            </a:r>
            <a:r>
              <a:rPr lang="en-GB" sz="1700" dirty="0"/>
              <a:t>), </a:t>
            </a:r>
            <a:r>
              <a:rPr lang="en-GB" sz="1700" dirty="0" err="1"/>
              <a:t>color</a:t>
            </a:r>
            <a:r>
              <a:rPr lang="en-GB" sz="1700" dirty="0"/>
              <a:t> = "blue", size = 1) +</a:t>
            </a:r>
            <a:br>
              <a:rPr lang="en-GB" sz="1700" dirty="0"/>
            </a:br>
            <a:r>
              <a:rPr lang="en-GB" sz="1700" dirty="0"/>
              <a:t>  </a:t>
            </a:r>
            <a:r>
              <a:rPr lang="en-GB" sz="1700" dirty="0" err="1"/>
              <a:t>coord_sf</a:t>
            </a:r>
            <a:r>
              <a:rPr lang="en-GB" sz="1700" dirty="0"/>
              <a:t>(</a:t>
            </a:r>
            <a:r>
              <a:rPr lang="en-GB" sz="1700" dirty="0" err="1"/>
              <a:t>xlim</a:t>
            </a:r>
            <a:r>
              <a:rPr lang="en-GB" sz="1700" dirty="0"/>
              <a:t> = c(</a:t>
            </a:r>
            <a:r>
              <a:rPr lang="en-GB" sz="1700" dirty="0" err="1"/>
              <a:t>bbox$xmin</a:t>
            </a:r>
            <a:r>
              <a:rPr lang="en-GB" sz="1700" dirty="0"/>
              <a:t>, </a:t>
            </a:r>
            <a:r>
              <a:rPr lang="en-GB" sz="1700" dirty="0" err="1"/>
              <a:t>bbox$xmax</a:t>
            </a:r>
            <a:r>
              <a:rPr lang="en-GB" sz="1700" dirty="0"/>
              <a:t>), </a:t>
            </a:r>
            <a:r>
              <a:rPr lang="en-GB" sz="1700" dirty="0" err="1"/>
              <a:t>ylim</a:t>
            </a:r>
            <a:r>
              <a:rPr lang="en-GB" sz="1700" dirty="0"/>
              <a:t> = c(</a:t>
            </a:r>
            <a:r>
              <a:rPr lang="en-GB" sz="1700" dirty="0" err="1"/>
              <a:t>bbox$ymin</a:t>
            </a:r>
            <a:r>
              <a:rPr lang="en-GB" sz="1700" dirty="0"/>
              <a:t>, </a:t>
            </a:r>
            <a:r>
              <a:rPr lang="en-GB" sz="1700" dirty="0" err="1"/>
              <a:t>bbox$ymax</a:t>
            </a:r>
            <a:r>
              <a:rPr lang="en-GB" sz="1700" dirty="0"/>
              <a:t>)) +</a:t>
            </a:r>
            <a:br>
              <a:rPr lang="en-GB" sz="1700" dirty="0"/>
            </a:br>
            <a:r>
              <a:rPr lang="en-GB" sz="1700" dirty="0"/>
              <a:t>  </a:t>
            </a:r>
            <a:r>
              <a:rPr lang="en-GB" sz="1700" dirty="0" err="1"/>
              <a:t>theme_minimal</a:t>
            </a:r>
            <a:r>
              <a:rPr lang="en-GB" sz="1700" dirty="0"/>
              <a:t>() +</a:t>
            </a:r>
            <a:br>
              <a:rPr lang="en-GB" sz="1700" dirty="0"/>
            </a:br>
            <a:r>
              <a:rPr lang="en-GB" sz="1700" dirty="0"/>
              <a:t>  labs(title = "Distribution Data (2000-2009)")</a:t>
            </a:r>
            <a:br>
              <a:rPr lang="en-GB" sz="1700" dirty="0"/>
            </a:br>
            <a:br>
              <a:rPr lang="en-GB" sz="1700" dirty="0"/>
            </a:br>
            <a:r>
              <a:rPr lang="en-GB" sz="1700" dirty="0"/>
              <a:t>plot_2010_2019 &lt;- </a:t>
            </a:r>
            <a:r>
              <a:rPr lang="en-GB" sz="1700" dirty="0" err="1"/>
              <a:t>ggplot</a:t>
            </a:r>
            <a:r>
              <a:rPr lang="en-GB" sz="1700" dirty="0"/>
              <a:t>() +</a:t>
            </a:r>
            <a:br>
              <a:rPr lang="en-GB" sz="1700" dirty="0"/>
            </a:br>
            <a:r>
              <a:rPr lang="en-GB" sz="1700" dirty="0"/>
              <a:t>  </a:t>
            </a:r>
            <a:r>
              <a:rPr lang="en-GB" sz="1700" dirty="0" err="1"/>
              <a:t>geom_sf</a:t>
            </a:r>
            <a:r>
              <a:rPr lang="en-GB" sz="1700" dirty="0"/>
              <a:t>(data = land, fill = "</a:t>
            </a:r>
            <a:r>
              <a:rPr lang="en-GB" sz="1700" dirty="0" err="1"/>
              <a:t>lightgray</a:t>
            </a:r>
            <a:r>
              <a:rPr lang="en-GB" sz="1700" dirty="0"/>
              <a:t>", </a:t>
            </a:r>
            <a:r>
              <a:rPr lang="en-GB" sz="1700" dirty="0" err="1"/>
              <a:t>color</a:t>
            </a:r>
            <a:r>
              <a:rPr lang="en-GB" sz="1700" dirty="0"/>
              <a:t> = "black") +</a:t>
            </a:r>
            <a:br>
              <a:rPr lang="en-GB" sz="1700" dirty="0"/>
            </a:br>
            <a:r>
              <a:rPr lang="en-GB" sz="1700" dirty="0"/>
              <a:t>  </a:t>
            </a:r>
            <a:r>
              <a:rPr lang="en-GB" sz="1700" dirty="0" err="1"/>
              <a:t>geom_point</a:t>
            </a:r>
            <a:r>
              <a:rPr lang="en-GB" sz="1700" dirty="0"/>
              <a:t>(data = period_2010_2019, </a:t>
            </a:r>
            <a:r>
              <a:rPr lang="en-GB" sz="1700" dirty="0" err="1"/>
              <a:t>aes</a:t>
            </a:r>
            <a:r>
              <a:rPr lang="en-GB" sz="1700" dirty="0"/>
              <a:t>(x = </a:t>
            </a:r>
            <a:r>
              <a:rPr lang="en-GB" sz="1700" dirty="0" err="1"/>
              <a:t>decimalLongitude</a:t>
            </a:r>
            <a:r>
              <a:rPr lang="en-GB" sz="1700" dirty="0"/>
              <a:t>, y = </a:t>
            </a:r>
            <a:r>
              <a:rPr lang="en-GB" sz="1700" dirty="0" err="1"/>
              <a:t>decimalLatitude</a:t>
            </a:r>
            <a:r>
              <a:rPr lang="en-GB" sz="1700" dirty="0"/>
              <a:t>), </a:t>
            </a:r>
            <a:r>
              <a:rPr lang="en-GB" sz="1700" dirty="0" err="1"/>
              <a:t>color</a:t>
            </a:r>
            <a:r>
              <a:rPr lang="en-GB" sz="1700" dirty="0"/>
              <a:t> = "green", size = 1) +</a:t>
            </a:r>
            <a:br>
              <a:rPr lang="en-GB" sz="1700" dirty="0"/>
            </a:br>
            <a:r>
              <a:rPr lang="en-GB" sz="1700" dirty="0"/>
              <a:t>  </a:t>
            </a:r>
            <a:r>
              <a:rPr lang="en-GB" sz="1700" dirty="0" err="1"/>
              <a:t>coord_sf</a:t>
            </a:r>
            <a:r>
              <a:rPr lang="en-GB" sz="1700" dirty="0"/>
              <a:t>(</a:t>
            </a:r>
            <a:r>
              <a:rPr lang="en-GB" sz="1700" dirty="0" err="1"/>
              <a:t>xlim</a:t>
            </a:r>
            <a:r>
              <a:rPr lang="en-GB" sz="1700" dirty="0"/>
              <a:t> = c(</a:t>
            </a:r>
            <a:r>
              <a:rPr lang="en-GB" sz="1700" dirty="0" err="1"/>
              <a:t>bbox$xmin</a:t>
            </a:r>
            <a:r>
              <a:rPr lang="en-GB" sz="1700" dirty="0"/>
              <a:t>, </a:t>
            </a:r>
            <a:r>
              <a:rPr lang="en-GB" sz="1700" dirty="0" err="1"/>
              <a:t>bbox$xmax</a:t>
            </a:r>
            <a:r>
              <a:rPr lang="en-GB" sz="1700" dirty="0"/>
              <a:t>), </a:t>
            </a:r>
            <a:r>
              <a:rPr lang="en-GB" sz="1700" dirty="0" err="1"/>
              <a:t>ylim</a:t>
            </a:r>
            <a:r>
              <a:rPr lang="en-GB" sz="1700" dirty="0"/>
              <a:t> = c(</a:t>
            </a:r>
            <a:r>
              <a:rPr lang="en-GB" sz="1700" dirty="0" err="1"/>
              <a:t>bbox$ymin</a:t>
            </a:r>
            <a:r>
              <a:rPr lang="en-GB" sz="1700" dirty="0"/>
              <a:t>, </a:t>
            </a:r>
            <a:r>
              <a:rPr lang="en-GB" sz="1700" dirty="0" err="1"/>
              <a:t>bbox$ymax</a:t>
            </a:r>
            <a:r>
              <a:rPr lang="en-GB" sz="1700" dirty="0"/>
              <a:t>)) +</a:t>
            </a:r>
            <a:br>
              <a:rPr lang="en-GB" sz="1700" dirty="0"/>
            </a:br>
            <a:r>
              <a:rPr lang="en-GB" sz="1700" dirty="0"/>
              <a:t>  </a:t>
            </a:r>
            <a:r>
              <a:rPr lang="en-GB" sz="1700" dirty="0" err="1"/>
              <a:t>theme_minimal</a:t>
            </a:r>
            <a:r>
              <a:rPr lang="en-GB" sz="1700" dirty="0"/>
              <a:t>() +</a:t>
            </a:r>
            <a:br>
              <a:rPr lang="en-GB" sz="1700" dirty="0"/>
            </a:br>
            <a:r>
              <a:rPr lang="en-GB" sz="1700" dirty="0"/>
              <a:t>  labs(title = "Distribution Data (2010-2019)")</a:t>
            </a:r>
            <a:br>
              <a:rPr lang="en-GB" sz="1700" dirty="0"/>
            </a:br>
            <a:br>
              <a:rPr lang="en-GB" sz="1700" dirty="0"/>
            </a:br>
            <a:r>
              <a:rPr lang="en-GB" sz="1700" dirty="0" err="1"/>
              <a:t>grid.arrange</a:t>
            </a:r>
            <a:r>
              <a:rPr lang="en-GB" sz="1700" dirty="0"/>
              <a:t>(plot_2000_2009, plot_2010_2019, </a:t>
            </a:r>
            <a:r>
              <a:rPr lang="en-GB" sz="1700" dirty="0" err="1"/>
              <a:t>ncol</a:t>
            </a:r>
            <a:r>
              <a:rPr lang="en-GB" sz="1700" dirty="0"/>
              <a:t> = 2)</a:t>
            </a:r>
            <a:br>
              <a:rPr lang="en-GB" sz="1500" dirty="0"/>
            </a:br>
            <a:endParaRPr lang="en-GB" sz="1500" dirty="0"/>
          </a:p>
        </p:txBody>
      </p:sp>
      <p:pic>
        <p:nvPicPr>
          <p:cNvPr id="5" name="Content Placeholder 4" descr="A comparison of a map of the world&#10;&#10;Description automatically generated">
            <a:extLst>
              <a:ext uri="{FF2B5EF4-FFF2-40B4-BE49-F238E27FC236}">
                <a16:creationId xmlns:a16="http://schemas.microsoft.com/office/drawing/2014/main" id="{E6E2049D-FE5F-7208-B2DC-763628CB6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30" y="479623"/>
            <a:ext cx="7414327" cy="5618835"/>
          </a:xfrm>
        </p:spPr>
      </p:pic>
    </p:spTree>
    <p:extLst>
      <p:ext uri="{BB962C8B-B14F-4D97-AF65-F5344CB8AC3E}">
        <p14:creationId xmlns:p14="http://schemas.microsoft.com/office/powerpoint/2010/main" val="300179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D344-8A4A-24A9-1B2B-1C1AF3F8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44" y="1031032"/>
            <a:ext cx="4152122" cy="4795935"/>
          </a:xfrm>
        </p:spPr>
        <p:txBody>
          <a:bodyPr>
            <a:noAutofit/>
          </a:bodyPr>
          <a:lstStyle/>
          <a:p>
            <a:r>
              <a:rPr lang="en-GB" sz="1500" b="1" dirty="0"/>
              <a:t>Latitudinal distribution during the two periods</a:t>
            </a:r>
            <a:br>
              <a:rPr lang="en-GB" sz="1500" b="1" dirty="0"/>
            </a:br>
            <a:br>
              <a:rPr lang="en-GB" sz="1500" u="sng" dirty="0"/>
            </a:br>
            <a:r>
              <a:rPr lang="en-GB" sz="1500" u="sng" dirty="0"/>
              <a:t># Density plot for the latitudinal distribution in 2000-2009</a:t>
            </a:r>
            <a:br>
              <a:rPr lang="en-GB" sz="1500" u="sng" dirty="0"/>
            </a:br>
            <a:br>
              <a:rPr lang="en-GB" sz="1500" dirty="0"/>
            </a:br>
            <a:r>
              <a:rPr lang="en-GB" sz="1500" dirty="0"/>
              <a:t>lat1 &lt;- </a:t>
            </a:r>
            <a:r>
              <a:rPr lang="en-GB" sz="1500" dirty="0" err="1"/>
              <a:t>ggplot</a:t>
            </a:r>
            <a:r>
              <a:rPr lang="en-GB" sz="1500" dirty="0"/>
              <a:t>(period_2000_2009, </a:t>
            </a:r>
            <a:r>
              <a:rPr lang="en-GB" sz="1500" dirty="0" err="1"/>
              <a:t>aes</a:t>
            </a:r>
            <a:r>
              <a:rPr lang="en-GB" sz="1500" dirty="0"/>
              <a:t>(x = </a:t>
            </a:r>
            <a:r>
              <a:rPr lang="en-GB" sz="1500" dirty="0" err="1"/>
              <a:t>decimalLatitude</a:t>
            </a:r>
            <a:r>
              <a:rPr lang="en-GB" sz="1500" dirty="0"/>
              <a:t>)) +</a:t>
            </a:r>
            <a:br>
              <a:rPr lang="en-GB" sz="1500" dirty="0"/>
            </a:br>
            <a:r>
              <a:rPr lang="en-GB" sz="1500" dirty="0"/>
              <a:t>  </a:t>
            </a:r>
            <a:r>
              <a:rPr lang="en-GB" sz="1500" dirty="0" err="1"/>
              <a:t>geom_density</a:t>
            </a:r>
            <a:r>
              <a:rPr lang="en-GB" sz="1500" dirty="0"/>
              <a:t>(fill = "blue", alpha = 0.5) +</a:t>
            </a:r>
            <a:br>
              <a:rPr lang="en-GB" sz="1500" dirty="0"/>
            </a:br>
            <a:r>
              <a:rPr lang="en-GB" sz="1500" dirty="0"/>
              <a:t>  labs(title = "Latitudinal Distribution (2000-2009)")</a:t>
            </a:r>
            <a:br>
              <a:rPr lang="en-GB" sz="1500" dirty="0"/>
            </a:br>
            <a:br>
              <a:rPr lang="en-GB" sz="1500" dirty="0"/>
            </a:br>
            <a:r>
              <a:rPr lang="en-GB" sz="1500" u="sng" dirty="0"/>
              <a:t># Density plot for the latitudinal distribution in 2010-2019</a:t>
            </a:r>
            <a:br>
              <a:rPr lang="en-GB" sz="1500" u="sng" dirty="0"/>
            </a:br>
            <a:br>
              <a:rPr lang="en-GB" sz="1500" u="sng" dirty="0"/>
            </a:br>
            <a:r>
              <a:rPr lang="en-GB" sz="1500" dirty="0"/>
              <a:t>lat2 &lt;- </a:t>
            </a:r>
            <a:r>
              <a:rPr lang="en-GB" sz="1500" dirty="0" err="1"/>
              <a:t>ggplot</a:t>
            </a:r>
            <a:r>
              <a:rPr lang="en-GB" sz="1500" dirty="0"/>
              <a:t>(period_2010_2019, </a:t>
            </a:r>
            <a:r>
              <a:rPr lang="en-GB" sz="1500" dirty="0" err="1"/>
              <a:t>aes</a:t>
            </a:r>
            <a:r>
              <a:rPr lang="en-GB" sz="1500" dirty="0"/>
              <a:t>(x = </a:t>
            </a:r>
            <a:r>
              <a:rPr lang="en-GB" sz="1500" dirty="0" err="1"/>
              <a:t>decimalLatitude</a:t>
            </a:r>
            <a:r>
              <a:rPr lang="en-GB" sz="1500" dirty="0"/>
              <a:t>)) +</a:t>
            </a:r>
            <a:br>
              <a:rPr lang="en-GB" sz="1500" dirty="0"/>
            </a:br>
            <a:r>
              <a:rPr lang="en-GB" sz="1500" dirty="0"/>
              <a:t>  </a:t>
            </a:r>
            <a:r>
              <a:rPr lang="en-GB" sz="1500" dirty="0" err="1"/>
              <a:t>geom_density</a:t>
            </a:r>
            <a:r>
              <a:rPr lang="en-GB" sz="1500" dirty="0"/>
              <a:t>(fill = "green", alpha = 0.5) +</a:t>
            </a:r>
            <a:br>
              <a:rPr lang="en-GB" sz="1500" dirty="0"/>
            </a:br>
            <a:r>
              <a:rPr lang="en-GB" sz="1500" dirty="0"/>
              <a:t>  labs(title = "Latitudinal Distribution (2010-2019)")</a:t>
            </a:r>
            <a:br>
              <a:rPr lang="en-GB" sz="1500" dirty="0"/>
            </a:br>
            <a:br>
              <a:rPr lang="en-GB" sz="1500" dirty="0"/>
            </a:br>
            <a:r>
              <a:rPr lang="en-GB" sz="1500" u="sng" dirty="0"/>
              <a:t># Display the two density plots side by side</a:t>
            </a:r>
            <a:br>
              <a:rPr lang="en-GB" sz="1500" u="sng" dirty="0"/>
            </a:br>
            <a:br>
              <a:rPr lang="en-GB" sz="1500" u="sng" dirty="0"/>
            </a:br>
            <a:r>
              <a:rPr lang="en-GB" sz="1500" dirty="0" err="1"/>
              <a:t>grid.arrange</a:t>
            </a:r>
            <a:r>
              <a:rPr lang="en-GB" sz="1500" dirty="0"/>
              <a:t>(lat1, lat2, </a:t>
            </a:r>
            <a:r>
              <a:rPr lang="en-GB" sz="1500" dirty="0" err="1"/>
              <a:t>ncol</a:t>
            </a:r>
            <a:r>
              <a:rPr lang="en-GB" sz="1500" dirty="0"/>
              <a:t> = 2)</a:t>
            </a:r>
          </a:p>
        </p:txBody>
      </p:sp>
      <p:pic>
        <p:nvPicPr>
          <p:cNvPr id="5" name="Content Placeholder 4" descr="A comparison of a graph&#10;&#10;Description automatically generated">
            <a:extLst>
              <a:ext uri="{FF2B5EF4-FFF2-40B4-BE49-F238E27FC236}">
                <a16:creationId xmlns:a16="http://schemas.microsoft.com/office/drawing/2014/main" id="{9B17CD28-BFF9-7A26-BED7-1DFAA7F43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66" y="943800"/>
            <a:ext cx="6842827" cy="5185732"/>
          </a:xfrm>
        </p:spPr>
      </p:pic>
    </p:spTree>
    <p:extLst>
      <p:ext uri="{BB962C8B-B14F-4D97-AF65-F5344CB8AC3E}">
        <p14:creationId xmlns:p14="http://schemas.microsoft.com/office/powerpoint/2010/main" val="223339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6D90-587C-A258-3586-59F35C45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9" y="2138997"/>
            <a:ext cx="3920412" cy="2487135"/>
          </a:xfrm>
        </p:spPr>
        <p:txBody>
          <a:bodyPr>
            <a:normAutofit/>
          </a:bodyPr>
          <a:lstStyle/>
          <a:p>
            <a:r>
              <a:rPr lang="en-GB" sz="1500" u="sng" dirty="0"/>
              <a:t># Overlay the density plots for latitude</a:t>
            </a:r>
            <a:br>
              <a:rPr lang="en-GB" sz="1500" u="sng" dirty="0"/>
            </a:br>
            <a:br>
              <a:rPr lang="en-GB" sz="1500" dirty="0"/>
            </a:br>
            <a:r>
              <a:rPr lang="en-GB" sz="1500" dirty="0" err="1"/>
              <a:t>combined_plot_latitude</a:t>
            </a:r>
            <a:r>
              <a:rPr lang="en-GB" sz="1500" dirty="0"/>
              <a:t> &lt;- lat1 + </a:t>
            </a:r>
            <a:br>
              <a:rPr lang="en-GB" sz="1500" dirty="0"/>
            </a:br>
            <a:r>
              <a:rPr lang="en-GB" sz="1500" dirty="0"/>
              <a:t>  </a:t>
            </a:r>
            <a:r>
              <a:rPr lang="en-GB" sz="1500" dirty="0" err="1"/>
              <a:t>geom_density</a:t>
            </a:r>
            <a:r>
              <a:rPr lang="en-GB" sz="1500" dirty="0"/>
              <a:t>(data = period_2010_2019, </a:t>
            </a:r>
            <a:r>
              <a:rPr lang="en-GB" sz="1500" dirty="0" err="1"/>
              <a:t>aes</a:t>
            </a:r>
            <a:r>
              <a:rPr lang="en-GB" sz="1500" dirty="0"/>
              <a:t>(x = </a:t>
            </a:r>
            <a:r>
              <a:rPr lang="en-GB" sz="1500" dirty="0" err="1"/>
              <a:t>decimalLatitude</a:t>
            </a:r>
            <a:r>
              <a:rPr lang="en-GB" sz="1500" dirty="0"/>
              <a:t>), fill = "green", alpha = 0.5) +</a:t>
            </a:r>
            <a:br>
              <a:rPr lang="en-GB" sz="1500" dirty="0"/>
            </a:br>
            <a:r>
              <a:rPr lang="en-GB" sz="1500" dirty="0"/>
              <a:t>  labs(title = "Latitudinal Distribution Comparison")</a:t>
            </a:r>
            <a:br>
              <a:rPr lang="en-GB" sz="1500" dirty="0"/>
            </a:br>
            <a:br>
              <a:rPr lang="en-GB" sz="1500" dirty="0"/>
            </a:br>
            <a:r>
              <a:rPr lang="en-GB" sz="1500" u="sng" dirty="0"/>
              <a:t># Display the combined plot</a:t>
            </a:r>
            <a:br>
              <a:rPr lang="en-GB" sz="1500" u="sng" dirty="0"/>
            </a:br>
            <a:br>
              <a:rPr lang="en-GB" sz="1500" dirty="0"/>
            </a:br>
            <a:r>
              <a:rPr lang="en-GB" sz="1500" dirty="0"/>
              <a:t>print(</a:t>
            </a:r>
            <a:r>
              <a:rPr lang="en-GB" sz="1500" dirty="0" err="1"/>
              <a:t>combined_plot_latitude</a:t>
            </a:r>
            <a:r>
              <a:rPr lang="en-GB" sz="1500" dirty="0"/>
              <a:t>)</a:t>
            </a:r>
          </a:p>
        </p:txBody>
      </p:sp>
      <p:pic>
        <p:nvPicPr>
          <p:cNvPr id="5" name="Content Placeholder 4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4C4E3C15-5EDC-2A67-D5D3-DAFD18EB9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69" y="937152"/>
            <a:ext cx="6333931" cy="4800073"/>
          </a:xfrm>
        </p:spPr>
      </p:pic>
    </p:spTree>
    <p:extLst>
      <p:ext uri="{BB962C8B-B14F-4D97-AF65-F5344CB8AC3E}">
        <p14:creationId xmlns:p14="http://schemas.microsoft.com/office/powerpoint/2010/main" val="185256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5A9B-5376-AD77-1E81-517DDEB0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92" y="1252403"/>
            <a:ext cx="4692202" cy="4353193"/>
          </a:xfrm>
        </p:spPr>
        <p:txBody>
          <a:bodyPr>
            <a:normAutofit/>
          </a:bodyPr>
          <a:lstStyle/>
          <a:p>
            <a:r>
              <a:rPr lang="en-GB" sz="1500" b="1" dirty="0"/>
              <a:t>Longitudinal distribution during the two periods:</a:t>
            </a:r>
            <a:br>
              <a:rPr lang="en-GB" sz="1500" b="1" dirty="0"/>
            </a:br>
            <a:br>
              <a:rPr lang="en-GB" sz="1500" u="sng" dirty="0"/>
            </a:br>
            <a:r>
              <a:rPr lang="en-GB" sz="1500" u="sng" dirty="0"/>
              <a:t># Density plot for the longitudinal distribution in 2000-2009</a:t>
            </a:r>
            <a:br>
              <a:rPr lang="en-GB" sz="1500" u="sng" dirty="0"/>
            </a:br>
            <a:br>
              <a:rPr lang="en-GB" sz="1500" dirty="0"/>
            </a:br>
            <a:r>
              <a:rPr lang="en-GB" sz="1500" dirty="0"/>
              <a:t>long1 &lt;- </a:t>
            </a:r>
            <a:r>
              <a:rPr lang="en-GB" sz="1500" dirty="0" err="1"/>
              <a:t>ggplot</a:t>
            </a:r>
            <a:r>
              <a:rPr lang="en-GB" sz="1500" dirty="0"/>
              <a:t>(period_2000_2009, </a:t>
            </a:r>
            <a:r>
              <a:rPr lang="en-GB" sz="1500" dirty="0" err="1"/>
              <a:t>aes</a:t>
            </a:r>
            <a:r>
              <a:rPr lang="en-GB" sz="1500" dirty="0"/>
              <a:t>(x = </a:t>
            </a:r>
            <a:r>
              <a:rPr lang="en-GB" sz="1500" dirty="0" err="1"/>
              <a:t>decimalLongitude</a:t>
            </a:r>
            <a:r>
              <a:rPr lang="en-GB" sz="1500" dirty="0"/>
              <a:t>)) +</a:t>
            </a:r>
            <a:br>
              <a:rPr lang="en-GB" sz="1500" dirty="0"/>
            </a:br>
            <a:r>
              <a:rPr lang="en-GB" sz="1500" dirty="0"/>
              <a:t>  </a:t>
            </a:r>
            <a:r>
              <a:rPr lang="en-GB" sz="1500" dirty="0" err="1"/>
              <a:t>geom_density</a:t>
            </a:r>
            <a:r>
              <a:rPr lang="en-GB" sz="1500" dirty="0"/>
              <a:t>(fill = "blue", alpha = 0.5) +</a:t>
            </a:r>
            <a:br>
              <a:rPr lang="en-GB" sz="1500" dirty="0"/>
            </a:br>
            <a:r>
              <a:rPr lang="en-GB" sz="1500" dirty="0"/>
              <a:t>  labs(title = "Longitudinal Distribution (2000-2009)")</a:t>
            </a:r>
            <a:br>
              <a:rPr lang="en-GB" sz="1500" dirty="0"/>
            </a:br>
            <a:br>
              <a:rPr lang="en-GB" sz="1500" dirty="0"/>
            </a:br>
            <a:r>
              <a:rPr lang="en-GB" sz="1500" u="sng" dirty="0"/>
              <a:t># Density plot for the longitudinal distribution in 2010-2019</a:t>
            </a:r>
            <a:br>
              <a:rPr lang="en-GB" sz="1500" u="sng" dirty="0"/>
            </a:br>
            <a:br>
              <a:rPr lang="en-GB" sz="1500" dirty="0"/>
            </a:br>
            <a:r>
              <a:rPr lang="en-GB" sz="1500" dirty="0"/>
              <a:t>long2 &lt;- </a:t>
            </a:r>
            <a:r>
              <a:rPr lang="en-GB" sz="1500" dirty="0" err="1"/>
              <a:t>ggplot</a:t>
            </a:r>
            <a:r>
              <a:rPr lang="en-GB" sz="1500" dirty="0"/>
              <a:t>(period_2010_2019, </a:t>
            </a:r>
            <a:r>
              <a:rPr lang="en-GB" sz="1500" dirty="0" err="1"/>
              <a:t>aes</a:t>
            </a:r>
            <a:r>
              <a:rPr lang="en-GB" sz="1500" dirty="0"/>
              <a:t>(x = </a:t>
            </a:r>
            <a:r>
              <a:rPr lang="en-GB" sz="1500" dirty="0" err="1"/>
              <a:t>decimalLongitude</a:t>
            </a:r>
            <a:r>
              <a:rPr lang="en-GB" sz="1500" dirty="0"/>
              <a:t>)) +</a:t>
            </a:r>
            <a:br>
              <a:rPr lang="en-GB" sz="1500" dirty="0"/>
            </a:br>
            <a:r>
              <a:rPr lang="en-GB" sz="1500" dirty="0"/>
              <a:t>  </a:t>
            </a:r>
            <a:r>
              <a:rPr lang="en-GB" sz="1500" dirty="0" err="1"/>
              <a:t>geom_density</a:t>
            </a:r>
            <a:r>
              <a:rPr lang="en-GB" sz="1500" dirty="0"/>
              <a:t>(fill = "green", alpha = 0.5) +</a:t>
            </a:r>
            <a:br>
              <a:rPr lang="en-GB" sz="1500" dirty="0"/>
            </a:br>
            <a:r>
              <a:rPr lang="en-GB" sz="1500" dirty="0"/>
              <a:t>  labs(title = "Longitudinal Distribution (2010-2019)")</a:t>
            </a:r>
            <a:br>
              <a:rPr lang="en-GB" sz="1500" dirty="0"/>
            </a:br>
            <a:br>
              <a:rPr lang="en-GB" sz="1500" dirty="0"/>
            </a:br>
            <a:r>
              <a:rPr lang="en-GB" sz="1500" u="sng" dirty="0"/>
              <a:t># Display the two density plots side by side</a:t>
            </a:r>
            <a:br>
              <a:rPr lang="en-GB" sz="1500" u="sng" dirty="0"/>
            </a:br>
            <a:br>
              <a:rPr lang="en-GB" sz="1500" dirty="0"/>
            </a:br>
            <a:r>
              <a:rPr lang="en-GB" sz="1500" dirty="0" err="1"/>
              <a:t>grid.arrange</a:t>
            </a:r>
            <a:r>
              <a:rPr lang="en-GB" sz="1500" dirty="0"/>
              <a:t>(long1, long2, </a:t>
            </a:r>
            <a:r>
              <a:rPr lang="en-GB" sz="1500" dirty="0" err="1"/>
              <a:t>ncol</a:t>
            </a:r>
            <a:r>
              <a:rPr lang="en-GB" sz="1500" dirty="0"/>
              <a:t> = 2)</a:t>
            </a:r>
          </a:p>
        </p:txBody>
      </p:sp>
      <p:pic>
        <p:nvPicPr>
          <p:cNvPr id="5" name="Content Placeholder 4" descr="A comparison of a distribution graph&#10;&#10;Description automatically generated">
            <a:extLst>
              <a:ext uri="{FF2B5EF4-FFF2-40B4-BE49-F238E27FC236}">
                <a16:creationId xmlns:a16="http://schemas.microsoft.com/office/drawing/2014/main" id="{86A6FF20-CAC6-ABB7-95C5-FA6A400AC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4" y="1054359"/>
            <a:ext cx="6566100" cy="4976019"/>
          </a:xfrm>
        </p:spPr>
      </p:pic>
    </p:spTree>
    <p:extLst>
      <p:ext uri="{BB962C8B-B14F-4D97-AF65-F5344CB8AC3E}">
        <p14:creationId xmlns:p14="http://schemas.microsoft.com/office/powerpoint/2010/main" val="359185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DB5E-5B05-0341-51DD-14718FBE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60" y="1522121"/>
            <a:ext cx="4023049" cy="3609716"/>
          </a:xfrm>
        </p:spPr>
        <p:txBody>
          <a:bodyPr>
            <a:normAutofit/>
          </a:bodyPr>
          <a:lstStyle/>
          <a:p>
            <a:r>
              <a:rPr lang="en-GB" sz="1500" u="sng" dirty="0"/>
              <a:t># Overlay the density plots for longitude</a:t>
            </a:r>
            <a:br>
              <a:rPr lang="en-GB" sz="1500" u="sng" dirty="0"/>
            </a:br>
            <a:br>
              <a:rPr lang="en-GB" sz="1500" dirty="0"/>
            </a:br>
            <a:r>
              <a:rPr lang="en-GB" sz="1500" dirty="0" err="1"/>
              <a:t>combined_plot_longitude</a:t>
            </a:r>
            <a:r>
              <a:rPr lang="en-GB" sz="1500" dirty="0"/>
              <a:t> &lt;- long1 + </a:t>
            </a:r>
            <a:br>
              <a:rPr lang="en-GB" sz="1500" dirty="0"/>
            </a:br>
            <a:r>
              <a:rPr lang="en-GB" sz="1500" dirty="0"/>
              <a:t>  </a:t>
            </a:r>
            <a:r>
              <a:rPr lang="en-GB" sz="1500" dirty="0" err="1"/>
              <a:t>geom_density</a:t>
            </a:r>
            <a:r>
              <a:rPr lang="en-GB" sz="1500" dirty="0"/>
              <a:t>(data = period_2010_2019, </a:t>
            </a:r>
            <a:r>
              <a:rPr lang="en-GB" sz="1500" dirty="0" err="1"/>
              <a:t>aes</a:t>
            </a:r>
            <a:r>
              <a:rPr lang="en-GB" sz="1500" dirty="0"/>
              <a:t>(x = </a:t>
            </a:r>
            <a:r>
              <a:rPr lang="en-GB" sz="1500" dirty="0" err="1"/>
              <a:t>decimalLongitude</a:t>
            </a:r>
            <a:r>
              <a:rPr lang="en-GB" sz="1500" dirty="0"/>
              <a:t>), fill = "green", alpha = 0.5) +</a:t>
            </a:r>
            <a:br>
              <a:rPr lang="en-GB" sz="1500" dirty="0"/>
            </a:br>
            <a:r>
              <a:rPr lang="en-GB" sz="1500" dirty="0"/>
              <a:t>  labs(title = "Longitudinal Distribution Comparison")</a:t>
            </a:r>
            <a:br>
              <a:rPr lang="en-GB" sz="1500" dirty="0"/>
            </a:br>
            <a:br>
              <a:rPr lang="en-GB" sz="1500" dirty="0"/>
            </a:br>
            <a:r>
              <a:rPr lang="en-GB" sz="1500" u="sng" dirty="0"/>
              <a:t># Display the combined plot</a:t>
            </a:r>
            <a:br>
              <a:rPr lang="en-GB" sz="1500" u="sng" dirty="0"/>
            </a:br>
            <a:br>
              <a:rPr lang="en-GB" sz="1500" dirty="0"/>
            </a:br>
            <a:r>
              <a:rPr lang="en-GB" sz="1500" dirty="0"/>
              <a:t>print(</a:t>
            </a:r>
            <a:r>
              <a:rPr lang="en-GB" sz="1500" dirty="0" err="1"/>
              <a:t>combined_plot_longitude</a:t>
            </a:r>
            <a:r>
              <a:rPr lang="en-GB" sz="1500" dirty="0"/>
              <a:t>)</a:t>
            </a:r>
          </a:p>
        </p:txBody>
      </p:sp>
      <p:pic>
        <p:nvPicPr>
          <p:cNvPr id="5" name="Content Placeholder 4" descr="A graph of a distribution graph&#10;&#10;Description automatically generated">
            <a:extLst>
              <a:ext uri="{FF2B5EF4-FFF2-40B4-BE49-F238E27FC236}">
                <a16:creationId xmlns:a16="http://schemas.microsoft.com/office/drawing/2014/main" id="{8B6CF10B-68EF-AF16-0BB9-9920FEC07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073" y="1253331"/>
            <a:ext cx="5741803" cy="4351338"/>
          </a:xfrm>
        </p:spPr>
      </p:pic>
    </p:spTree>
    <p:extLst>
      <p:ext uri="{BB962C8B-B14F-4D97-AF65-F5344CB8AC3E}">
        <p14:creationId xmlns:p14="http://schemas.microsoft.com/office/powerpoint/2010/main" val="149990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1278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Change in distribution of R. glacialis</vt:lpstr>
      <vt:lpstr>The impact of climate change on plants</vt:lpstr>
      <vt:lpstr>World map with all occurencies  world_map &lt;- map_data("world") ggplot() +   geom_map(data = world_map, map = world_map,            aes(x = long, y = lat, map_id = region),            fill = "white", color = "black", size = 0.2) +   geom_point(data = Rg, aes(x = decimalLongitude, y = decimalLatitude), color = "red", size = 1) +   theme_minimal() +   labs(title = "Distribution Data on World Map")  # Fetch land polygons  land &lt;- ne_download(scale = 110, category = "physical", type = "land", returnclass = "sf")</vt:lpstr>
      <vt:lpstr># Zoom-in box where most of distribution is visible  bbox &lt;- list(xmin = -50, xmax = 40, ymin = 40, ymax = 90)  # Distribution in the zoomed-in box  ggplot() +   geom_sf(data = land, fill = "lightgray", color = "black") +   geom_point(data = Rg, aes(x = decimalLongitude, y = decimalLatitude), color = "red", size = 1) +   coord_sf(xlim = c(bbox$xmin, bbox$xmax), ylim = c(bbox$ymin, bbox$ymax)) +   theme_minimal() +   labs(title = "Zoomed-in Distribution Data on World Map")</vt:lpstr>
      <vt:lpstr>Distribution data for each time period  plot_2000_2009 &lt;- ggplot() +   geom_sf(data = land, fill = "lightgray", color = "black") +   geom_point(data = period_2000_2009, aes(x = decimalLongitude, y = decimalLatitude), color = "blue", size = 1) +   coord_sf(xlim = c(bbox$xmin, bbox$xmax), ylim = c(bbox$ymin, bbox$ymax)) +   theme_minimal() +   labs(title = "Distribution Data (2000-2009)")  plot_2010_2019 &lt;- ggplot() +   geom_sf(data = land, fill = "lightgray", color = "black") +   geom_point(data = period_2010_2019, aes(x = decimalLongitude, y = decimalLatitude), color = "green", size = 1) +   coord_sf(xlim = c(bbox$xmin, bbox$xmax), ylim = c(bbox$ymin, bbox$ymax)) +   theme_minimal() +   labs(title = "Distribution Data (2010-2019)")  grid.arrange(plot_2000_2009, plot_2010_2019, ncol = 2) </vt:lpstr>
      <vt:lpstr>Latitudinal distribution during the two periods  # Density plot for the latitudinal distribution in 2000-2009  lat1 &lt;- ggplot(period_2000_2009, aes(x = decimalLatitude)) +   geom_density(fill = "blue", alpha = 0.5) +   labs(title = "Latitudinal Distribution (2000-2009)")  # Density plot for the latitudinal distribution in 2010-2019  lat2 &lt;- ggplot(period_2010_2019, aes(x = decimalLatitude)) +   geom_density(fill = "green", alpha = 0.5) +   labs(title = "Latitudinal Distribution (2010-2019)")  # Display the two density plots side by side  grid.arrange(lat1, lat2, ncol = 2)</vt:lpstr>
      <vt:lpstr># Overlay the density plots for latitude  combined_plot_latitude &lt;- lat1 +    geom_density(data = period_2010_2019, aes(x = decimalLatitude), fill = "green", alpha = 0.5) +   labs(title = "Latitudinal Distribution Comparison")  # Display the combined plot  print(combined_plot_latitude)</vt:lpstr>
      <vt:lpstr>Longitudinal distribution during the two periods:  # Density plot for the longitudinal distribution in 2000-2009  long1 &lt;- ggplot(period_2000_2009, aes(x = decimalLongitude)) +   geom_density(fill = "blue", alpha = 0.5) +   labs(title = "Longitudinal Distribution (2000-2009)")  # Density plot for the longitudinal distribution in 2010-2019  long2 &lt;- ggplot(period_2010_2019, aes(x = decimalLongitude)) +   geom_density(fill = "green", alpha = 0.5) +   labs(title = "Longitudinal Distribution (2010-2019)")  # Display the two density plots side by side  grid.arrange(long1, long2, ncol = 2)</vt:lpstr>
      <vt:lpstr># Overlay the density plots for longitude  combined_plot_longitude &lt;- long1 +    geom_density(data = period_2010_2019, aes(x = decimalLongitude), fill = "green", alpha = 0.5) +   labs(title = "Longitudinal Distribution Comparison")  # Display the combined plot  print(combined_plot_longitude)</vt:lpstr>
      <vt:lpstr>2D density plot to show the shift between the two distributions:  # Create 2D density plot for 2000-2009  plot_2000_2009_density &lt;- ggplot(period_2000_2009, aes(x = decimalLongitude, y = decimalLatitude)) +   geom_density_2d(aes(color = "blue"), size = 0.5) +   labs(title = "2D Density Plot (2000-2009)")  # Create 2D density plot for 2010-2019  plot_2010_2019_density &lt;- ggplot(period_2010_2019, aes(x = decimalLongitude, y = decimalLatitude)) +   geom_density_2d(aes(color = "green"), size = 0.5) +   labs(title = "2D Density Plot (2010-2019)")  # Combine the 2D density plots  combined_density_plot &lt;- plot_2000_2009_density + plot_2010_2019_density +   plot_layout(nrow = 2, byrow = TRUE)  # Display the combined plot  print(combined_density_plot) 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in distribution of R. glacialis</dc:title>
  <dc:creator>Io Kazantzidou</dc:creator>
  <cp:lastModifiedBy>Io Kazantzidou</cp:lastModifiedBy>
  <cp:revision>2</cp:revision>
  <dcterms:created xsi:type="dcterms:W3CDTF">2024-02-19T17:23:05Z</dcterms:created>
  <dcterms:modified xsi:type="dcterms:W3CDTF">2024-02-20T00:03:04Z</dcterms:modified>
</cp:coreProperties>
</file>