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0" r:id="rId3"/>
    <p:sldId id="261" r:id="rId4"/>
    <p:sldId id="352" r:id="rId5"/>
    <p:sldId id="353" r:id="rId6"/>
    <p:sldId id="368" r:id="rId7"/>
    <p:sldId id="346" r:id="rId8"/>
    <p:sldId id="367" r:id="rId9"/>
    <p:sldId id="354" r:id="rId10"/>
    <p:sldId id="355" r:id="rId11"/>
    <p:sldId id="323" r:id="rId12"/>
    <p:sldId id="356" r:id="rId13"/>
    <p:sldId id="326" r:id="rId14"/>
    <p:sldId id="359" r:id="rId15"/>
    <p:sldId id="361" r:id="rId16"/>
    <p:sldId id="362" r:id="rId17"/>
    <p:sldId id="363" r:id="rId18"/>
    <p:sldId id="364" r:id="rId19"/>
    <p:sldId id="327" r:id="rId20"/>
    <p:sldId id="328" r:id="rId21"/>
    <p:sldId id="329" r:id="rId22"/>
    <p:sldId id="357" r:id="rId23"/>
    <p:sldId id="358" r:id="rId24"/>
    <p:sldId id="365" r:id="rId25"/>
    <p:sldId id="366" r:id="rId2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0000"/>
    <a:srgbClr val="0000FF"/>
    <a:srgbClr val="144AEB"/>
    <a:srgbClr val="FF9966"/>
    <a:srgbClr val="FFFFFF"/>
    <a:srgbClr val="DEEBF7"/>
    <a:srgbClr val="FFE9C8"/>
    <a:srgbClr val="FAFA9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6E7D8-19CA-1743-AC02-24D49D887446}" v="105" dt="2019-03-20T14:06:11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85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AF9C2-E781-415F-AD58-ECBA12D10A3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323"/>
            <a:ext cx="2946400" cy="498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323"/>
            <a:ext cx="2946400" cy="498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769A4-463D-4806-B8F3-2A520418A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5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94B03-ACCE-4F3B-8CA1-4A1F2158852F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4EA2-04A5-451B-9A5D-344C9D8A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AD7C-7ECF-48EA-AF04-5E4B11BBE3FA}" type="datetime1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1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DC5-20BE-4068-9231-65BE560A8AAA}" type="datetime1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8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F35D-F588-4ECC-9A0F-05C2E4794B9E}" type="datetime1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0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8F9B-9D56-4B6A-B849-ABFC9D9CD529}" type="datetime1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8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BD68-9FA8-4224-A45F-2122F2D5B1DA}" type="datetime1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821E-2046-4B9B-A770-D71373F53EFC}" type="datetime1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4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4263-25BA-4719-A9FF-4F211D3464C7}" type="datetime1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A525-C018-42B8-975E-961CB956D9F9}" type="datetime1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6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C0F5-06ED-4044-A30B-00BDE88DFCB8}" type="datetime1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0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9165-C6EB-4106-AF8F-0C931B393587}" type="datetime1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4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9D98-5CAB-4515-AF38-F236B86C4C7D}" type="datetime1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12B1B-EA43-4C07-8238-6B2CF1392F6B}" type="datetime1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5309" y="1593272"/>
            <a:ext cx="7772400" cy="1639599"/>
          </a:xfrm>
        </p:spPr>
        <p:txBody>
          <a:bodyPr>
            <a:normAutofit/>
          </a:bodyPr>
          <a:lstStyle/>
          <a:p>
            <a:r>
              <a:rPr lang="ko-KR" altLang="en-US" sz="4800" dirty="0" err="1" smtClean="0"/>
              <a:t>사물인터넷</a:t>
            </a:r>
            <a:r>
              <a:rPr lang="en-US" altLang="ko-KR" sz="4800" dirty="0">
                <a:latin typeface="+mj-ea"/>
              </a:rPr>
              <a:t>(IoT) 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4800" dirty="0"/>
              <a:t>프로그래밍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9781" y="3421784"/>
            <a:ext cx="6883456" cy="88005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4800" dirty="0" smtClean="0"/>
              <a:t>5. </a:t>
            </a:r>
            <a:r>
              <a:rPr lang="ko-KR" altLang="en-US" sz="4800" dirty="0" smtClean="0"/>
              <a:t>디지털 </a:t>
            </a:r>
            <a:r>
              <a:rPr lang="ko-KR" altLang="en-US" sz="4800" dirty="0" err="1" smtClean="0"/>
              <a:t>온습도계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(</a:t>
            </a:r>
            <a:r>
              <a:rPr lang="ko-KR" altLang="en-US" sz="4800" dirty="0" smtClean="0"/>
              <a:t>디지털 </a:t>
            </a:r>
            <a:r>
              <a:rPr lang="ko-KR" altLang="en-US" sz="4800" dirty="0" err="1" smtClean="0"/>
              <a:t>온습도</a:t>
            </a:r>
            <a:r>
              <a:rPr lang="ko-KR" altLang="en-US" sz="4800" dirty="0" smtClean="0"/>
              <a:t> 센서</a:t>
            </a:r>
            <a:r>
              <a:rPr lang="en-US" altLang="ko-KR" sz="4800" dirty="0" smtClean="0"/>
              <a:t>, LCD </a:t>
            </a:r>
            <a:r>
              <a:rPr lang="ko-KR" altLang="en-US" sz="4800" dirty="0" smtClean="0"/>
              <a:t>모듈 활용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786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3849" y="223004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온습도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센서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(DHT11)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사용법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34686" y="737809"/>
            <a:ext cx="2010641" cy="673099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회로 구성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9766" y="737809"/>
            <a:ext cx="6451889" cy="56146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44660" y="2874816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+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0260" y="3408216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out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4660" y="4116531"/>
            <a:ext cx="354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+mj-ea"/>
                <a:ea typeface="+mj-ea"/>
              </a:rPr>
              <a:t>-</a:t>
            </a:r>
            <a:endParaRPr lang="ko-KR" altLang="en-US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43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3849" y="223004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온습도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센서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(DHT11)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사용법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34686" y="737809"/>
            <a:ext cx="2010641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Sketch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16" y="1316193"/>
            <a:ext cx="6891337" cy="769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3849" y="223004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온습도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센서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(DHT11)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사용법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34686" y="737809"/>
            <a:ext cx="2010641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실행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61" y="1410908"/>
            <a:ext cx="6915150" cy="5219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11165" y="4301838"/>
            <a:ext cx="6686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* </a:t>
            </a:r>
            <a:r>
              <a:rPr lang="ko-KR" altLang="en-US" sz="2400" dirty="0" smtClean="0">
                <a:latin typeface="+mj-ea"/>
                <a:ea typeface="+mj-ea"/>
              </a:rPr>
              <a:t>온도</a:t>
            </a:r>
            <a:r>
              <a:rPr lang="en-US" altLang="ko-KR" sz="2400" dirty="0" smtClean="0"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latin typeface="+mj-ea"/>
                <a:ea typeface="+mj-ea"/>
              </a:rPr>
              <a:t>습도에 변화를 주어 센서 동작 확인하기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15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425272" y="1324207"/>
            <a:ext cx="8009594" cy="4931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준비물 </a:t>
            </a:r>
            <a:r>
              <a:rPr lang="en-US" altLang="ko-KR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실습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/>
              <a:t> </a:t>
            </a:r>
            <a:r>
              <a:rPr lang="ko-KR" altLang="en-US" dirty="0" smtClean="0"/>
              <a:t>회로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가변저항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LCD1602 </a:t>
            </a:r>
            <a:r>
              <a:rPr lang="ko-KR" altLang="en-US" b="1" dirty="0" smtClean="0">
                <a:solidFill>
                  <a:srgbClr val="0000FF"/>
                </a:solidFill>
              </a:rPr>
              <a:t>모듈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회로 연결</a:t>
            </a:r>
            <a:r>
              <a:rPr lang="en-US" altLang="ko-KR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회로 구성도 또는 회로도 참조하여 연결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온습도</a:t>
            </a:r>
            <a:r>
              <a:rPr lang="ko-KR" altLang="en-US" dirty="0" smtClean="0"/>
              <a:t> 정보를 </a:t>
            </a:r>
            <a:r>
              <a:rPr lang="en-US" altLang="ko-KR" dirty="0" smtClean="0"/>
              <a:t>LCD</a:t>
            </a:r>
            <a:r>
              <a:rPr lang="ko-KR" altLang="en-US" dirty="0" smtClean="0"/>
              <a:t>로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배터리 전원</a:t>
            </a:r>
            <a:r>
              <a:rPr lang="ko-KR" altLang="en-US" dirty="0" smtClean="0"/>
              <a:t> 공급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 없이 단독 동작 가능</a:t>
            </a:r>
            <a:r>
              <a:rPr lang="en-US" altLang="ko-KR" dirty="0" smtClean="0"/>
              <a:t>) 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849" y="592336"/>
            <a:ext cx="7886700" cy="673099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</a:t>
            </a:r>
            <a:r>
              <a:rPr lang="ko-KR" alt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온습도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정보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LCD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출력하기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25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2" y="2777411"/>
            <a:ext cx="8696581" cy="39237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7811" y="3796147"/>
            <a:ext cx="6723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  0        1        2        3        4         5        6        7        8        9       10     11      12      13      14     15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1773" y="4262250"/>
            <a:ext cx="2760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0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1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28650" y="365126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LCD1602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모듈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694" y="1076793"/>
            <a:ext cx="85555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j-ea"/>
                <a:ea typeface="+mj-ea"/>
              </a:rPr>
              <a:t>LCD</a:t>
            </a:r>
            <a:r>
              <a:rPr lang="en-US" altLang="ko-KR" sz="2000" dirty="0" smtClean="0">
                <a:latin typeface="+mj-ea"/>
                <a:ea typeface="+mj-ea"/>
              </a:rPr>
              <a:t>: Liquid Crystal Display (</a:t>
            </a:r>
            <a:r>
              <a:rPr lang="ko-KR" altLang="en-US" sz="2000" dirty="0" smtClean="0">
                <a:latin typeface="+mj-ea"/>
                <a:ea typeface="+mj-ea"/>
              </a:rPr>
              <a:t>액정디스플레이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  <a:br>
              <a:rPr lang="en-US" altLang="ko-KR" sz="2000" dirty="0" smtClean="0">
                <a:latin typeface="+mj-ea"/>
                <a:ea typeface="+mj-ea"/>
              </a:rPr>
            </a:br>
            <a:r>
              <a:rPr lang="en-US" altLang="ko-KR" sz="2000" dirty="0" smtClean="0">
                <a:latin typeface="+mj-ea"/>
                <a:ea typeface="+mj-ea"/>
              </a:rPr>
              <a:t>       (</a:t>
            </a:r>
            <a:r>
              <a:rPr lang="ko-KR" altLang="en-US" sz="2000" dirty="0" smtClean="0">
                <a:latin typeface="+mj-ea"/>
                <a:ea typeface="+mj-ea"/>
              </a:rPr>
              <a:t>빛이 통과되는 양을 조절함으로써 화면에 정보를 표시하는 장치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j-ea"/>
                <a:ea typeface="+mj-ea"/>
              </a:rPr>
              <a:t>1602</a:t>
            </a:r>
            <a:r>
              <a:rPr lang="en-US" altLang="ko-KR" sz="2000" dirty="0" smtClean="0">
                <a:latin typeface="+mj-ea"/>
                <a:ea typeface="+mj-ea"/>
              </a:rPr>
              <a:t>: 2</a:t>
            </a:r>
            <a:r>
              <a:rPr lang="ko-KR" altLang="en-US" sz="2000" dirty="0" smtClean="0">
                <a:latin typeface="+mj-ea"/>
                <a:ea typeface="+mj-ea"/>
              </a:rPr>
              <a:t>행 </a:t>
            </a:r>
            <a:r>
              <a:rPr lang="en-US" altLang="ko-KR" sz="2000" dirty="0" smtClean="0">
                <a:latin typeface="+mj-ea"/>
                <a:ea typeface="+mj-ea"/>
              </a:rPr>
              <a:t>16</a:t>
            </a:r>
            <a:r>
              <a:rPr lang="ko-KR" altLang="en-US" sz="2000" dirty="0" smtClean="0">
                <a:latin typeface="+mj-ea"/>
                <a:ea typeface="+mj-ea"/>
              </a:rPr>
              <a:t>열 총 </a:t>
            </a:r>
            <a:r>
              <a:rPr lang="en-US" altLang="ko-KR" sz="2000" dirty="0" smtClean="0">
                <a:latin typeface="+mj-ea"/>
                <a:ea typeface="+mj-ea"/>
              </a:rPr>
              <a:t>32</a:t>
            </a:r>
            <a:r>
              <a:rPr lang="ko-KR" altLang="en-US" sz="2000" dirty="0" smtClean="0">
                <a:latin typeface="+mj-ea"/>
                <a:ea typeface="+mj-ea"/>
              </a:rPr>
              <a:t>개의 문자를 화면에 표시 가능함을 나타냄</a:t>
            </a:r>
            <a:r>
              <a:rPr lang="en-US" altLang="ko-KR" sz="2000" dirty="0" smtClean="0">
                <a:latin typeface="+mj-ea"/>
                <a:ea typeface="+mj-ea"/>
              </a:rPr>
              <a:t/>
            </a:r>
            <a:br>
              <a:rPr lang="en-US" altLang="ko-KR" sz="2000" dirty="0" smtClean="0">
                <a:latin typeface="+mj-ea"/>
                <a:ea typeface="+mj-ea"/>
              </a:rPr>
            </a:br>
            <a:r>
              <a:rPr lang="en-US" altLang="ko-KR" sz="2000" dirty="0" smtClean="0">
                <a:latin typeface="+mj-ea"/>
                <a:ea typeface="+mj-ea"/>
              </a:rPr>
              <a:t>       (LCD1604, LCD2004 </a:t>
            </a:r>
            <a:r>
              <a:rPr lang="ko-KR" altLang="en-US" sz="2000" dirty="0" smtClean="0">
                <a:latin typeface="+mj-ea"/>
                <a:ea typeface="+mj-ea"/>
              </a:rPr>
              <a:t>등과 같은 모듈들도 있음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87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4" y="2361134"/>
            <a:ext cx="11422952" cy="5153891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656683" y="2651759"/>
            <a:ext cx="5808010" cy="310030"/>
            <a:chOff x="1656683" y="2651759"/>
            <a:chExt cx="5808010" cy="310030"/>
          </a:xfrm>
        </p:grpSpPr>
        <p:sp>
          <p:nvSpPr>
            <p:cNvPr id="4" name="TextBox 3"/>
            <p:cNvSpPr txBox="1"/>
            <p:nvPr/>
          </p:nvSpPr>
          <p:spPr>
            <a:xfrm>
              <a:off x="1656683" y="2684790"/>
              <a:ext cx="446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j-ea"/>
                  <a:ea typeface="+mj-ea"/>
                </a:rPr>
                <a:t>VSS</a:t>
              </a:r>
              <a:endParaRPr lang="ko-KR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96544" y="2684790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j-ea"/>
                  <a:ea typeface="+mj-ea"/>
                </a:rPr>
                <a:t>VDD</a:t>
              </a:r>
              <a:endParaRPr lang="ko-KR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23261" y="2682447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j-ea"/>
                  <a:ea typeface="+mj-ea"/>
                </a:rPr>
                <a:t>V0</a:t>
              </a:r>
              <a:endParaRPr lang="ko-KR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75064" y="2677756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j-ea"/>
                  <a:ea typeface="+mj-ea"/>
                </a:rPr>
                <a:t>RS</a:t>
              </a:r>
              <a:endParaRPr lang="ko-KR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86789" y="2677756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j-ea"/>
                  <a:ea typeface="+mj-ea"/>
                </a:rPr>
                <a:t>R/W</a:t>
              </a:r>
              <a:endParaRPr lang="ko-KR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69778" y="2675413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j-ea"/>
                  <a:ea typeface="+mj-ea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82057" y="2675617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j-ea"/>
                  <a:ea typeface="+mj-ea"/>
                </a:rPr>
                <a:t>D0</a:t>
              </a:r>
              <a:endParaRPr lang="ko-KR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31409" y="2673272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j-ea"/>
                  <a:ea typeface="+mj-ea"/>
                </a:rPr>
                <a:t>D1</a:t>
              </a:r>
              <a:endParaRPr lang="ko-KR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09966" y="2666033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j-ea"/>
                  <a:ea typeface="+mj-ea"/>
                </a:rPr>
                <a:t>D2</a:t>
              </a:r>
              <a:endParaRPr lang="ko-KR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59318" y="266368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j-ea"/>
                  <a:ea typeface="+mj-ea"/>
                </a:rPr>
                <a:t>D3</a:t>
              </a:r>
              <a:endParaRPr lang="ko-KR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48867" y="266368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j-ea"/>
                  <a:ea typeface="+mj-ea"/>
                </a:rPr>
                <a:t>D4</a:t>
              </a:r>
              <a:endParaRPr lang="ko-KR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98219" y="2661343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j-ea"/>
                  <a:ea typeface="+mj-ea"/>
                </a:rPr>
                <a:t>D5</a:t>
              </a:r>
              <a:endParaRPr lang="ko-KR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76776" y="2654104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j-ea"/>
                  <a:ea typeface="+mj-ea"/>
                </a:rPr>
                <a:t>D6</a:t>
              </a:r>
              <a:endParaRPr lang="ko-KR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6128" y="2651759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j-ea"/>
                  <a:ea typeface="+mj-ea"/>
                </a:rPr>
                <a:t>D7</a:t>
              </a:r>
              <a:endParaRPr lang="ko-KR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21889" y="2661343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j-ea"/>
                  <a:ea typeface="+mj-ea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88655" y="2658998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j-ea"/>
                  <a:ea typeface="+mj-ea"/>
                </a:rPr>
                <a:t>K</a:t>
              </a:r>
              <a:endParaRPr lang="ko-KR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0" name="제목 1"/>
          <p:cNvSpPr txBox="1">
            <a:spLocks/>
          </p:cNvSpPr>
          <p:nvPr/>
        </p:nvSpPr>
        <p:spPr>
          <a:xfrm>
            <a:off x="628650" y="365126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LCD1602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모듈 핀 이름 및 기능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937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4" y="2361134"/>
            <a:ext cx="11422952" cy="51538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6683" y="2684790"/>
            <a:ext cx="446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VSS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6544" y="2684790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VDD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3261" y="268244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V0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5064" y="2677756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RS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6789" y="267775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R/W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9778" y="2675413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E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2057" y="267561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D0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1409" y="267327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D1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9966" y="266603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D2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9318" y="26636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D3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48867" y="26636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D4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98219" y="266134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D5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6776" y="265410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D6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26128" y="265175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D7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14855" y="2667916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81621" y="2673066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K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18237" y="182828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GND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45782" y="1825941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5V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881552" y="2102049"/>
            <a:ext cx="0" cy="45827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250780" y="2095015"/>
            <a:ext cx="0" cy="458271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/>
          <p:cNvSpPr txBox="1">
            <a:spLocks/>
          </p:cNvSpPr>
          <p:nvPr/>
        </p:nvSpPr>
        <p:spPr>
          <a:xfrm>
            <a:off x="226187" y="168179"/>
            <a:ext cx="6303184" cy="52462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LCD1602 </a:t>
            </a:r>
            <a:r>
              <a:rPr lang="ko-KR" altLang="en-US" sz="2800" b="1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모듈 핀 이름 및 기능</a:t>
            </a:r>
            <a:endParaRPr lang="ko-KR" altLang="en-US" sz="2800" b="1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2612544" y="1294228"/>
            <a:ext cx="0" cy="1259059"/>
          </a:xfrm>
          <a:prstGeom prst="straightConnector1">
            <a:avLst/>
          </a:prstGeom>
          <a:ln w="38100">
            <a:solidFill>
              <a:srgbClr val="144AEB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898" y="976821"/>
            <a:ext cx="2971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144AEB"/>
                </a:solidFill>
                <a:latin typeface="+mn-ea"/>
              </a:rPr>
              <a:t>글자 </a:t>
            </a:r>
            <a:r>
              <a:rPr lang="ko-KR" altLang="en-US" sz="1400" dirty="0" err="1" smtClean="0">
                <a:solidFill>
                  <a:srgbClr val="144AEB"/>
                </a:solidFill>
                <a:latin typeface="+mn-ea"/>
              </a:rPr>
              <a:t>대비값</a:t>
            </a:r>
            <a:r>
              <a:rPr lang="en-US" altLang="ko-KR" sz="1400" dirty="0" smtClean="0">
                <a:solidFill>
                  <a:srgbClr val="144AEB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srgbClr val="144AEB"/>
                </a:solidFill>
                <a:latin typeface="+mn-ea"/>
              </a:rPr>
              <a:t>가변저항에 연결</a:t>
            </a:r>
            <a:endParaRPr lang="ko-KR" altLang="en-US" sz="1400" dirty="0">
              <a:solidFill>
                <a:srgbClr val="144AEB"/>
              </a:solidFill>
              <a:latin typeface="+mn-ea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2954271" y="1456164"/>
            <a:ext cx="13380" cy="1097123"/>
          </a:xfrm>
          <a:prstGeom prst="straightConnector1">
            <a:avLst/>
          </a:prstGeom>
          <a:ln w="38100">
            <a:solidFill>
              <a:srgbClr val="00B0F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46175" y="1125805"/>
            <a:ext cx="142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F0"/>
                </a:solidFill>
                <a:latin typeface="+mn-ea"/>
              </a:rPr>
              <a:t>레지스터 선택</a:t>
            </a:r>
            <a:endParaRPr lang="ko-KR" altLang="en-US" sz="1400" dirty="0">
              <a:solidFill>
                <a:srgbClr val="00B0F0"/>
              </a:solidFill>
              <a:latin typeface="+mn-ea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3342628" y="1758858"/>
            <a:ext cx="0" cy="79442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566" y="1481859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j-ea"/>
                <a:ea typeface="+mj-ea"/>
              </a:rPr>
              <a:t>읽기</a:t>
            </a:r>
            <a:r>
              <a:rPr lang="en-US" altLang="ko-KR" sz="1200" dirty="0" smtClean="0">
                <a:latin typeface="+mj-ea"/>
                <a:ea typeface="+mj-ea"/>
              </a:rPr>
              <a:t>/</a:t>
            </a:r>
            <a:r>
              <a:rPr lang="ko-KR" altLang="en-US" sz="1200" dirty="0" smtClean="0">
                <a:latin typeface="+mj-ea"/>
                <a:ea typeface="+mj-ea"/>
              </a:rPr>
              <a:t>쓰기</a:t>
            </a:r>
            <a:r>
              <a:rPr lang="en-US" altLang="ko-KR" sz="1200" dirty="0" smtClean="0">
                <a:latin typeface="+mj-ea"/>
                <a:ea typeface="+mj-ea"/>
              </a:rPr>
              <a:t>(GND)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3369230" y="1762816"/>
            <a:ext cx="1008609" cy="797504"/>
            <a:chOff x="3369230" y="1762816"/>
            <a:chExt cx="1008609" cy="797504"/>
          </a:xfrm>
        </p:grpSpPr>
        <p:cxnSp>
          <p:nvCxnSpPr>
            <p:cNvPr id="39" name="직선 화살표 연결선 38"/>
            <p:cNvCxnSpPr/>
            <p:nvPr/>
          </p:nvCxnSpPr>
          <p:spPr>
            <a:xfrm flipV="1">
              <a:off x="3684942" y="2039815"/>
              <a:ext cx="0" cy="520505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69230" y="176281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동작 활성화</a:t>
              </a:r>
              <a:endPara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913074" y="1433582"/>
            <a:ext cx="2796389" cy="896343"/>
            <a:chOff x="3913074" y="1433582"/>
            <a:chExt cx="2796389" cy="896343"/>
          </a:xfrm>
        </p:grpSpPr>
        <p:sp>
          <p:nvSpPr>
            <p:cNvPr id="42" name="왼쪽 중괄호 41"/>
            <p:cNvSpPr/>
            <p:nvPr/>
          </p:nvSpPr>
          <p:spPr>
            <a:xfrm rot="5400000">
              <a:off x="5202244" y="822706"/>
              <a:ext cx="218049" cy="2796389"/>
            </a:xfrm>
            <a:prstGeom prst="leftBrace">
              <a:avLst>
                <a:gd name="adj1" fmla="val 56720"/>
                <a:gd name="adj2" fmla="val 5075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79768" y="1433582"/>
              <a:ext cx="1531188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입출력 데이터</a:t>
              </a:r>
              <a:endParaRPr lang="en-US" altLang="ko-KR" sz="1600" b="1" dirty="0" smtClean="0">
                <a:solidFill>
                  <a:srgbClr val="FF0000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100" dirty="0" smtClean="0">
                  <a:solidFill>
                    <a:srgbClr val="FF0000"/>
                  </a:solidFill>
                  <a:latin typeface="+mj-ea"/>
                  <a:ea typeface="+mj-ea"/>
                </a:rPr>
                <a:t>(D4~D7</a:t>
              </a:r>
              <a:r>
                <a:rPr lang="ko-KR" altLang="en-US" sz="1100" dirty="0" smtClean="0">
                  <a:solidFill>
                    <a:srgbClr val="FF0000"/>
                  </a:solidFill>
                  <a:latin typeface="+mj-ea"/>
                  <a:ea typeface="+mj-ea"/>
                </a:rPr>
                <a:t>만 사용 가능</a:t>
              </a:r>
              <a:r>
                <a:rPr lang="en-US" altLang="ko-KR" sz="1100" dirty="0" smtClean="0">
                  <a:solidFill>
                    <a:srgbClr val="FF0000"/>
                  </a:solidFill>
                  <a:latin typeface="+mj-ea"/>
                  <a:ea typeface="+mj-ea"/>
                </a:rPr>
                <a:t>)</a:t>
              </a:r>
              <a:endParaRPr lang="ko-KR" altLang="en-US" sz="11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467232" y="1589581"/>
            <a:ext cx="1105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+mj-ea"/>
                <a:ea typeface="+mj-ea"/>
              </a:rPr>
              <a:t>LCD </a:t>
            </a:r>
            <a:r>
              <a:rPr lang="ko-KR" altLang="en-US" sz="1600" b="1" dirty="0" smtClean="0">
                <a:latin typeface="+mj-ea"/>
                <a:ea typeface="+mj-ea"/>
              </a:rPr>
              <a:t>전원</a:t>
            </a:r>
            <a:endParaRPr lang="ko-KR" altLang="en-US" sz="1600" b="1" dirty="0">
              <a:latin typeface="+mj-ea"/>
              <a:ea typeface="+mj-ea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529371" y="1556444"/>
            <a:ext cx="1105388" cy="995362"/>
            <a:chOff x="6529371" y="1556444"/>
            <a:chExt cx="1105388" cy="995362"/>
          </a:xfrm>
        </p:grpSpPr>
        <p:sp>
          <p:nvSpPr>
            <p:cNvPr id="44" name="TextBox 43"/>
            <p:cNvSpPr txBox="1"/>
            <p:nvPr/>
          </p:nvSpPr>
          <p:spPr>
            <a:xfrm>
              <a:off x="6579801" y="1805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</a:rPr>
                <a:t>GND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00312" y="1817427"/>
              <a:ext cx="428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</a:rPr>
                <a:t>5V</a:t>
              </a:r>
              <a:endParaRPr lang="ko-KR" altLang="en-US" sz="1600" dirty="0">
                <a:latin typeface="+mn-ea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 flipV="1">
              <a:off x="6936082" y="2093535"/>
              <a:ext cx="0" cy="45827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V="1">
              <a:off x="7305310" y="2086501"/>
              <a:ext cx="0" cy="45827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529371" y="1556444"/>
              <a:ext cx="1105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atin typeface="+mj-ea"/>
                  <a:ea typeface="+mj-ea"/>
                </a:rPr>
                <a:t>LED </a:t>
              </a:r>
              <a:r>
                <a:rPr lang="ko-KR" altLang="en-US" sz="1600" b="1" dirty="0" smtClean="0">
                  <a:latin typeface="+mj-ea"/>
                  <a:ea typeface="+mj-ea"/>
                </a:rPr>
                <a:t>전원</a:t>
              </a:r>
              <a:endParaRPr lang="ko-KR" altLang="en-US" sz="16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04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1" grpId="0"/>
      <p:bldP spid="33" grpId="0"/>
      <p:bldP spid="37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4" y="2361134"/>
            <a:ext cx="11422952" cy="51538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6683" y="2684790"/>
            <a:ext cx="446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VSS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6544" y="2684790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VDD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3261" y="268244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V0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6789" y="267775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R/W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2057" y="267561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D0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1409" y="267327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D1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9966" y="266603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D2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9318" y="26636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D3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5064" y="2677756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RS</a:t>
            </a:r>
            <a:endParaRPr lang="ko-KR" altLang="en-US" sz="1200" dirty="0">
              <a:solidFill>
                <a:schemeClr val="accent4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9778" y="2675413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E</a:t>
            </a:r>
            <a:endParaRPr lang="ko-KR" altLang="en-US" sz="1200" dirty="0">
              <a:solidFill>
                <a:schemeClr val="accent4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48867" y="26636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D4</a:t>
            </a:r>
            <a:endParaRPr lang="ko-KR" altLang="en-US" sz="1200" dirty="0">
              <a:solidFill>
                <a:schemeClr val="accent4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98219" y="266134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D5</a:t>
            </a:r>
            <a:endParaRPr lang="ko-KR" altLang="en-US" sz="1200" dirty="0">
              <a:solidFill>
                <a:schemeClr val="accent4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6776" y="265410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D6</a:t>
            </a:r>
            <a:endParaRPr lang="ko-KR" altLang="en-US" sz="1200" dirty="0">
              <a:solidFill>
                <a:schemeClr val="accent4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26128" y="265175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D7</a:t>
            </a:r>
            <a:endParaRPr lang="ko-KR" altLang="en-US" sz="1200" dirty="0">
              <a:solidFill>
                <a:schemeClr val="accent4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07360" y="267541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6631" y="2673066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K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18237" y="182828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GND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45782" y="1825941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5V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881552" y="2102049"/>
            <a:ext cx="0" cy="45827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250780" y="2095015"/>
            <a:ext cx="0" cy="458271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67232" y="1589581"/>
            <a:ext cx="1105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+mj-ea"/>
                <a:ea typeface="+mj-ea"/>
              </a:rPr>
              <a:t>LCD </a:t>
            </a:r>
            <a:r>
              <a:rPr lang="ko-KR" altLang="en-US" sz="1600" b="1" dirty="0" smtClean="0">
                <a:latin typeface="+mj-ea"/>
                <a:ea typeface="+mj-ea"/>
              </a:rPr>
              <a:t>전원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226186" y="168179"/>
            <a:ext cx="8603021" cy="52462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LCD1602 </a:t>
            </a:r>
            <a:r>
              <a:rPr lang="ko-KR" altLang="en-US" sz="2800" b="1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모듈 핀 이름 및 기능 </a:t>
            </a:r>
            <a:r>
              <a:rPr lang="en-US" altLang="ko-KR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</a:rPr>
              <a:t>(</a:t>
            </a:r>
            <a:r>
              <a:rPr lang="ko-KR" altLang="en-US" sz="2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</a:rPr>
              <a:t>아두이노</a:t>
            </a:r>
            <a:r>
              <a:rPr lang="ko-KR" alt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</a:rPr>
              <a:t> 디지털 연결 핀</a:t>
            </a:r>
            <a:r>
              <a:rPr lang="en-US" altLang="ko-KR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</a:rPr>
              <a:t>)</a:t>
            </a:r>
            <a:endParaRPr lang="ko-KR" alt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+mj-ea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2612544" y="1294228"/>
            <a:ext cx="0" cy="1259059"/>
          </a:xfrm>
          <a:prstGeom prst="straightConnector1">
            <a:avLst/>
          </a:prstGeom>
          <a:ln w="38100">
            <a:solidFill>
              <a:srgbClr val="144AEB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898" y="976821"/>
            <a:ext cx="2971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144AEB"/>
                </a:solidFill>
                <a:latin typeface="+mn-ea"/>
              </a:rPr>
              <a:t>글자 </a:t>
            </a:r>
            <a:r>
              <a:rPr lang="ko-KR" altLang="en-US" sz="1400" dirty="0" err="1" smtClean="0">
                <a:solidFill>
                  <a:srgbClr val="144AEB"/>
                </a:solidFill>
                <a:latin typeface="+mn-ea"/>
              </a:rPr>
              <a:t>대비값</a:t>
            </a:r>
            <a:r>
              <a:rPr lang="en-US" altLang="ko-KR" sz="1400" dirty="0" smtClean="0">
                <a:solidFill>
                  <a:srgbClr val="144AEB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srgbClr val="144AEB"/>
                </a:solidFill>
                <a:latin typeface="+mn-ea"/>
              </a:rPr>
              <a:t>가변저항에 연결</a:t>
            </a:r>
            <a:endParaRPr lang="ko-KR" altLang="en-US" sz="1400" dirty="0">
              <a:solidFill>
                <a:srgbClr val="144AEB"/>
              </a:solidFill>
              <a:latin typeface="+mn-ea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2954271" y="1456164"/>
            <a:ext cx="13380" cy="1097123"/>
          </a:xfrm>
          <a:prstGeom prst="straightConnector1">
            <a:avLst/>
          </a:prstGeom>
          <a:ln w="38100">
            <a:solidFill>
              <a:srgbClr val="00B0F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46175" y="1125805"/>
            <a:ext cx="142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F0"/>
                </a:solidFill>
                <a:latin typeface="+mn-ea"/>
              </a:rPr>
              <a:t>레지스터 선택</a:t>
            </a:r>
            <a:endParaRPr lang="ko-KR" altLang="en-US" sz="1400" dirty="0">
              <a:solidFill>
                <a:srgbClr val="00B0F0"/>
              </a:solidFill>
              <a:latin typeface="+mn-ea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3342628" y="1758858"/>
            <a:ext cx="0" cy="79442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566" y="1481859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j-ea"/>
                <a:ea typeface="+mj-ea"/>
              </a:rPr>
              <a:t>읽기</a:t>
            </a:r>
            <a:r>
              <a:rPr lang="en-US" altLang="ko-KR" sz="1200" dirty="0" smtClean="0">
                <a:latin typeface="+mj-ea"/>
                <a:ea typeface="+mj-ea"/>
              </a:rPr>
              <a:t>/</a:t>
            </a:r>
            <a:r>
              <a:rPr lang="ko-KR" altLang="en-US" sz="1200" dirty="0" smtClean="0">
                <a:latin typeface="+mj-ea"/>
                <a:ea typeface="+mj-ea"/>
              </a:rPr>
              <a:t>쓰기</a:t>
            </a:r>
            <a:r>
              <a:rPr lang="en-US" altLang="ko-KR" sz="1200" dirty="0" smtClean="0">
                <a:latin typeface="+mj-ea"/>
                <a:ea typeface="+mj-ea"/>
              </a:rPr>
              <a:t>(GND)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3684942" y="2039815"/>
            <a:ext cx="0" cy="52050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69230" y="176281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동작 활성화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2" name="왼쪽 중괄호 41"/>
          <p:cNvSpPr/>
          <p:nvPr/>
        </p:nvSpPr>
        <p:spPr>
          <a:xfrm rot="5400000">
            <a:off x="5202244" y="822706"/>
            <a:ext cx="218049" cy="2796389"/>
          </a:xfrm>
          <a:prstGeom prst="leftBrace">
            <a:avLst>
              <a:gd name="adj1" fmla="val 56720"/>
              <a:gd name="adj2" fmla="val 5075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679768" y="1433582"/>
            <a:ext cx="15311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  <a:latin typeface="+mj-ea"/>
                <a:ea typeface="+mj-ea"/>
              </a:rPr>
              <a:t>입출력 데이터</a:t>
            </a:r>
            <a:endParaRPr lang="en-US" altLang="ko-KR" sz="16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100" dirty="0" smtClean="0">
                <a:solidFill>
                  <a:srgbClr val="FF0000"/>
                </a:solidFill>
                <a:latin typeface="+mj-ea"/>
                <a:ea typeface="+mj-ea"/>
              </a:rPr>
              <a:t>(D4~D7</a:t>
            </a:r>
            <a:r>
              <a:rPr lang="ko-KR" altLang="en-US" sz="1100" dirty="0" smtClean="0">
                <a:solidFill>
                  <a:srgbClr val="FF0000"/>
                </a:solidFill>
                <a:latin typeface="+mj-ea"/>
                <a:ea typeface="+mj-ea"/>
              </a:rPr>
              <a:t>만 사용 가능</a:t>
            </a:r>
            <a:r>
              <a:rPr lang="en-US" altLang="ko-KR" sz="11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11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79801" y="180570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GND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00312" y="1817427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5V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6936082" y="2093535"/>
            <a:ext cx="0" cy="45827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7305310" y="2086501"/>
            <a:ext cx="0" cy="458271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29371" y="1556444"/>
            <a:ext cx="1105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+mj-ea"/>
                <a:ea typeface="+mj-ea"/>
              </a:rPr>
              <a:t>LED </a:t>
            </a:r>
            <a:r>
              <a:rPr lang="ko-KR" altLang="en-US" sz="1600" b="1" dirty="0" smtClean="0">
                <a:latin typeface="+mj-ea"/>
                <a:ea typeface="+mj-ea"/>
              </a:rPr>
              <a:t>전원</a:t>
            </a:r>
            <a:endParaRPr lang="ko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43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50"/>
                            </p:stCondLst>
                            <p:childTnLst>
                              <p:par>
                                <p:cTn id="12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00"/>
                            </p:stCondLst>
                            <p:childTnLst>
                              <p:par>
                                <p:cTn id="40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425272" y="1324206"/>
            <a:ext cx="8009594" cy="5397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 smtClean="0"/>
              <a:t>#</a:t>
            </a:r>
            <a:r>
              <a:rPr lang="en-US" altLang="ko-KR" sz="2000" dirty="0" smtClean="0"/>
              <a:t>include &lt;</a:t>
            </a:r>
            <a:r>
              <a:rPr lang="en-US" altLang="ko-KR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LiquidCrystal.h</a:t>
            </a:r>
            <a:r>
              <a:rPr lang="en-US" altLang="ko-KR" sz="2000" dirty="0" smtClean="0"/>
              <a:t>&gt;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// LCD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제어용 라이브러리 헤더파일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액정화면 제어용 객체 </a:t>
            </a:r>
            <a:r>
              <a:rPr lang="en-US" altLang="ko-KR" sz="2000" dirty="0" err="1" smtClean="0">
                <a:solidFill>
                  <a:schemeClr val="accent2">
                    <a:lumMod val="75000"/>
                  </a:schemeClr>
                </a:solidFill>
              </a:rPr>
              <a:t>lcd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를 생성하며 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제어핀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 지정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제어핀은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RS, E, D0~D3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등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개만 지정하여 사용 가능</a:t>
            </a:r>
            <a:endParaRPr lang="en-US" altLang="ko-KR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000" b="1" dirty="0" err="1" smtClean="0"/>
              <a:t>LiquidCrystal</a:t>
            </a:r>
            <a:r>
              <a:rPr lang="en-US" altLang="ko-KR" sz="2000" dirty="0" smtClean="0"/>
              <a:t> </a:t>
            </a:r>
            <a:r>
              <a:rPr lang="en-US" altLang="ko-KR" sz="2000" b="1" dirty="0" err="1" smtClean="0">
                <a:solidFill>
                  <a:srgbClr val="0000FF"/>
                </a:solidFill>
              </a:rPr>
              <a:t>lcd</a:t>
            </a:r>
            <a:r>
              <a:rPr lang="en-US" altLang="ko-KR" sz="2000" dirty="0" smtClean="0"/>
              <a:t>(</a:t>
            </a:r>
            <a:r>
              <a:rPr lang="en-US" altLang="ko-K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en-US" altLang="ko-KR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en-US" altLang="ko-KR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pinD0, pinD1, pinD2, pinD3</a:t>
            </a:r>
            <a:r>
              <a:rPr lang="en-US" altLang="ko-KR" sz="2000" dirty="0" smtClean="0"/>
              <a:t>);</a:t>
            </a:r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en-US" altLang="ko-KR" sz="2000" b="1" dirty="0" err="1">
                <a:solidFill>
                  <a:srgbClr val="0000FF"/>
                </a:solidFill>
              </a:rPr>
              <a:t>lcd</a:t>
            </a:r>
            <a:r>
              <a:rPr lang="en-US" altLang="ko-KR" sz="2000" dirty="0" err="1"/>
              <a:t>.</a:t>
            </a:r>
            <a:r>
              <a:rPr lang="en-US" altLang="ko-KR" sz="2000" b="1" dirty="0" err="1"/>
              <a:t>begin</a:t>
            </a:r>
            <a:r>
              <a:rPr lang="en-US" altLang="ko-KR" sz="2000" dirty="0"/>
              <a:t>(cols, rows);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//LCD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를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rows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행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cols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열 크기로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초기화</a:t>
            </a:r>
            <a:endParaRPr lang="en-US" altLang="ko-KR" sz="2000" b="1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000" b="1" dirty="0" err="1" smtClean="0">
                <a:solidFill>
                  <a:srgbClr val="0000FF"/>
                </a:solidFill>
              </a:rPr>
              <a:t>lcd</a:t>
            </a:r>
            <a:r>
              <a:rPr lang="en-US" altLang="ko-KR" sz="2000" dirty="0" err="1" smtClean="0"/>
              <a:t>.</a:t>
            </a:r>
            <a:r>
              <a:rPr lang="en-US" altLang="ko-KR" sz="2000" b="1" dirty="0" err="1" smtClean="0"/>
              <a:t>setCursor</a:t>
            </a:r>
            <a:r>
              <a:rPr lang="en-US" altLang="ko-KR" sz="2000" dirty="0" smtClean="0"/>
              <a:t>(col, row); 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커서의 위치를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(col, row)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로 이동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0000FF"/>
                </a:solidFill>
              </a:rPr>
              <a:t>lcd</a:t>
            </a:r>
            <a:r>
              <a:rPr lang="en-US" altLang="ko-KR" sz="2000" dirty="0" err="1" smtClean="0"/>
              <a:t>.</a:t>
            </a:r>
            <a:r>
              <a:rPr lang="en-US" altLang="ko-KR" sz="2000" b="1" dirty="0" err="1" smtClean="0"/>
              <a:t>clear</a:t>
            </a:r>
            <a:r>
              <a:rPr lang="en-US" altLang="ko-KR" sz="2000" dirty="0" smtClean="0"/>
              <a:t>();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//LCD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에 표시된 내용을 지우고 커서를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(0,0)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으로 이동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0000FF"/>
                </a:solidFill>
              </a:rPr>
              <a:t>lcd</a:t>
            </a:r>
            <a:r>
              <a:rPr lang="en-US" altLang="ko-KR" sz="2000" dirty="0" err="1" smtClean="0"/>
              <a:t>.</a:t>
            </a:r>
            <a:r>
              <a:rPr lang="en-US" altLang="ko-KR" sz="2000" b="1" dirty="0" err="1" smtClean="0"/>
              <a:t>print</a:t>
            </a:r>
            <a:r>
              <a:rPr lang="en-US" altLang="ko-KR" sz="2000" dirty="0" smtClean="0"/>
              <a:t>(value [,format]);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//value(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문자열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수 등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을 출력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848" y="592336"/>
            <a:ext cx="8549987" cy="673099"/>
          </a:xfrm>
        </p:spPr>
        <p:txBody>
          <a:bodyPr>
            <a:norm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LCD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모듈 제어를 위한 함수들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345961" y="3410263"/>
            <a:ext cx="2499483" cy="822784"/>
            <a:chOff x="2345961" y="3410263"/>
            <a:chExt cx="2499483" cy="822784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345961" y="3410263"/>
              <a:ext cx="457200" cy="30729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2668249" y="3717561"/>
              <a:ext cx="547141" cy="3222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22884" y="3863715"/>
              <a:ext cx="1622560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생성된 </a:t>
              </a:r>
              <a:r>
                <a:rPr lang="ko-KR" altLang="en-US" dirty="0" err="1" smtClean="0">
                  <a:solidFill>
                    <a:srgbClr val="FF0000"/>
                  </a:solidFill>
                </a:rPr>
                <a:t>객체명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29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76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2: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온습도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정보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LCD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로 출력하기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7726" y="-82615"/>
            <a:ext cx="7221992" cy="6940615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회로 구성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986197" y="3722485"/>
            <a:ext cx="2371290" cy="14013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6280" y="2887958"/>
            <a:ext cx="2739853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텍스트가 읽기 편한 상태가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되도록 가변저항을 이용하여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콘트라스트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</a:rPr>
              <a:t>대비</a:t>
            </a:r>
            <a:r>
              <a:rPr lang="en-US" altLang="ko-KR" sz="1600" dirty="0" smtClean="0">
                <a:solidFill>
                  <a:srgbClr val="FF0000"/>
                </a:solidFill>
              </a:rPr>
              <a:t>) </a:t>
            </a:r>
            <a:r>
              <a:rPr lang="ko-KR" altLang="en-US" sz="1600" dirty="0" smtClean="0">
                <a:solidFill>
                  <a:srgbClr val="FF0000"/>
                </a:solidFill>
              </a:rPr>
              <a:t>값을 조절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199" y="123078"/>
            <a:ext cx="78867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4199" y="1326776"/>
            <a:ext cx="8417490" cy="52533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온습도</a:t>
            </a:r>
            <a:r>
              <a:rPr lang="ko-KR" altLang="en-US" dirty="0" smtClean="0"/>
              <a:t> 센서 </a:t>
            </a:r>
            <a:r>
              <a:rPr lang="en-US" altLang="ko-KR" dirty="0" smtClean="0"/>
              <a:t>(DHT11)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실습</a:t>
            </a:r>
            <a:r>
              <a:rPr lang="en-US" altLang="ko-KR" dirty="0" smtClean="0"/>
              <a:t>1: </a:t>
            </a:r>
            <a:r>
              <a:rPr lang="ko-KR" altLang="en-US" dirty="0" err="1" smtClean="0"/>
              <a:t>온습도</a:t>
            </a:r>
            <a:r>
              <a:rPr lang="ko-KR" altLang="en-US" dirty="0" smtClean="0"/>
              <a:t> 센서</a:t>
            </a:r>
            <a:r>
              <a:rPr lang="en-US" altLang="ko-KR" dirty="0" smtClean="0"/>
              <a:t>(DHT11)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LCD1602</a:t>
            </a:r>
            <a:r>
              <a:rPr lang="ko-KR" altLang="en-US" dirty="0" smtClean="0"/>
              <a:t>에 대한 이해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실습</a:t>
            </a:r>
            <a:r>
              <a:rPr lang="en-US" altLang="ko-KR" dirty="0" smtClean="0"/>
              <a:t>2: </a:t>
            </a:r>
            <a:r>
              <a:rPr lang="ko-KR" altLang="en-US" dirty="0" err="1" smtClean="0"/>
              <a:t>온습도</a:t>
            </a:r>
            <a:r>
              <a:rPr lang="ko-KR" altLang="en-US" dirty="0" smtClean="0"/>
              <a:t> 정보 </a:t>
            </a:r>
            <a:r>
              <a:rPr lang="en-US" altLang="ko-KR" dirty="0" smtClean="0"/>
              <a:t>LCD</a:t>
            </a:r>
            <a:r>
              <a:rPr lang="ko-KR" altLang="en-US" dirty="0" smtClean="0"/>
              <a:t>로 출력하기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실습</a:t>
            </a:r>
            <a:r>
              <a:rPr lang="en-US" altLang="ko-KR" dirty="0" smtClean="0"/>
              <a:t>3: LCD </a:t>
            </a:r>
            <a:r>
              <a:rPr lang="ko-KR" altLang="en-US" dirty="0" err="1" smtClean="0"/>
              <a:t>백라이트</a:t>
            </a:r>
            <a:r>
              <a:rPr lang="ko-KR" altLang="en-US" dirty="0" smtClean="0"/>
              <a:t> 적용하기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응용</a:t>
            </a:r>
            <a:r>
              <a:rPr lang="en-US" altLang="ko-KR" dirty="0" smtClean="0"/>
              <a:t>1: LCD </a:t>
            </a:r>
            <a:r>
              <a:rPr lang="ko-KR" altLang="en-US" dirty="0" err="1" smtClean="0"/>
              <a:t>백라이트</a:t>
            </a:r>
            <a:r>
              <a:rPr lang="ko-KR" altLang="en-US" dirty="0" smtClean="0"/>
              <a:t> 스위치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회로도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849" y="223004"/>
            <a:ext cx="376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2: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온습도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정보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LCD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로 출력하기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242" y="1410908"/>
            <a:ext cx="9049758" cy="519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79268" y="1354336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Sketch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849" y="223004"/>
            <a:ext cx="219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2: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온습도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정보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       LCD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로 출력하기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142" y="0"/>
            <a:ext cx="6527858" cy="82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3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425272" y="1324207"/>
            <a:ext cx="8009594" cy="4931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준비물 </a:t>
            </a:r>
            <a:r>
              <a:rPr lang="en-US" altLang="ko-KR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실습</a:t>
            </a:r>
            <a:r>
              <a:rPr lang="en-US" altLang="ko-KR" dirty="0"/>
              <a:t>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회로 구성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회로 연결</a:t>
            </a:r>
            <a:r>
              <a:rPr lang="en-US" altLang="ko-KR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LCD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백라이트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제어핀</a:t>
            </a:r>
            <a:r>
              <a:rPr lang="ko-KR" altLang="en-US" dirty="0" smtClean="0"/>
              <a:t> 연결하기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구성도 참조</a:t>
            </a:r>
            <a:r>
              <a:rPr lang="en-US" altLang="ko-KR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LCD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백라이트</a:t>
            </a:r>
            <a:r>
              <a:rPr lang="ko-KR" altLang="en-US" dirty="0" smtClean="0"/>
              <a:t> 점등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849" y="592336"/>
            <a:ext cx="7886700" cy="673099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 LCD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백라이트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적용하기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30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24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3: LCD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백라이트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적용하기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회로 구성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4391" y="352425"/>
            <a:ext cx="6324600" cy="630555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 rot="1307355">
            <a:off x="6667253" y="4328957"/>
            <a:ext cx="633846" cy="1394017"/>
          </a:xfrm>
          <a:prstGeom prst="ellipse">
            <a:avLst/>
          </a:prstGeom>
          <a:solidFill>
            <a:srgbClr val="DEEBF7">
              <a:alpha val="20000"/>
            </a:srgbClr>
          </a:solidFill>
          <a:ln w="76200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425272" y="1324207"/>
            <a:ext cx="8009594" cy="4931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주제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스위치로 </a:t>
            </a:r>
            <a:r>
              <a:rPr lang="ko-KR" altLang="en-US" dirty="0" err="1" smtClean="0"/>
              <a:t>백라이트</a:t>
            </a:r>
            <a:r>
              <a:rPr lang="ko-KR" altLang="en-US" dirty="0" smtClean="0"/>
              <a:t> 점등 제어하기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준비물 </a:t>
            </a:r>
            <a:r>
              <a:rPr lang="en-US" altLang="ko-KR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실습</a:t>
            </a:r>
            <a:r>
              <a:rPr lang="en-US" altLang="ko-KR" dirty="0"/>
              <a:t> </a:t>
            </a:r>
            <a:r>
              <a:rPr lang="en-US" altLang="ko-KR" dirty="0" smtClean="0"/>
              <a:t>3 </a:t>
            </a:r>
            <a:r>
              <a:rPr lang="ko-KR" altLang="en-US" dirty="0" smtClean="0"/>
              <a:t>회로 구성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회로 연결</a:t>
            </a:r>
            <a:r>
              <a:rPr lang="en-US" altLang="ko-KR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택트스위치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누르고 </a:t>
            </a:r>
            <a:r>
              <a:rPr lang="ko-KR" altLang="en-US" dirty="0"/>
              <a:t>있는 동안에만 </a:t>
            </a:r>
            <a:r>
              <a:rPr lang="en-US" altLang="ko-KR" dirty="0"/>
              <a:t>LED </a:t>
            </a:r>
            <a:r>
              <a:rPr lang="ko-KR" altLang="en-US" dirty="0" smtClean="0"/>
              <a:t>켜짐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849" y="592336"/>
            <a:ext cx="7886700" cy="673099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응용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LCD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백라이트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스위치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8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062" y="584657"/>
            <a:ext cx="7259221" cy="60591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849" y="223004"/>
            <a:ext cx="301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응용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LCD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백라이트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스위치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6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온습도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센서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 descr="ì¨ìµëì¼ì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04" y="1187162"/>
            <a:ext cx="2578678" cy="257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6996" y="346304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DHT11 </a:t>
            </a:r>
            <a:r>
              <a:rPr lang="ko-KR" altLang="en-US" b="1" dirty="0" err="1" smtClean="0">
                <a:latin typeface="+mj-ea"/>
                <a:ea typeface="+mj-ea"/>
              </a:rPr>
              <a:t>온습도</a:t>
            </a:r>
            <a:r>
              <a:rPr lang="ko-KR" altLang="en-US" b="1" dirty="0" smtClean="0">
                <a:latin typeface="+mj-ea"/>
                <a:ea typeface="+mj-ea"/>
              </a:rPr>
              <a:t> 센서</a:t>
            </a:r>
            <a:endParaRPr lang="en-US" altLang="ko-KR" b="1" dirty="0" smtClean="0">
              <a:latin typeface="+mj-ea"/>
              <a:ea typeface="+mj-ea"/>
            </a:endParaRPr>
          </a:p>
        </p:txBody>
      </p:sp>
      <p:pic>
        <p:nvPicPr>
          <p:cNvPr id="1028" name="Picture 4" descr="ì¨ìµëì¼ì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11" y="1187162"/>
            <a:ext cx="2386734" cy="238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51791" y="3416877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DHT11 </a:t>
            </a:r>
            <a:r>
              <a:rPr lang="ko-KR" altLang="en-US" b="1" dirty="0" err="1" smtClean="0">
                <a:latin typeface="+mj-ea"/>
                <a:ea typeface="+mj-ea"/>
              </a:rPr>
              <a:t>온습도</a:t>
            </a:r>
            <a:r>
              <a:rPr lang="ko-KR" altLang="en-US" b="1" dirty="0" smtClean="0">
                <a:latin typeface="+mj-ea"/>
                <a:ea typeface="+mj-ea"/>
              </a:rPr>
              <a:t> 센서 </a:t>
            </a:r>
            <a:r>
              <a:rPr lang="ko-KR" altLang="en-US" sz="2400" b="1" dirty="0" smtClean="0">
                <a:latin typeface="+mj-ea"/>
                <a:ea typeface="+mj-ea"/>
              </a:rPr>
              <a:t>모듈</a:t>
            </a:r>
            <a:endParaRPr lang="en-US" altLang="ko-KR" sz="2400" b="1" dirty="0" smtClean="0">
              <a:latin typeface="+mj-ea"/>
              <a:ea typeface="+mj-ea"/>
            </a:endParaRPr>
          </a:p>
        </p:txBody>
      </p:sp>
      <p:pic>
        <p:nvPicPr>
          <p:cNvPr id="1030" name="Picture 6" descr="ì¨ìµëì¼ì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839" y="4094308"/>
            <a:ext cx="1984952" cy="198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99251" y="5894594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DHT22(CM2302) </a:t>
            </a:r>
            <a:r>
              <a:rPr lang="ko-KR" altLang="en-US" b="1" dirty="0" err="1" smtClean="0">
                <a:latin typeface="+mj-ea"/>
                <a:ea typeface="+mj-ea"/>
              </a:rPr>
              <a:t>온습도</a:t>
            </a:r>
            <a:r>
              <a:rPr lang="ko-KR" altLang="en-US" b="1" dirty="0" smtClean="0">
                <a:latin typeface="+mj-ea"/>
                <a:ea typeface="+mj-ea"/>
              </a:rPr>
              <a:t> 센서</a:t>
            </a:r>
            <a:endParaRPr lang="en-US" altLang="ko-KR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95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DHT11 vs. DHT22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703" y="1489251"/>
            <a:ext cx="59721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50637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온습도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센서 동작원리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214" y="1530335"/>
            <a:ext cx="152477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온도 센서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214" y="3795271"/>
            <a:ext cx="152477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습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도 센서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6214" y="2003941"/>
            <a:ext cx="7915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557A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온도에 따라서 물질의 </a:t>
            </a:r>
            <a:r>
              <a:rPr lang="ko-KR" altLang="en-US" sz="2400" b="1" dirty="0" smtClean="0">
                <a:solidFill>
                  <a:srgbClr val="557A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저항 값이 </a:t>
            </a:r>
            <a:r>
              <a:rPr lang="ko-KR" altLang="en-US" sz="2400" b="1" dirty="0">
                <a:solidFill>
                  <a:srgbClr val="557A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변하는 소재를 이용</a:t>
            </a:r>
            <a:r>
              <a:rPr lang="ko-KR" altLang="en-US" sz="2400" dirty="0">
                <a:solidFill>
                  <a:srgbClr val="557A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해서 </a:t>
            </a:r>
            <a:r>
              <a:rPr lang="ko-KR" altLang="en-US" sz="2400" dirty="0" smtClean="0">
                <a:solidFill>
                  <a:srgbClr val="557A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저항 값의 </a:t>
            </a:r>
            <a:r>
              <a:rPr lang="ko-KR" altLang="en-US" sz="2400" dirty="0">
                <a:solidFill>
                  <a:srgbClr val="557A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변화를 감지해서 온도를 </a:t>
            </a:r>
            <a:r>
              <a:rPr lang="ko-KR" altLang="en-US" sz="2400" dirty="0" smtClean="0">
                <a:solidFill>
                  <a:srgbClr val="557A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측정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716214" y="4266918"/>
            <a:ext cx="7925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557A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전극이 연결된 </a:t>
            </a:r>
            <a:r>
              <a:rPr lang="ko-KR" altLang="en-US" sz="2400" dirty="0">
                <a:solidFill>
                  <a:srgbClr val="557A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얇은 </a:t>
            </a:r>
            <a:r>
              <a:rPr lang="ko-KR" altLang="en-US" sz="2400" dirty="0" smtClean="0">
                <a:solidFill>
                  <a:srgbClr val="557A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판의 </a:t>
            </a:r>
            <a:r>
              <a:rPr lang="ko-KR" altLang="en-US" sz="2400" b="1" dirty="0">
                <a:solidFill>
                  <a:srgbClr val="557A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표면에 </a:t>
            </a:r>
            <a:r>
              <a:rPr lang="ko-KR" altLang="en-US" sz="2400" b="1" dirty="0" smtClean="0">
                <a:solidFill>
                  <a:srgbClr val="557A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부착되는 공기 중의 수분 </a:t>
            </a:r>
            <a:r>
              <a:rPr lang="ko-KR" altLang="en-US" sz="2400" b="1" dirty="0">
                <a:solidFill>
                  <a:srgbClr val="557A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양에 </a:t>
            </a:r>
            <a:r>
              <a:rPr lang="ko-KR" altLang="en-US" sz="2400" b="1" dirty="0" smtClean="0">
                <a:solidFill>
                  <a:srgbClr val="557A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따라 변하는 전극의 </a:t>
            </a:r>
            <a:r>
              <a:rPr lang="ko-KR" altLang="en-US" sz="2400" b="1" dirty="0" err="1" smtClean="0">
                <a:solidFill>
                  <a:srgbClr val="557A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전도도</a:t>
            </a:r>
            <a:r>
              <a:rPr lang="ko-KR" altLang="en-US" sz="2400" dirty="0" err="1" smtClean="0">
                <a:solidFill>
                  <a:srgbClr val="557A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400" dirty="0" smtClean="0">
                <a:solidFill>
                  <a:srgbClr val="557A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감지하여 측정</a:t>
            </a:r>
            <a:endParaRPr lang="ko-KR" altLang="en-US" sz="2400" dirty="0">
              <a:solidFill>
                <a:srgbClr val="557A7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0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050" name="Picture 2" descr="DHT11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" t="7454" r="6329" b="18166"/>
          <a:stretch/>
        </p:blipFill>
        <p:spPr bwMode="auto">
          <a:xfrm rot="15161048">
            <a:off x="4632011" y="600311"/>
            <a:ext cx="2237233" cy="184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duino uno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87" y="3030849"/>
            <a:ext cx="5670082" cy="35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자유형 3"/>
          <p:cNvSpPr/>
          <p:nvPr/>
        </p:nvSpPr>
        <p:spPr>
          <a:xfrm>
            <a:off x="5898630" y="2533053"/>
            <a:ext cx="644577" cy="742013"/>
          </a:xfrm>
          <a:custGeom>
            <a:avLst/>
            <a:gdLst>
              <a:gd name="connsiteX0" fmla="*/ 0 w 644577"/>
              <a:gd name="connsiteY0" fmla="*/ 0 h 742013"/>
              <a:gd name="connsiteX1" fmla="*/ 644577 w 644577"/>
              <a:gd name="connsiteY1" fmla="*/ 742013 h 742013"/>
              <a:gd name="connsiteX2" fmla="*/ 644577 w 644577"/>
              <a:gd name="connsiteY2" fmla="*/ 742013 h 742013"/>
              <a:gd name="connsiteX0" fmla="*/ 0 w 644577"/>
              <a:gd name="connsiteY0" fmla="*/ 0 h 742013"/>
              <a:gd name="connsiteX1" fmla="*/ 134911 w 644577"/>
              <a:gd name="connsiteY1" fmla="*/ 345058 h 742013"/>
              <a:gd name="connsiteX2" fmla="*/ 644577 w 644577"/>
              <a:gd name="connsiteY2" fmla="*/ 742013 h 742013"/>
              <a:gd name="connsiteX3" fmla="*/ 644577 w 644577"/>
              <a:gd name="connsiteY3" fmla="*/ 742013 h 74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577" h="742013">
                <a:moveTo>
                  <a:pt x="0" y="0"/>
                </a:moveTo>
                <a:cubicBezTo>
                  <a:pt x="92439" y="107524"/>
                  <a:pt x="42472" y="237534"/>
                  <a:pt x="134911" y="345058"/>
                </a:cubicBezTo>
                <a:lnTo>
                  <a:pt x="644577" y="742013"/>
                </a:lnTo>
                <a:lnTo>
                  <a:pt x="644577" y="742013"/>
                </a:lnTo>
              </a:path>
            </a:pathLst>
          </a:custGeom>
          <a:noFill/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6056027" y="2466559"/>
            <a:ext cx="2857118" cy="3739369"/>
          </a:xfrm>
          <a:custGeom>
            <a:avLst/>
            <a:gdLst>
              <a:gd name="connsiteX0" fmla="*/ 0 w 2857118"/>
              <a:gd name="connsiteY0" fmla="*/ 74274 h 3739369"/>
              <a:gd name="connsiteX1" fmla="*/ 2855626 w 2857118"/>
              <a:gd name="connsiteY1" fmla="*/ 486503 h 3739369"/>
              <a:gd name="connsiteX2" fmla="*/ 427219 w 2857118"/>
              <a:gd name="connsiteY2" fmla="*/ 3739369 h 3739369"/>
              <a:gd name="connsiteX3" fmla="*/ 427219 w 2857118"/>
              <a:gd name="connsiteY3" fmla="*/ 3739369 h 373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118" h="3739369">
                <a:moveTo>
                  <a:pt x="0" y="74274"/>
                </a:moveTo>
                <a:cubicBezTo>
                  <a:pt x="1392211" y="-25036"/>
                  <a:pt x="2784423" y="-124346"/>
                  <a:pt x="2855626" y="486503"/>
                </a:cubicBezTo>
                <a:cubicBezTo>
                  <a:pt x="2926829" y="1097352"/>
                  <a:pt x="427219" y="3739369"/>
                  <a:pt x="427219" y="3739369"/>
                </a:cubicBezTo>
                <a:lnTo>
                  <a:pt x="427219" y="3739369"/>
                </a:lnTo>
              </a:path>
            </a:pathLst>
          </a:custGeom>
          <a:noFill/>
          <a:ln w="38100">
            <a:solidFill>
              <a:srgbClr val="92D05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3552602" y="2540833"/>
            <a:ext cx="2248592" cy="3665095"/>
          </a:xfrm>
          <a:custGeom>
            <a:avLst/>
            <a:gdLst>
              <a:gd name="connsiteX0" fmla="*/ 2188631 w 2248592"/>
              <a:gd name="connsiteY0" fmla="*/ 0 h 3665095"/>
              <a:gd name="connsiteX1" fmla="*/ 67 w 2248592"/>
              <a:gd name="connsiteY1" fmla="*/ 1551482 h 3665095"/>
              <a:gd name="connsiteX2" fmla="*/ 2248592 w 2248592"/>
              <a:gd name="connsiteY2" fmla="*/ 3665095 h 3665095"/>
              <a:gd name="connsiteX3" fmla="*/ 2248592 w 2248592"/>
              <a:gd name="connsiteY3" fmla="*/ 3665095 h 366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8592" h="3665095">
                <a:moveTo>
                  <a:pt x="2188631" y="0"/>
                </a:moveTo>
                <a:cubicBezTo>
                  <a:pt x="1089352" y="470316"/>
                  <a:pt x="-9926" y="940633"/>
                  <a:pt x="67" y="1551482"/>
                </a:cubicBezTo>
                <a:cubicBezTo>
                  <a:pt x="10060" y="2162331"/>
                  <a:pt x="2248592" y="3665095"/>
                  <a:pt x="2248592" y="3665095"/>
                </a:cubicBezTo>
                <a:lnTo>
                  <a:pt x="2248592" y="3665095"/>
                </a:lnTo>
              </a:path>
            </a:pathLst>
          </a:custGeom>
          <a:noFill/>
          <a:ln w="381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23849" y="592336"/>
            <a:ext cx="4967679" cy="6730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온습도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센서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(DHT11)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 개념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16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425272" y="1324207"/>
            <a:ext cx="8009594" cy="4931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주제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온습도</a:t>
            </a:r>
            <a:r>
              <a:rPr lang="ko-KR" altLang="en-US" dirty="0" smtClean="0"/>
              <a:t> 센서</a:t>
            </a:r>
            <a:r>
              <a:rPr lang="en-US" altLang="ko-KR" dirty="0" smtClean="0"/>
              <a:t>(DHT11) </a:t>
            </a:r>
            <a:r>
              <a:rPr lang="ko-KR" altLang="en-US" dirty="0" smtClean="0"/>
              <a:t>사용법 익히기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아두이노보드</a:t>
            </a:r>
            <a:r>
              <a:rPr lang="en-US" altLang="ko-KR" dirty="0" smtClean="0"/>
              <a:t>, PC, USB Cable, </a:t>
            </a:r>
            <a:r>
              <a:rPr lang="ko-KR" altLang="en-US" dirty="0" err="1" smtClean="0"/>
              <a:t>온습도</a:t>
            </a:r>
            <a:r>
              <a:rPr lang="ko-KR" altLang="en-US" dirty="0" smtClean="0"/>
              <a:t> 센서 모듈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PC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아두이노보드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USB </a:t>
            </a:r>
            <a:r>
              <a:rPr lang="ko-KR" altLang="en-US" dirty="0" smtClean="0"/>
              <a:t>케이블로 연결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COM </a:t>
            </a:r>
            <a:r>
              <a:rPr lang="ko-KR" altLang="en-US" dirty="0" smtClean="0"/>
              <a:t>포트 설정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IDE</a:t>
            </a:r>
            <a:r>
              <a:rPr lang="ko-KR" altLang="en-US" dirty="0" smtClean="0"/>
              <a:t>화면 우측 상단의 시리얼 모니터 열기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849" y="592336"/>
            <a:ext cx="7886700" cy="673099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 </a:t>
            </a:r>
            <a:r>
              <a:rPr lang="ko-KR" alt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온습도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센서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(DHT11)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사용법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26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425272" y="1324206"/>
            <a:ext cx="8009594" cy="5397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 smtClean="0"/>
              <a:t>#</a:t>
            </a:r>
            <a:r>
              <a:rPr lang="en-US" altLang="ko-KR" sz="2000" dirty="0" smtClean="0"/>
              <a:t>include &lt;</a:t>
            </a:r>
            <a:r>
              <a:rPr lang="en-US" altLang="ko-KR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DHT.h</a:t>
            </a:r>
            <a:r>
              <a:rPr lang="en-US" altLang="ko-KR" sz="2000" dirty="0" smtClean="0"/>
              <a:t>&gt;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// DHT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센서용 라이브러리 헤더파일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객체 </a:t>
            </a:r>
            <a:r>
              <a:rPr lang="en-US" altLang="ko-KR" sz="2000" dirty="0" err="1" smtClean="0">
                <a:solidFill>
                  <a:schemeClr val="accent2">
                    <a:lumMod val="75000"/>
                  </a:schemeClr>
                </a:solidFill>
              </a:rPr>
              <a:t>dht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를 생성하며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읽기용 핀과 센서타입을 지정 </a:t>
            </a:r>
            <a:endParaRPr lang="en-US" altLang="ko-KR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000" b="1" dirty="0" smtClean="0"/>
              <a:t>DHT</a:t>
            </a:r>
            <a:r>
              <a:rPr lang="en-US" altLang="ko-KR" sz="2000" dirty="0" smtClean="0"/>
              <a:t> </a:t>
            </a:r>
            <a:r>
              <a:rPr lang="en-US" altLang="ko-KR" sz="2000" b="1" dirty="0" err="1" smtClean="0">
                <a:solidFill>
                  <a:srgbClr val="0000FF"/>
                </a:solidFill>
              </a:rPr>
              <a:t>dht</a:t>
            </a:r>
            <a:r>
              <a:rPr lang="en-US" altLang="ko-KR" sz="2000" dirty="0" smtClean="0"/>
              <a:t>(</a:t>
            </a:r>
            <a:r>
              <a:rPr lang="en-US" altLang="ko-KR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pinData</a:t>
            </a:r>
            <a:r>
              <a:rPr lang="en-US" altLang="ko-K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dhtType</a:t>
            </a:r>
            <a:r>
              <a:rPr lang="en-US" altLang="ko-KR" sz="2000" dirty="0" smtClean="0"/>
              <a:t>);</a:t>
            </a:r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en-US" altLang="ko-KR" sz="2000" b="1" dirty="0" err="1">
                <a:solidFill>
                  <a:srgbClr val="0000FF"/>
                </a:solidFill>
              </a:rPr>
              <a:t>dht</a:t>
            </a:r>
            <a:r>
              <a:rPr lang="en-US" altLang="ko-KR" sz="2000" dirty="0" err="1" smtClean="0"/>
              <a:t>.</a:t>
            </a:r>
            <a:r>
              <a:rPr lang="en-US" altLang="ko-KR" sz="2000" b="1" dirty="0" err="1" smtClean="0"/>
              <a:t>begin</a:t>
            </a:r>
            <a:r>
              <a:rPr lang="en-US" altLang="ko-KR" sz="2000" dirty="0" smtClean="0"/>
              <a:t>();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//DHT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센서 초기화</a:t>
            </a:r>
            <a:endParaRPr lang="en-US" altLang="ko-KR" sz="2000" b="1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000" b="1" dirty="0" err="1">
                <a:solidFill>
                  <a:srgbClr val="0000FF"/>
                </a:solidFill>
              </a:rPr>
              <a:t>dht</a:t>
            </a:r>
            <a:r>
              <a:rPr lang="en-US" altLang="ko-KR" sz="2000" dirty="0" err="1" smtClean="0"/>
              <a:t>.</a:t>
            </a:r>
            <a:r>
              <a:rPr lang="en-US" altLang="ko-KR" sz="2000" b="1" dirty="0" err="1" smtClean="0"/>
              <a:t>readTemperature</a:t>
            </a:r>
            <a:r>
              <a:rPr lang="en-US" altLang="ko-KR" sz="2000" dirty="0" smtClean="0"/>
              <a:t>(); 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센서에서 온도 값 읽기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0000FF"/>
                </a:solidFill>
              </a:rPr>
              <a:t>dht</a:t>
            </a:r>
            <a:r>
              <a:rPr lang="en-US" altLang="ko-KR" sz="2000" dirty="0" err="1" smtClean="0"/>
              <a:t>.</a:t>
            </a:r>
            <a:r>
              <a:rPr lang="en-US" altLang="ko-KR" sz="2000" b="1" dirty="0" err="1" smtClean="0"/>
              <a:t>readHumidity</a:t>
            </a:r>
            <a:r>
              <a:rPr lang="en-US" altLang="ko-KR" sz="2000" dirty="0" smtClean="0"/>
              <a:t>();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센서에서 습도 값 읽기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848" y="592336"/>
            <a:ext cx="8549987" cy="673099"/>
          </a:xfrm>
        </p:spPr>
        <p:txBody>
          <a:bodyPr>
            <a:norm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센서 제어를 위한 함수들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341622" y="2975553"/>
            <a:ext cx="2499483" cy="822784"/>
            <a:chOff x="2345961" y="3410263"/>
            <a:chExt cx="2499483" cy="822784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345961" y="3410263"/>
              <a:ext cx="457200" cy="30729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2668249" y="3717561"/>
              <a:ext cx="547141" cy="3222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22884" y="3863715"/>
              <a:ext cx="1622560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생성된 </a:t>
              </a:r>
              <a:r>
                <a:rPr lang="ko-KR" altLang="en-US" dirty="0" err="1" smtClean="0">
                  <a:solidFill>
                    <a:srgbClr val="FF0000"/>
                  </a:solidFill>
                </a:rPr>
                <a:t>객체명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5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3849" y="223004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온습도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센서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(DHT11)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사용법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34686" y="737809"/>
            <a:ext cx="2010641" cy="673099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회로 구성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1018" y="737809"/>
            <a:ext cx="5015813" cy="58230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35" y="2352242"/>
            <a:ext cx="3038475" cy="29432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437085" y="4634343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 - out +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9130" y="5406302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j-ea"/>
                <a:ea typeface="+mj-ea"/>
              </a:rPr>
              <a:t>- out +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75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21161</TotalTime>
  <Words>704</Words>
  <Application>Microsoft Office PowerPoint</Application>
  <PresentationFormat>화면 슬라이드 쇼(4:3)</PresentationFormat>
  <Paragraphs>202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나눔고딕</vt:lpstr>
      <vt:lpstr>맑은 고딕</vt:lpstr>
      <vt:lpstr>Arial</vt:lpstr>
      <vt:lpstr>Calibri</vt:lpstr>
      <vt:lpstr>Calibri Light</vt:lpstr>
      <vt:lpstr>Times New Roman</vt:lpstr>
      <vt:lpstr>Office 테마</vt:lpstr>
      <vt:lpstr>사물인터넷(IoT)  프로그래밍 기초</vt:lpstr>
      <vt:lpstr>목차</vt:lpstr>
      <vt:lpstr>온습도 센서</vt:lpstr>
      <vt:lpstr>DHT11 vs. DHT22</vt:lpstr>
      <vt:lpstr>온습도 센서 동작원리</vt:lpstr>
      <vt:lpstr>PowerPoint 프레젠테이션</vt:lpstr>
      <vt:lpstr>실습 1: 온습도 센서(DHT11) 사용법</vt:lpstr>
      <vt:lpstr>DHT 센서 제어를 위한 함수들</vt:lpstr>
      <vt:lpstr>PowerPoint 프레젠테이션</vt:lpstr>
      <vt:lpstr>PowerPoint 프레젠테이션</vt:lpstr>
      <vt:lpstr>PowerPoint 프레젠테이션</vt:lpstr>
      <vt:lpstr>PowerPoint 프레젠테이션</vt:lpstr>
      <vt:lpstr>실습 2: 온습도 정보 LCD로 출력하기</vt:lpstr>
      <vt:lpstr>PowerPoint 프레젠테이션</vt:lpstr>
      <vt:lpstr>PowerPoint 프레젠테이션</vt:lpstr>
      <vt:lpstr>PowerPoint 프레젠테이션</vt:lpstr>
      <vt:lpstr>PowerPoint 프레젠테이션</vt:lpstr>
      <vt:lpstr>LCD 모듈 제어를 위한 함수들</vt:lpstr>
      <vt:lpstr>PowerPoint 프레젠테이션</vt:lpstr>
      <vt:lpstr>PowerPoint 프레젠테이션</vt:lpstr>
      <vt:lpstr>PowerPoint 프레젠테이션</vt:lpstr>
      <vt:lpstr>실습 3: LCD 백라이트 적용하기</vt:lpstr>
      <vt:lpstr>PowerPoint 프레젠테이션</vt:lpstr>
      <vt:lpstr>응용 1: LCD 백라이트 스위치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사물인터넷(IoT)</dc:title>
  <dc:creator>Windows 사용자</dc:creator>
  <cp:lastModifiedBy>Windows 사용자</cp:lastModifiedBy>
  <cp:revision>328</cp:revision>
  <cp:lastPrinted>2019-03-22T07:19:52Z</cp:lastPrinted>
  <dcterms:created xsi:type="dcterms:W3CDTF">2019-02-21T14:11:08Z</dcterms:created>
  <dcterms:modified xsi:type="dcterms:W3CDTF">2019-04-27T14:54:14Z</dcterms:modified>
</cp:coreProperties>
</file>