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9" r:id="rId5"/>
    <p:sldId id="259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61" r:id="rId14"/>
    <p:sldId id="263" r:id="rId15"/>
    <p:sldId id="268" r:id="rId16"/>
    <p:sldId id="280" r:id="rId17"/>
    <p:sldId id="282" r:id="rId18"/>
    <p:sldId id="281" r:id="rId19"/>
    <p:sldId id="287" r:id="rId20"/>
    <p:sldId id="283" r:id="rId21"/>
    <p:sldId id="284" r:id="rId22"/>
    <p:sldId id="286" r:id="rId23"/>
    <p:sldId id="266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CBAE9-F7B8-4949-A5FD-304593F80D4E}" v="4" dt="2025-04-13T08:30:12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 M G" userId="5c414ee5794ec5d0" providerId="LiveId" clId="{775CBAE9-F7B8-4949-A5FD-304593F80D4E}"/>
    <pc:docChg chg="undo custSel modSld">
      <pc:chgData name="Vivek M G" userId="5c414ee5794ec5d0" providerId="LiveId" clId="{775CBAE9-F7B8-4949-A5FD-304593F80D4E}" dt="2025-04-13T08:30:12.929" v="3" actId="14100"/>
      <pc:docMkLst>
        <pc:docMk/>
      </pc:docMkLst>
      <pc:sldChg chg="modSp mod">
        <pc:chgData name="Vivek M G" userId="5c414ee5794ec5d0" providerId="LiveId" clId="{775CBAE9-F7B8-4949-A5FD-304593F80D4E}" dt="2025-04-13T08:30:12.929" v="3" actId="14100"/>
        <pc:sldMkLst>
          <pc:docMk/>
          <pc:sldMk cId="1229187764" sldId="287"/>
        </pc:sldMkLst>
        <pc:picChg chg="mod">
          <ac:chgData name="Vivek M G" userId="5c414ee5794ec5d0" providerId="LiveId" clId="{775CBAE9-F7B8-4949-A5FD-304593F80D4E}" dt="2025-04-13T08:30:12.929" v="3" actId="14100"/>
          <ac:picMkLst>
            <pc:docMk/>
            <pc:sldMk cId="1229187764" sldId="287"/>
            <ac:picMk id="7" creationId="{796467CB-471E-B163-F1B3-E04FCD1337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6CBA-5FF2-4BA1-A776-094FD39C6F5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F6CBA-5FF2-4BA1-A776-094FD39C6F5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151E-0CEF-4ED0-9463-9A59D7EF7EF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_983A7ACF.xlsx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07794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Review 1</a:t>
            </a: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Embedded Machine Learning for Early Prediction of Heart Attack Symptoms</a:t>
            </a:r>
            <a:b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Project Category: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PRODUCT/ RESEARCH</a:t>
            </a:r>
            <a:endParaRPr lang="en-IN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145" y="4325420"/>
            <a:ext cx="11435136" cy="1203699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Guide Name                                                                Student Name &amp; Registration Number</a:t>
            </a: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RM Institute of Science and Technology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86" y="71919"/>
            <a:ext cx="1661019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97E3C3-A5C7-FA30-33F1-1F45EB3787B3}"/>
              </a:ext>
            </a:extLst>
          </p:cNvPr>
          <p:cNvSpPr txBox="1"/>
          <p:nvPr/>
        </p:nvSpPr>
        <p:spPr>
          <a:xfrm>
            <a:off x="580765" y="5271490"/>
            <a:ext cx="141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Dr. R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Jeya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E3433-1A59-E668-6F4D-F0A942DD80E5}"/>
              </a:ext>
            </a:extLst>
          </p:cNvPr>
          <p:cNvSpPr txBox="1"/>
          <p:nvPr/>
        </p:nvSpPr>
        <p:spPr>
          <a:xfrm>
            <a:off x="6946900" y="5244529"/>
            <a:ext cx="477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VIVEK M G – RA2211003010002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RAGHURAM SRIKANTH – RA2211003010218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2D5B3-94B5-9BE0-478F-2E9295A26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128E-6F0B-36D9-4ED3-DBD840AC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Literature Survey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5825E6-001A-2405-AAB9-766E41FBE0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804138"/>
              </p:ext>
            </p:extLst>
          </p:nvPr>
        </p:nvGraphicFramePr>
        <p:xfrm>
          <a:off x="605836" y="1548762"/>
          <a:ext cx="10980328" cy="4279977"/>
        </p:xfrm>
        <a:graphic>
          <a:graphicData uri="http://schemas.openxmlformats.org/drawingml/2006/table">
            <a:tbl>
              <a:tblPr/>
              <a:tblGrid>
                <a:gridCol w="82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1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396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S. No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Title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Methodology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Identification of gaps and limitations.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530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latin typeface="+mn-lt"/>
                          <a:ea typeface="Calibri"/>
                        </a:rPr>
                        <a:t>7</a:t>
                      </a:r>
                      <a:endParaRPr sz="1000">
                        <a:latin typeface="+mn-lt"/>
                        <a:ea typeface="Calibri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1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Hybrid driver monitoring system based on Internet of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1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Things and machine learning </a:t>
                      </a:r>
                      <a:endParaRPr lang="en-US" sz="11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Integration of smart wearable devices, smartphones, in-vehicle data collection devices, and intelligent transportation information collection device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Machine Learning Algorithms </a:t>
                      </a: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accuracy of driver state monitoring may be affected by various external factors and the limitations of ML algorithms </a:t>
                      </a: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051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latin typeface="+mn-lt"/>
                          <a:ea typeface="Calibri" panose="020F0502020204030204"/>
                        </a:rPr>
                        <a:t>8</a:t>
                      </a:r>
                      <a:endParaRPr sz="13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 of IoT and Machine Learning for </a:t>
                      </a:r>
                    </a:p>
                    <a:p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Real-time Driver Monitoring and Assisting Device 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 of IoT sensors (alcohol sensor and air pressure sensor) for sobriety checks and machine learning algorithms to detect micro-sleep and frequent yawns for drowsiness detection.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use of Raspberry Pi 3B+ microprocessor to process data from IoT sensors and cameras.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Real-time analysis of camera feed for detecting signs of fatigue</a:t>
                      </a:r>
                      <a:endParaRPr sz="13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calibration of sensors and the requirement for a valid breath sample may pose challenges in real-world conditions. 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IN" sz="10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Limited computational resources of the Raspberry Pi microprocessor might restrict the scalability of the system. </a:t>
                      </a: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68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863E2-16BA-B8A2-A7FF-395281284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6590-EAB4-504C-9FD2-9FB98485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Literature Survey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9D805A-CC4A-DE56-DB94-EE3DA5DE5C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656312"/>
              </p:ext>
            </p:extLst>
          </p:nvPr>
        </p:nvGraphicFramePr>
        <p:xfrm>
          <a:off x="605836" y="1557020"/>
          <a:ext cx="10980328" cy="4748481"/>
        </p:xfrm>
        <a:graphic>
          <a:graphicData uri="http://schemas.openxmlformats.org/drawingml/2006/table">
            <a:tbl>
              <a:tblPr/>
              <a:tblGrid>
                <a:gridCol w="82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1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83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S. No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Title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Methodology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Identification of gaps and limitations.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0519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latin typeface="+mn-lt"/>
                          <a:ea typeface="Calibri"/>
                        </a:rPr>
                        <a:t>9</a:t>
                      </a:r>
                      <a:endParaRPr sz="1000">
                        <a:latin typeface="+mn-lt"/>
                        <a:ea typeface="Calibri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IOT-Based Smart System for Accident Prevention </a:t>
                      </a:r>
                    </a:p>
                    <a:p>
                      <a:r>
                        <a:rPr lang="en-IN" sz="11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 Detection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>
                          <a:latin typeface="+mn-lt"/>
                        </a:rPr>
                        <a:t>Utilized Arduino microcontroller with integrated sensors like MQ-3, infrared, accelerometer, and webcam.</a:t>
                      </a:r>
                      <a:br>
                        <a:rPr lang="en-IN" sz="1000">
                          <a:latin typeface="+mn-lt"/>
                        </a:rPr>
                      </a:br>
                      <a:r>
                        <a:rPr lang="en-IN" sz="1000">
                          <a:latin typeface="+mn-lt"/>
                        </a:rPr>
                        <a:t>Real-time data monitoring with a threshold-based alert system.</a:t>
                      </a:r>
                      <a:br>
                        <a:rPr lang="en-IN" sz="1000">
                          <a:latin typeface="+mn-lt"/>
                        </a:rPr>
                      </a:br>
                      <a:r>
                        <a:rPr lang="en-IN" sz="1000" b="1">
                          <a:latin typeface="+mn-lt"/>
                        </a:rPr>
                        <a:t>V2V Communication:</a:t>
                      </a:r>
                      <a:r>
                        <a:rPr lang="en-IN" sz="1000">
                          <a:latin typeface="+mn-lt"/>
                        </a:rPr>
                        <a:t> Maintains safe distances using ultrasonic sensors.</a:t>
                      </a:r>
                      <a:br>
                        <a:rPr lang="en-IN" sz="1000">
                          <a:latin typeface="+mn-lt"/>
                        </a:rPr>
                      </a:br>
                      <a:r>
                        <a:rPr lang="en-IN" sz="1000" b="1">
                          <a:latin typeface="+mn-lt"/>
                        </a:rPr>
                        <a:t>RFID Technology:</a:t>
                      </a:r>
                      <a:r>
                        <a:rPr lang="en-IN" sz="1000">
                          <a:latin typeface="+mn-lt"/>
                        </a:rPr>
                        <a:t> Ensures valid license verification and registers up to ten authorized users.</a:t>
                      </a:r>
                      <a:br>
                        <a:rPr lang="en-IN" sz="1000">
                          <a:latin typeface="+mn-lt"/>
                        </a:rPr>
                      </a:br>
                      <a:r>
                        <a:rPr lang="en-IN" sz="1000" b="1">
                          <a:latin typeface="+mn-lt"/>
                        </a:rPr>
                        <a:t>Alcohol Sensors:</a:t>
                      </a:r>
                      <a:r>
                        <a:rPr lang="en-IN" sz="1000">
                          <a:latin typeface="+mn-lt"/>
                        </a:rPr>
                        <a:t> Prevents the bike from starting if alcohol is detected.</a:t>
                      </a:r>
                      <a:br>
                        <a:rPr lang="en-IN" sz="1000">
                          <a:latin typeface="+mn-lt"/>
                        </a:rPr>
                      </a:br>
                      <a:r>
                        <a:rPr lang="en-IN" sz="1000" b="1">
                          <a:latin typeface="+mn-lt"/>
                        </a:rPr>
                        <a:t>Accelerometers &amp; Vibration Sensors:</a:t>
                      </a:r>
                      <a:r>
                        <a:rPr lang="en-IN" sz="1000">
                          <a:latin typeface="+mn-lt"/>
                        </a:rPr>
                        <a:t> Detects accidents and sends alerts via GPS and GSM.</a:t>
                      </a:r>
                      <a:br>
                        <a:rPr lang="en-IN" sz="1000">
                          <a:latin typeface="+mn-lt"/>
                        </a:rPr>
                      </a:br>
                      <a:r>
                        <a:rPr lang="en-IN" sz="1000" b="1">
                          <a:latin typeface="+mn-lt"/>
                        </a:rPr>
                        <a:t>Eye Blink Monitoring (EBM):</a:t>
                      </a:r>
                      <a:r>
                        <a:rPr lang="en-IN" sz="1000">
                          <a:latin typeface="+mn-lt"/>
                        </a:rPr>
                        <a:t> Detects drowsiness using IR sensors and triggers an alarm.</a:t>
                      </a:r>
                      <a:br>
                        <a:rPr lang="en-IN" sz="1000">
                          <a:latin typeface="+mn-lt"/>
                        </a:rPr>
                      </a:br>
                      <a:r>
                        <a:rPr lang="en-IN" sz="1000" b="1">
                          <a:latin typeface="+mn-lt"/>
                        </a:rPr>
                        <a:t>Automatic Braking System:</a:t>
                      </a:r>
                      <a:r>
                        <a:rPr lang="en-IN" sz="1000">
                          <a:latin typeface="+mn-lt"/>
                        </a:rPr>
                        <a:t> Detects red traffic signals and decelerates the bike.</a:t>
                      </a:r>
                      <a:br>
                        <a:rPr lang="en-IN" sz="1000">
                          <a:latin typeface="+mn-lt"/>
                        </a:rPr>
                      </a:br>
                      <a:r>
                        <a:rPr lang="en-IN" sz="1000" b="1">
                          <a:latin typeface="+mn-lt"/>
                        </a:rPr>
                        <a:t>MEC Architecture:</a:t>
                      </a:r>
                      <a:r>
                        <a:rPr lang="en-IN" sz="1000">
                          <a:latin typeface="+mn-lt"/>
                        </a:rPr>
                        <a:t> Captures accident scenarios and sends data to a server.</a:t>
                      </a:r>
                      <a:endParaRPr lang="en-US" sz="10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0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="1">
                          <a:latin typeface="+mn-lt"/>
                        </a:rPr>
                        <a:t>Reliance on Technology:</a:t>
                      </a:r>
                      <a:r>
                        <a:rPr lang="en-US" sz="1000">
                          <a:latin typeface="+mn-lt"/>
                        </a:rPr>
                        <a:t> System performance depends on sensor and module functionality, which may be affected by environmental or technical issues.</a:t>
                      </a:r>
                      <a:br>
                        <a:rPr lang="en-US" sz="1000">
                          <a:latin typeface="+mn-lt"/>
                        </a:rPr>
                      </a:br>
                      <a:r>
                        <a:rPr lang="en-US" sz="1000" b="1">
                          <a:latin typeface="+mn-lt"/>
                        </a:rPr>
                        <a:t>RFID Limitations:</a:t>
                      </a:r>
                      <a:r>
                        <a:rPr lang="en-US" sz="1000">
                          <a:latin typeface="+mn-lt"/>
                        </a:rPr>
                        <a:t> Restricting registration to ten users may not be sufficient in some cases.</a:t>
                      </a:r>
                      <a:br>
                        <a:rPr lang="en-US" sz="1000">
                          <a:latin typeface="+mn-lt"/>
                        </a:rPr>
                      </a:br>
                      <a:r>
                        <a:rPr lang="en-US" sz="1000" b="1">
                          <a:latin typeface="+mn-lt"/>
                        </a:rPr>
                        <a:t>Cost &amp; Implementation:</a:t>
                      </a:r>
                      <a:r>
                        <a:rPr lang="en-US" sz="1000">
                          <a:latin typeface="+mn-lt"/>
                        </a:rPr>
                        <a:t> High integration costs and system complexity could limit widespread adoption.</a:t>
                      </a:r>
                      <a:br>
                        <a:rPr lang="en-US" sz="1000">
                          <a:latin typeface="+mn-lt"/>
                        </a:rPr>
                      </a:br>
                      <a:r>
                        <a:rPr lang="en-US" sz="1000" b="1">
                          <a:latin typeface="+mn-lt"/>
                        </a:rPr>
                        <a:t>Data Privacy:</a:t>
                      </a:r>
                      <a:r>
                        <a:rPr lang="en-US" sz="1000">
                          <a:latin typeface="+mn-lt"/>
                        </a:rPr>
                        <a:t> Continuous monitoring and data transmission may raise privacy and security concerns.</a:t>
                      </a:r>
                      <a:endParaRPr lang="en-US" sz="10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153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latin typeface="+mn-lt"/>
                          <a:ea typeface="Calibri" panose="020F0502020204030204"/>
                        </a:rPr>
                        <a:t>10</a:t>
                      </a:r>
                      <a:endParaRPr sz="10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000">
                          <a:latin typeface="+mn-lt"/>
                        </a:rPr>
                        <a:t>Heart Disease Identification Method Using Machine Learning Classification in E-Healthcare</a:t>
                      </a:r>
                      <a:r>
                        <a:rPr lang="en-IN" sz="1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800" b="0" i="0" u="none" strike="noStrike">
                        <a:effectLst/>
                        <a:latin typeface="+mn-lt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>
                          <a:latin typeface="+mn-lt"/>
                        </a:rPr>
                        <a:t>Utilized ML classifiers like SVM, Logistic Regression, ANN, KNN, Naïve Bayes, and Decision Tree for heart disease diagnosis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>
                          <a:latin typeface="+mn-lt"/>
                        </a:rPr>
                        <a:t>.Applied feature selection techniques, including Relief, MRMR, LASSO, and the novel FCMIM algorithm.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>
                          <a:latin typeface="+mn-lt"/>
                        </a:rPr>
                        <a:t>Used the Cleveland Heart Disease dataset (297 samples, 13 attributes) with LOSO CV for model evaluation.</a:t>
                      </a:r>
                      <a:endParaRPr lang="en-IN" sz="13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+mn-lt"/>
                        </a:rPr>
                        <a:t>Limited Dataset:</a:t>
                      </a:r>
                      <a:r>
                        <a:rPr lang="en-US" sz="1000">
                          <a:latin typeface="+mn-lt"/>
                        </a:rPr>
                        <a:t> The small sample size (297) constrained training complex models like deep neural networks.</a:t>
                      </a:r>
                    </a:p>
                    <a:p>
                      <a:r>
                        <a:rPr lang="en-US" sz="1000" b="1">
                          <a:latin typeface="+mn-lt"/>
                        </a:rPr>
                        <a:t>Model Scope:</a:t>
                      </a:r>
                      <a:r>
                        <a:rPr lang="en-US" sz="1000">
                          <a:latin typeface="+mn-lt"/>
                        </a:rPr>
                        <a:t> Focused on selected ML classifiers without exploring ensemble or hybrid approaches.</a:t>
                      </a:r>
                    </a:p>
                    <a:p>
                      <a:r>
                        <a:rPr lang="en-US" sz="1000" b="1">
                          <a:latin typeface="+mn-lt"/>
                        </a:rPr>
                        <a:t>Generalization &amp; Optimization:</a:t>
                      </a:r>
                      <a:r>
                        <a:rPr lang="en-US" sz="1000">
                          <a:latin typeface="+mn-lt"/>
                        </a:rPr>
                        <a:t> Performance may vary on different datasets, and further optimization is needed for real-time applications in resource-limited environments.</a:t>
                      </a: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310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26571-F148-BB36-2AC3-B12C14F5D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55BA-C3B9-580B-310E-888045F8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358F-5F0F-6A5D-A51E-99093BBE1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u="sng"/>
              <a:t>Lack of Embedded ML in Vehicles for Health Monitoring:</a:t>
            </a:r>
            <a:endParaRPr lang="en-US" u="sng"/>
          </a:p>
          <a:p>
            <a:pPr lvl="1"/>
            <a:r>
              <a:rPr lang="en-US"/>
              <a:t>Most existing studies focus on standalone health monitoring systems rather than integrating machine learning directly into vehicles for real-time heart attack prediction.</a:t>
            </a:r>
          </a:p>
          <a:p>
            <a:pPr>
              <a:buFont typeface="+mj-lt"/>
              <a:buAutoNum type="arabicPeriod"/>
            </a:pPr>
            <a:r>
              <a:rPr lang="en-US" b="1" u="sng"/>
              <a:t>Limited Real-time Response and Processing:</a:t>
            </a:r>
            <a:endParaRPr lang="en-US" u="sng"/>
          </a:p>
          <a:p>
            <a:pPr lvl="1"/>
            <a:r>
              <a:rPr lang="en-US"/>
              <a:t>Previous research primarily relies on cloud-based or hospital-centric monitoring systems, which may cause delays. The need for edge-based, real-time processing remains unaddressed.</a:t>
            </a:r>
          </a:p>
          <a:p>
            <a:pPr>
              <a:buFont typeface="+mj-lt"/>
              <a:buAutoNum type="arabicPeriod"/>
            </a:pPr>
            <a:r>
              <a:rPr lang="en-US" b="1" u="sng"/>
              <a:t>Absence of Integration with Electric and Fuel-powered Vehicles:</a:t>
            </a:r>
            <a:endParaRPr lang="en-US" u="sng"/>
          </a:p>
          <a:p>
            <a:pPr lvl="1"/>
            <a:r>
              <a:rPr lang="en-US"/>
              <a:t>While IoT-based driver monitoring and accident prevention systems exist, there is a gap in research regarding how embedded ML can be specifically tailored for both electric and conventional vehicles.</a:t>
            </a:r>
          </a:p>
          <a:p>
            <a:pPr>
              <a:buFont typeface="+mj-lt"/>
              <a:buAutoNum type="arabicPeriod"/>
            </a:pPr>
            <a:r>
              <a:rPr lang="en-US" b="1" u="sng"/>
              <a:t>Narrow Scope in Predicting Multiple Health Parameters:</a:t>
            </a:r>
            <a:endParaRPr lang="en-US" u="sng"/>
          </a:p>
          <a:p>
            <a:pPr lvl="1"/>
            <a:r>
              <a:rPr lang="en-US"/>
              <a:t>Existing works often use only a single or limited number of physiological parameters (such as heart rate). A more comprehensive multi-parameter approach incorporating SpO2, HRV, and other vitals is needed.</a:t>
            </a:r>
          </a:p>
          <a:p>
            <a:pPr>
              <a:buFont typeface="+mj-lt"/>
              <a:buAutoNum type="arabicPeriod"/>
            </a:pPr>
            <a:r>
              <a:rPr lang="en-US" b="1" u="sng"/>
              <a:t>Limited Proactive Accident Prevention Measures:</a:t>
            </a:r>
            <a:endParaRPr lang="en-US" u="sng"/>
          </a:p>
          <a:p>
            <a:pPr lvl="1"/>
            <a:r>
              <a:rPr lang="en-US"/>
              <a:t>Most studies focus on post-accident analysis or general health monitoring rather than early prediction and prevention of heart attack-induced accidents.</a:t>
            </a:r>
          </a:p>
          <a:p>
            <a:pPr>
              <a:buFont typeface="+mj-lt"/>
              <a:buAutoNum type="arabicPeriod"/>
            </a:pPr>
            <a:r>
              <a:rPr lang="en-US" b="1" u="sng"/>
              <a:t>Lack of Emergency Communication Features:</a:t>
            </a:r>
            <a:endParaRPr lang="en-US" u="sng"/>
          </a:p>
          <a:p>
            <a:pPr lvl="1"/>
            <a:r>
              <a:rPr lang="en-US"/>
              <a:t>Current research does not extensively cover how an embedded ML system can integrate with emergency response systems to provide instant alerts to emergency services.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Product Backlogs</a:t>
            </a:r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451B9EED-482B-839D-C815-334A56445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045629"/>
              </p:ext>
            </p:extLst>
          </p:nvPr>
        </p:nvGraphicFramePr>
        <p:xfrm>
          <a:off x="476250" y="1440139"/>
          <a:ext cx="11315701" cy="5125596"/>
        </p:xfrm>
        <a:graphic>
          <a:graphicData uri="http://schemas.openxmlformats.org/drawingml/2006/table">
            <a:tbl>
              <a:tblPr/>
              <a:tblGrid>
                <a:gridCol w="310323">
                  <a:extLst>
                    <a:ext uri="{9D8B030D-6E8A-4147-A177-3AD203B41FA5}">
                      <a16:colId xmlns:a16="http://schemas.microsoft.com/office/drawing/2014/main" val="2887616874"/>
                    </a:ext>
                  </a:extLst>
                </a:gridCol>
                <a:gridCol w="797975">
                  <a:extLst>
                    <a:ext uri="{9D8B030D-6E8A-4147-A177-3AD203B41FA5}">
                      <a16:colId xmlns:a16="http://schemas.microsoft.com/office/drawing/2014/main" val="1829410712"/>
                    </a:ext>
                  </a:extLst>
                </a:gridCol>
                <a:gridCol w="853387">
                  <a:extLst>
                    <a:ext uri="{9D8B030D-6E8A-4147-A177-3AD203B41FA5}">
                      <a16:colId xmlns:a16="http://schemas.microsoft.com/office/drawing/2014/main" val="3824711054"/>
                    </a:ext>
                  </a:extLst>
                </a:gridCol>
                <a:gridCol w="1376419">
                  <a:extLst>
                    <a:ext uri="{9D8B030D-6E8A-4147-A177-3AD203B41FA5}">
                      <a16:colId xmlns:a16="http://schemas.microsoft.com/office/drawing/2014/main" val="1678798207"/>
                    </a:ext>
                  </a:extLst>
                </a:gridCol>
                <a:gridCol w="574182">
                  <a:extLst>
                    <a:ext uri="{9D8B030D-6E8A-4147-A177-3AD203B41FA5}">
                      <a16:colId xmlns:a16="http://schemas.microsoft.com/office/drawing/2014/main" val="2282268666"/>
                    </a:ext>
                  </a:extLst>
                </a:gridCol>
                <a:gridCol w="689914">
                  <a:extLst>
                    <a:ext uri="{9D8B030D-6E8A-4147-A177-3AD203B41FA5}">
                      <a16:colId xmlns:a16="http://schemas.microsoft.com/office/drawing/2014/main" val="2375080554"/>
                    </a:ext>
                  </a:extLst>
                </a:gridCol>
                <a:gridCol w="2094679">
                  <a:extLst>
                    <a:ext uri="{9D8B030D-6E8A-4147-A177-3AD203B41FA5}">
                      <a16:colId xmlns:a16="http://schemas.microsoft.com/office/drawing/2014/main" val="2384442777"/>
                    </a:ext>
                  </a:extLst>
                </a:gridCol>
                <a:gridCol w="1620882">
                  <a:extLst>
                    <a:ext uri="{9D8B030D-6E8A-4147-A177-3AD203B41FA5}">
                      <a16:colId xmlns:a16="http://schemas.microsoft.com/office/drawing/2014/main" val="520779395"/>
                    </a:ext>
                  </a:extLst>
                </a:gridCol>
                <a:gridCol w="1587634">
                  <a:extLst>
                    <a:ext uri="{9D8B030D-6E8A-4147-A177-3AD203B41FA5}">
                      <a16:colId xmlns:a16="http://schemas.microsoft.com/office/drawing/2014/main" val="1780960385"/>
                    </a:ext>
                  </a:extLst>
                </a:gridCol>
                <a:gridCol w="789661">
                  <a:extLst>
                    <a:ext uri="{9D8B030D-6E8A-4147-A177-3AD203B41FA5}">
                      <a16:colId xmlns:a16="http://schemas.microsoft.com/office/drawing/2014/main" val="2965443074"/>
                    </a:ext>
                  </a:extLst>
                </a:gridCol>
                <a:gridCol w="620645">
                  <a:extLst>
                    <a:ext uri="{9D8B030D-6E8A-4147-A177-3AD203B41FA5}">
                      <a16:colId xmlns:a16="http://schemas.microsoft.com/office/drawing/2014/main" val="495747922"/>
                    </a:ext>
                  </a:extLst>
                </a:gridCol>
              </a:tblGrid>
              <a:tr h="144821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 Backlog sample for Embedded Machine Learning for Early Prediction of Heart Attack Symptoms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67393"/>
                  </a:ext>
                </a:extLst>
              </a:tr>
              <a:tr h="241189">
                <a:tc>
                  <a:txBody>
                    <a:bodyPr/>
                    <a:lstStyle/>
                    <a:p>
                      <a:pPr algn="ctr" fontAlgn="b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ID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Epic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 Story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Priority (MoSCoW)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Acceptance Criteria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Functional Requirements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Non-Functional Requirements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Original Estimate 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Actual Effort (In days)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473165"/>
                  </a:ext>
                </a:extLst>
              </a:tr>
              <a:tr h="4077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Heart Rate Monitoring System Integration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driver, I want the system to continuously monitor my heart rate so that any anomalies can be detected early.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Must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System accurately monitors heart rate within ±2 bpm accuracy.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Integrate heart rate sensors into the vehicle seating system.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Real-time data processing with less than 1-second latency.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336219"/>
                  </a:ext>
                </a:extLst>
              </a:tr>
              <a:tr h="4756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Processing Unit for ML Model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developer, I want the system to process health data using embedded ML models so that predictions are accurate and fast.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Must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ML model processes data with at least 95% accuracy.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Implement edge computing unit capable of running ML algorithms.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Ensure model inference time is under 100ms.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85865"/>
                  </a:ext>
                </a:extLst>
              </a:tr>
              <a:tr h="4756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Alert System Development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driver, I want to receive alerts if the system detects potential heart attack symptoms so that I can take immediate action</a:t>
                      </a:r>
                      <a:r>
                        <a:rPr lang="en-US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  <a:endParaRPr lang="en-US" sz="65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Must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Alerts are triggered within 5 seconds of detection with clear instructions.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Develop alert mechanism including visual and auditory signals.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Alerts must be noticeable even in noisy environments.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709410"/>
                  </a:ext>
                </a:extLst>
              </a:tr>
              <a:tr h="4756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User Interface for Health Data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user, I want to view my health data on the vehicle's infotainment system so that I am aware of my current health status.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Must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Display real-time heart rate and other vital signs on the dashboard.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Design UI components for displaying health metrics.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Interface should update every second without lag.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704762"/>
                  </a:ext>
                </a:extLst>
              </a:tr>
              <a:tr h="5509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Emergency Contact Notification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driver, I want the system to notify emergency contacts if a critical condition is detected so that help arrives promptly.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Must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Emergency contacts are notified within 30 seconds of critical detection.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Implement automatic notification feature via SMS or call.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Ensure reliable communication even in low network areas.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920091"/>
                  </a:ext>
                </a:extLst>
              </a:tr>
              <a:tr h="4756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Privacy Compliance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user, I want to use the app without an internet connection so that I can access its features and information even when I am offline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Must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health data is encrypted and complies with GDPR standards.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Implement encryption protocols for data storage and transmission.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System must pass security audits and penetration tests.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746431"/>
                  </a:ext>
                </a:extLst>
              </a:tr>
              <a:tr h="33977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Integration with EV Systems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user, I want my health data to be securely stored and processed so that my privacy is maintained.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Must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All health data is encrypted and complies with GDPR standards.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Ensure compatibility with existing vehicle ECUs and software.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System integration verified through comprehensive testing.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603981"/>
                  </a:ext>
                </a:extLst>
              </a:tr>
              <a:tr h="56241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Continuous Model Improvement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an engineer, I want the health monitoring system to seamlessly integrate with existing EV systems so that it does not interfere with vehicle performance.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Could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 system operates independently without affecting vehicle performance.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Set up pipeline for continuous model training and deployment.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Updates should occur with minimal downtime (&lt;1 minute)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073332"/>
                  </a:ext>
                </a:extLst>
              </a:tr>
              <a:tr h="47568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Driver Feedback Collection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 researcher, I want to collect feedback from drivers about the system’s performance so that future improvements can be made.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Should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Feedback collected includes both qualitative and quantittive data.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Ensure feedback is easy to provide and understand.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Ensure feedback is easy to provide and understand.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308509"/>
                  </a:ext>
                </a:extLst>
              </a:tr>
              <a:tr h="5002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b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Power Consumption Optimization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Health Monitoring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As an engineer, I want the health monitoring system to consume minimal power so that it does not significantly affect the EV's battery life.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Should Have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To Do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Feedback collected includes both qualitative and quantitative data.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Optimize algorithms and hardware for low power consumption.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Regularly test power usage under different conditions.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days</a:t>
                      </a:r>
                    </a:p>
                  </a:txBody>
                  <a:tcPr marL="2870" marR="2870" marT="2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6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2870" marR="2870" marT="287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394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System Architecture based on current user stories</a:t>
            </a:r>
          </a:p>
        </p:txBody>
      </p:sp>
      <p:pic>
        <p:nvPicPr>
          <p:cNvPr id="4" name="Content Placeholder 5" descr="A diagram of a model&#10;&#10;AI-generated content may be incorrect.">
            <a:extLst>
              <a:ext uri="{FF2B5EF4-FFF2-40B4-BE49-F238E27FC236}">
                <a16:creationId xmlns:a16="http://schemas.microsoft.com/office/drawing/2014/main" id="{1FB167C9-35A5-B38E-4026-CCFA2658C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1738313"/>
            <a:ext cx="4591050" cy="500538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Product Roadmap/ Release Plan</a:t>
            </a:r>
          </a:p>
        </p:txBody>
      </p:sp>
      <p:graphicFrame>
        <p:nvGraphicFramePr>
          <p:cNvPr id="4" name="Content Placeholder 70">
            <a:extLst>
              <a:ext uri="{FF2B5EF4-FFF2-40B4-BE49-F238E27FC236}">
                <a16:creationId xmlns:a16="http://schemas.microsoft.com/office/drawing/2014/main" id="{7DB91564-1896-6455-117E-46F7CEDF738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7996"/>
              </p:ext>
            </p:extLst>
          </p:nvPr>
        </p:nvGraphicFramePr>
        <p:xfrm>
          <a:off x="838200" y="1690688"/>
          <a:ext cx="10515600" cy="480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763096" imgH="6153218" progId="Excel.Sheet.12">
                  <p:embed/>
                </p:oleObj>
              </mc:Choice>
              <mc:Fallback>
                <p:oleObj name="Worksheet" r:id="rId2" imgW="9763096" imgH="6153218" progId="Excel.Sheet.12">
                  <p:embed/>
                  <p:pic>
                    <p:nvPicPr>
                      <p:cNvPr id="4" name="Content Placeholder 70">
                        <a:extLst>
                          <a:ext uri="{FF2B5EF4-FFF2-40B4-BE49-F238E27FC236}">
                            <a16:creationId xmlns:a16="http://schemas.microsoft.com/office/drawing/2014/main" id="{7DB91564-1896-6455-117E-46F7CEDF73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690688"/>
                        <a:ext cx="10515600" cy="480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0B9CC-F09E-824C-B6B5-0F5320495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2F2A-7C96-5DB9-96BF-FB8EF239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74" y="177800"/>
            <a:ext cx="8823098" cy="613228"/>
          </a:xfrm>
        </p:spPr>
        <p:txBody>
          <a:bodyPr>
            <a:noAutofit/>
          </a:bodyPr>
          <a:lstStyle/>
          <a:p>
            <a:pPr algn="ctr"/>
            <a:r>
              <a:rPr lang="en-US" sz="4400"/>
              <a:t>Hardware Requirements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D4DDEB6-7C7C-8B5A-C96D-AEB704C515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" b="1679"/>
          <a:stretch>
            <a:fillRect/>
          </a:stretch>
        </p:blipFill>
        <p:spPr>
          <a:xfrm>
            <a:off x="6959600" y="1612900"/>
            <a:ext cx="4395788" cy="424815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BBEA-8046-F3C9-3598-DC67FB4A7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292" y="1234622"/>
            <a:ext cx="6198393" cy="483235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100">
                <a:latin typeface="Arial Narrow"/>
                <a:ea typeface="MS PGothic"/>
              </a:rPr>
              <a:t>1️⃣ </a:t>
            </a:r>
            <a:r>
              <a:rPr lang="en-US" sz="1100" b="1">
                <a:latin typeface="Arial Narrow"/>
                <a:ea typeface="MS PGothic"/>
              </a:rPr>
              <a:t>MAX30102 - Heart Rate &amp; SpO2 Sensor</a:t>
            </a:r>
            <a:endParaRPr lang="en-US" sz="1100">
              <a:latin typeface="Arial Narrow"/>
              <a:ea typeface="MS PGothic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>
                <a:latin typeface="Arial Narrow"/>
                <a:ea typeface="MS PGothic"/>
              </a:rPr>
              <a:t>Measures </a:t>
            </a:r>
            <a:r>
              <a:rPr lang="en-US" sz="1100" b="1">
                <a:latin typeface="Arial Narrow"/>
                <a:ea typeface="MS PGothic"/>
              </a:rPr>
              <a:t>heart rate (BPM) and blood oxygen levels (SpO2)</a:t>
            </a:r>
            <a:r>
              <a:rPr lang="en-US" sz="1100">
                <a:latin typeface="Arial Narrow"/>
                <a:ea typeface="MS PGothic"/>
              </a:rPr>
              <a:t> using </a:t>
            </a:r>
            <a:r>
              <a:rPr lang="en-US" sz="1100" b="1">
                <a:latin typeface="Arial Narrow"/>
                <a:ea typeface="MS PGothic"/>
              </a:rPr>
              <a:t>optical sensing technology</a:t>
            </a:r>
            <a:r>
              <a:rPr lang="en-US" sz="1100">
                <a:latin typeface="Arial Narrow"/>
                <a:ea typeface="MS PGothic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>
                <a:latin typeface="Arial Narrow"/>
                <a:ea typeface="MS PGothic"/>
              </a:rPr>
              <a:t>Low power consumption</a:t>
            </a:r>
            <a:r>
              <a:rPr lang="en-US" sz="1100">
                <a:latin typeface="Arial Narrow"/>
                <a:ea typeface="MS PGothic"/>
              </a:rPr>
              <a:t> (suitable for continuous monitoring).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>
                <a:latin typeface="Arial Narrow"/>
                <a:ea typeface="MS PGothic"/>
              </a:rPr>
              <a:t>High accuracy</a:t>
            </a:r>
            <a:r>
              <a:rPr lang="en-US" sz="1100">
                <a:latin typeface="Arial Narrow"/>
                <a:ea typeface="MS PGothic"/>
              </a:rPr>
              <a:t> in detecting </a:t>
            </a:r>
            <a:r>
              <a:rPr lang="en-US" sz="1100" b="1">
                <a:latin typeface="Arial Narrow"/>
                <a:ea typeface="MS PGothic"/>
              </a:rPr>
              <a:t>irregular heartbeat and oxygen drops</a:t>
            </a:r>
            <a:r>
              <a:rPr lang="en-US" sz="1100">
                <a:latin typeface="Arial Narrow"/>
                <a:ea typeface="MS PGothic"/>
              </a:rPr>
              <a:t>, which are key indicators of a heart attack.</a:t>
            </a:r>
          </a:p>
          <a:p>
            <a:pPr>
              <a:lnSpc>
                <a:spcPct val="150000"/>
              </a:lnSpc>
              <a:buNone/>
            </a:pPr>
            <a:r>
              <a:rPr lang="en-US" sz="1100">
                <a:latin typeface="Arial Narrow"/>
                <a:ea typeface="MS PGothic"/>
              </a:rPr>
              <a:t>2️⃣ </a:t>
            </a:r>
            <a:r>
              <a:rPr lang="en-US" sz="1100" b="1">
                <a:latin typeface="Arial Narrow"/>
                <a:ea typeface="MS PGothic"/>
              </a:rPr>
              <a:t>GSR (Galvanic Skin Response) Sensor - Stress &amp; Fatigue Detection</a:t>
            </a:r>
            <a:endParaRPr lang="en-US" sz="1100">
              <a:latin typeface="Arial Narrow"/>
              <a:ea typeface="MS PGothic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>
                <a:latin typeface="Arial Narrow"/>
                <a:ea typeface="MS PGothic"/>
              </a:rPr>
              <a:t>Measures </a:t>
            </a:r>
            <a:r>
              <a:rPr lang="en-US" sz="1100" b="1">
                <a:latin typeface="Arial Narrow"/>
                <a:ea typeface="MS PGothic"/>
              </a:rPr>
              <a:t>electrical conductance of the skin</a:t>
            </a:r>
            <a:r>
              <a:rPr lang="en-US" sz="1100">
                <a:latin typeface="Arial Narrow"/>
                <a:ea typeface="MS PGothic"/>
              </a:rPr>
              <a:t>, which changes due to </a:t>
            </a:r>
            <a:r>
              <a:rPr lang="en-US" sz="1100" b="1">
                <a:latin typeface="Arial Narrow"/>
                <a:ea typeface="MS PGothic"/>
              </a:rPr>
              <a:t>stress or fatigue</a:t>
            </a:r>
            <a:r>
              <a:rPr lang="en-US" sz="1100">
                <a:latin typeface="Arial Narrow"/>
                <a:ea typeface="MS PGothic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>
                <a:latin typeface="Arial Narrow"/>
                <a:ea typeface="MS PGothic"/>
              </a:rPr>
              <a:t>Detects </a:t>
            </a:r>
            <a:r>
              <a:rPr lang="en-US" sz="1100" b="1">
                <a:latin typeface="Arial Narrow"/>
                <a:ea typeface="MS PGothic"/>
              </a:rPr>
              <a:t>abnormal stress levels</a:t>
            </a:r>
            <a:r>
              <a:rPr lang="en-US" sz="1100">
                <a:latin typeface="Arial Narrow"/>
                <a:ea typeface="MS PGothic"/>
              </a:rPr>
              <a:t>, which can contribute to </a:t>
            </a:r>
            <a:r>
              <a:rPr lang="en-US" sz="1100" b="1">
                <a:latin typeface="Arial Narrow"/>
                <a:ea typeface="MS PGothic"/>
              </a:rPr>
              <a:t>heart attacks</a:t>
            </a:r>
            <a:r>
              <a:rPr lang="en-US" sz="1100">
                <a:latin typeface="Arial Narrow"/>
                <a:ea typeface="MS PGothic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>
                <a:latin typeface="Arial Narrow"/>
                <a:ea typeface="MS PGothic"/>
              </a:rPr>
              <a:t>Improves </a:t>
            </a:r>
            <a:r>
              <a:rPr lang="en-US" sz="1100" b="1">
                <a:latin typeface="Arial Narrow"/>
                <a:ea typeface="MS PGothic"/>
              </a:rPr>
              <a:t>prediction accuracy</a:t>
            </a:r>
            <a:r>
              <a:rPr lang="en-US" sz="1100">
                <a:latin typeface="Arial Narrow"/>
                <a:ea typeface="MS PGothic"/>
              </a:rPr>
              <a:t> when combined with heart rate data.</a:t>
            </a:r>
          </a:p>
          <a:p>
            <a:pPr>
              <a:lnSpc>
                <a:spcPct val="150000"/>
              </a:lnSpc>
              <a:buNone/>
            </a:pPr>
            <a:r>
              <a:rPr lang="en-US" sz="1100">
                <a:latin typeface="Arial Narrow"/>
                <a:ea typeface="MS PGothic"/>
              </a:rPr>
              <a:t>3️⃣ </a:t>
            </a:r>
            <a:r>
              <a:rPr lang="en-US" sz="1100" b="1">
                <a:latin typeface="Arial Narrow"/>
                <a:ea typeface="MS PGothic"/>
              </a:rPr>
              <a:t>TMP117 - Digital Temperature Sensor</a:t>
            </a:r>
            <a:endParaRPr lang="en-US" sz="1100">
              <a:latin typeface="Arial Narrow"/>
              <a:ea typeface="MS PGothic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>
                <a:latin typeface="Arial Narrow"/>
                <a:ea typeface="MS PGothic"/>
              </a:rPr>
              <a:t>Measures </a:t>
            </a:r>
            <a:r>
              <a:rPr lang="en-US" sz="1100" b="1">
                <a:latin typeface="Arial Narrow"/>
                <a:ea typeface="MS PGothic"/>
              </a:rPr>
              <a:t>body temperature</a:t>
            </a:r>
            <a:r>
              <a:rPr lang="en-US" sz="1100">
                <a:latin typeface="Arial Narrow"/>
                <a:ea typeface="MS PGothic"/>
              </a:rPr>
              <a:t>, which can indicate </a:t>
            </a:r>
            <a:r>
              <a:rPr lang="en-US" sz="1100" b="1">
                <a:latin typeface="Arial Narrow"/>
                <a:ea typeface="MS PGothic"/>
              </a:rPr>
              <a:t>circulatory issues or fever</a:t>
            </a:r>
            <a:r>
              <a:rPr lang="en-US" sz="1100">
                <a:latin typeface="Arial Narrow"/>
                <a:ea typeface="MS PGothic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b="1">
                <a:latin typeface="Arial Narrow"/>
                <a:ea typeface="MS PGothic"/>
              </a:rPr>
              <a:t>High-precision sensor (±0.1°C accuracy)</a:t>
            </a:r>
            <a:r>
              <a:rPr lang="en-US" sz="1100">
                <a:latin typeface="Arial Narrow"/>
                <a:ea typeface="MS PGothic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>
                <a:latin typeface="Arial Narrow"/>
                <a:ea typeface="MS PGothic"/>
              </a:rPr>
              <a:t>Helps detect </a:t>
            </a:r>
            <a:r>
              <a:rPr lang="en-US" sz="1100" b="1">
                <a:latin typeface="Arial Narrow"/>
                <a:ea typeface="MS PGothic"/>
              </a:rPr>
              <a:t>body temperature fluctuations</a:t>
            </a:r>
            <a:r>
              <a:rPr lang="en-US" sz="1100">
                <a:latin typeface="Arial Narrow"/>
                <a:ea typeface="MS PGothic"/>
              </a:rPr>
              <a:t> associated with heart distress.</a:t>
            </a:r>
          </a:p>
          <a:p>
            <a:pPr>
              <a:lnSpc>
                <a:spcPct val="150000"/>
              </a:lnSpc>
            </a:pPr>
            <a:r>
              <a:rPr lang="en-US" sz="1100">
                <a:latin typeface="Arial Narrow"/>
                <a:ea typeface="MS PGothic"/>
              </a:rPr>
              <a:t>🔹 </a:t>
            </a:r>
            <a:r>
              <a:rPr lang="en-US" sz="1100" b="1">
                <a:latin typeface="Arial Narrow"/>
                <a:ea typeface="MS PGothic"/>
              </a:rPr>
              <a:t>System Workflow:</a:t>
            </a:r>
            <a:r>
              <a:rPr lang="en-US" sz="1100">
                <a:latin typeface="Arial Narrow"/>
                <a:ea typeface="MS PGothic"/>
              </a:rPr>
              <a:t> Sensors collect real-time data, which is then processed locally on an </a:t>
            </a:r>
            <a:r>
              <a:rPr lang="en-US" sz="1100" b="1">
                <a:latin typeface="Arial Narrow"/>
                <a:ea typeface="MS PGothic"/>
              </a:rPr>
              <a:t>Arduino Nano 33 BLE Sense Rev2</a:t>
            </a:r>
            <a:r>
              <a:rPr lang="en-US" sz="1100">
                <a:latin typeface="Arial Narrow"/>
                <a:ea typeface="MS PGothic"/>
              </a:rPr>
              <a:t> to predict heart attack symptoms using </a:t>
            </a:r>
            <a:r>
              <a:rPr lang="en-US" sz="1100" b="1" err="1">
                <a:latin typeface="Arial Narrow"/>
                <a:ea typeface="MS PGothic"/>
              </a:rPr>
              <a:t>TinyML</a:t>
            </a:r>
            <a:r>
              <a:rPr lang="en-US" sz="1100" b="1">
                <a:latin typeface="Arial Narrow"/>
                <a:ea typeface="MS PGothic"/>
              </a:rPr>
              <a:t> algorithms</a:t>
            </a:r>
            <a:r>
              <a:rPr lang="en-US" sz="1100">
                <a:latin typeface="Arial Narrow"/>
                <a:ea typeface="MS PGothic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4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D2A6-79C4-8713-03B9-B777F5101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42900"/>
            <a:ext cx="3932237" cy="1714500"/>
          </a:xfrm>
        </p:spPr>
        <p:txBody>
          <a:bodyPr>
            <a:normAutofit fontScale="90000"/>
          </a:bodyPr>
          <a:lstStyle/>
          <a:p>
            <a:r>
              <a:rPr lang="en-US" b="1"/>
              <a:t>Why Did We Choose the Arduino Nano 33 BLE?</a:t>
            </a:r>
            <a:br>
              <a:rPr lang="en-US" b="1"/>
            </a:br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C77E814-DE72-04F6-B56F-86D3422B0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78903"/>
            <a:ext cx="6172200" cy="349066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A77EF-6C3C-424E-7266-BD59D3E1F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1100">
                <a:latin typeface="Arial Narrow" panose="020B0606020202030204" pitchFamily="34" charset="0"/>
              </a:rPr>
              <a:t>The </a:t>
            </a:r>
            <a:r>
              <a:rPr lang="en-IN" sz="1100" b="1">
                <a:latin typeface="Arial Narrow" panose="020B0606020202030204" pitchFamily="34" charset="0"/>
              </a:rPr>
              <a:t>Arduino Nano 33 BLE Sense Rev2</a:t>
            </a:r>
            <a:r>
              <a:rPr lang="en-IN" sz="1100">
                <a:latin typeface="Arial Narrow" panose="020B0606020202030204" pitchFamily="34" charset="0"/>
              </a:rPr>
              <a:t> is an </a:t>
            </a:r>
            <a:r>
              <a:rPr lang="en-IN" sz="1100" b="1">
                <a:latin typeface="Arial Narrow" panose="020B0606020202030204" pitchFamily="34" charset="0"/>
              </a:rPr>
              <a:t>ideal microcontroller</a:t>
            </a:r>
            <a:r>
              <a:rPr lang="en-IN" sz="1100">
                <a:latin typeface="Arial Narrow" panose="020B0606020202030204" pitchFamily="34" charset="0"/>
              </a:rPr>
              <a:t> for this project due to: </a:t>
            </a:r>
          </a:p>
          <a:p>
            <a:pPr>
              <a:lnSpc>
                <a:spcPct val="150000"/>
              </a:lnSpc>
              <a:buNone/>
            </a:pPr>
            <a:r>
              <a:rPr lang="en-IN" sz="1100">
                <a:latin typeface="Arial Narrow" panose="020B0606020202030204" pitchFamily="34" charset="0"/>
              </a:rPr>
              <a:t>✅ </a:t>
            </a:r>
            <a:r>
              <a:rPr lang="en-IN" sz="1100" b="1" err="1">
                <a:latin typeface="Arial Narrow" panose="020B0606020202030204" pitchFamily="34" charset="0"/>
              </a:rPr>
              <a:t>TinyML</a:t>
            </a:r>
            <a:r>
              <a:rPr lang="en-IN" sz="1100" b="1">
                <a:latin typeface="Arial Narrow" panose="020B0606020202030204" pitchFamily="34" charset="0"/>
              </a:rPr>
              <a:t> &amp; TensorFlow Lite Support</a:t>
            </a:r>
            <a:r>
              <a:rPr lang="en-IN" sz="1100">
                <a:latin typeface="Arial Narrow" panose="020B0606020202030204" pitchFamily="34" charset="0"/>
              </a:rPr>
              <a:t> – Enables </a:t>
            </a:r>
            <a:r>
              <a:rPr lang="en-IN" sz="1100" b="1">
                <a:latin typeface="Arial Narrow" panose="020B0606020202030204" pitchFamily="34" charset="0"/>
              </a:rPr>
              <a:t>on-device ML inference</a:t>
            </a:r>
            <a:r>
              <a:rPr lang="en-IN" sz="1100">
                <a:latin typeface="Arial Narrow" panose="020B0606020202030204" pitchFamily="34" charset="0"/>
              </a:rPr>
              <a:t>.</a:t>
            </a:r>
            <a:br>
              <a:rPr lang="en-IN" sz="1100">
                <a:latin typeface="Arial Narrow" panose="020B0606020202030204" pitchFamily="34" charset="0"/>
              </a:rPr>
            </a:br>
            <a:r>
              <a:rPr lang="en-IN" sz="1100">
                <a:latin typeface="Arial Narrow" panose="020B0606020202030204" pitchFamily="34" charset="0"/>
              </a:rPr>
              <a:t>✅ </a:t>
            </a:r>
            <a:r>
              <a:rPr lang="en-IN" sz="1100" b="1">
                <a:latin typeface="Arial Narrow" panose="020B0606020202030204" pitchFamily="34" charset="0"/>
              </a:rPr>
              <a:t>Bluetooth Low Energy (BLE)</a:t>
            </a:r>
            <a:r>
              <a:rPr lang="en-IN" sz="1100">
                <a:latin typeface="Arial Narrow" panose="020B0606020202030204" pitchFamily="34" charset="0"/>
              </a:rPr>
              <a:t> – Allows </a:t>
            </a:r>
            <a:r>
              <a:rPr lang="en-IN" sz="1100" b="1">
                <a:latin typeface="Arial Narrow" panose="020B0606020202030204" pitchFamily="34" charset="0"/>
              </a:rPr>
              <a:t>wireless health monitoring</a:t>
            </a:r>
            <a:r>
              <a:rPr lang="en-IN" sz="1100">
                <a:latin typeface="Arial Narrow" panose="020B0606020202030204" pitchFamily="34" charset="0"/>
              </a:rPr>
              <a:t>.</a:t>
            </a:r>
            <a:br>
              <a:rPr lang="en-IN" sz="1100">
                <a:latin typeface="Arial Narrow" panose="020B0606020202030204" pitchFamily="34" charset="0"/>
              </a:rPr>
            </a:br>
            <a:r>
              <a:rPr lang="en-IN" sz="1100">
                <a:latin typeface="Arial Narrow" panose="020B0606020202030204" pitchFamily="34" charset="0"/>
              </a:rPr>
              <a:t>✅ </a:t>
            </a:r>
            <a:r>
              <a:rPr lang="en-IN" sz="1100" b="1">
                <a:latin typeface="Arial Narrow" panose="020B0606020202030204" pitchFamily="34" charset="0"/>
              </a:rPr>
              <a:t>IMU (Inertial Measurement Unit)</a:t>
            </a:r>
            <a:r>
              <a:rPr lang="en-IN" sz="1100">
                <a:latin typeface="Arial Narrow" panose="020B0606020202030204" pitchFamily="34" charset="0"/>
              </a:rPr>
              <a:t> – Helps detect </a:t>
            </a:r>
            <a:r>
              <a:rPr lang="en-IN" sz="1100" b="1">
                <a:latin typeface="Arial Narrow" panose="020B0606020202030204" pitchFamily="34" charset="0"/>
              </a:rPr>
              <a:t>sudden driver instability</a:t>
            </a:r>
            <a:r>
              <a:rPr lang="en-IN" sz="1100">
                <a:latin typeface="Arial Narrow" panose="020B0606020202030204" pitchFamily="34" charset="0"/>
              </a:rPr>
              <a:t>.</a:t>
            </a:r>
            <a:br>
              <a:rPr lang="en-IN" sz="1100">
                <a:latin typeface="Arial Narrow" panose="020B0606020202030204" pitchFamily="34" charset="0"/>
              </a:rPr>
            </a:br>
            <a:r>
              <a:rPr lang="en-IN" sz="1100">
                <a:latin typeface="Arial Narrow" panose="020B0606020202030204" pitchFamily="34" charset="0"/>
              </a:rPr>
              <a:t>✅ </a:t>
            </a:r>
            <a:r>
              <a:rPr lang="en-IN" sz="1100" b="1">
                <a:latin typeface="Arial Narrow" panose="020B0606020202030204" pitchFamily="34" charset="0"/>
              </a:rPr>
              <a:t>Low Power Consumption</a:t>
            </a:r>
            <a:r>
              <a:rPr lang="en-IN" sz="1100">
                <a:latin typeface="Arial Narrow" panose="020B0606020202030204" pitchFamily="34" charset="0"/>
              </a:rPr>
              <a:t> – Suitable for </a:t>
            </a:r>
            <a:r>
              <a:rPr lang="en-IN" sz="1100" b="1">
                <a:latin typeface="Arial Narrow" panose="020B0606020202030204" pitchFamily="34" charset="0"/>
              </a:rPr>
              <a:t>continuous monitoring in vehicles</a:t>
            </a:r>
            <a:r>
              <a:rPr lang="en-IN" sz="1100">
                <a:latin typeface="Arial Narrow" panose="020B0606020202030204" pitchFamily="34" charset="0"/>
              </a:rPr>
              <a:t>.</a:t>
            </a:r>
            <a:br>
              <a:rPr lang="en-IN" sz="1100">
                <a:latin typeface="Arial Narrow" panose="020B0606020202030204" pitchFamily="34" charset="0"/>
              </a:rPr>
            </a:br>
            <a:r>
              <a:rPr lang="en-IN" sz="1100">
                <a:latin typeface="Arial Narrow" panose="020B0606020202030204" pitchFamily="34" charset="0"/>
              </a:rPr>
              <a:t>✅ </a:t>
            </a:r>
            <a:r>
              <a:rPr lang="en-IN" sz="1100" b="1">
                <a:latin typeface="Arial Narrow" panose="020B0606020202030204" pitchFamily="34" charset="0"/>
              </a:rPr>
              <a:t>Compact Design</a:t>
            </a:r>
            <a:r>
              <a:rPr lang="en-IN" sz="1100">
                <a:latin typeface="Arial Narrow" panose="020B0606020202030204" pitchFamily="34" charset="0"/>
              </a:rPr>
              <a:t> – Easy to integrate into </a:t>
            </a:r>
            <a:r>
              <a:rPr lang="en-IN" sz="1100" b="1">
                <a:latin typeface="Arial Narrow" panose="020B0606020202030204" pitchFamily="34" charset="0"/>
              </a:rPr>
              <a:t>vehicle dashboards</a:t>
            </a:r>
            <a:r>
              <a:rPr lang="en-IN" sz="1100">
                <a:latin typeface="Arial Narrow" panose="020B0606020202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1100">
                <a:latin typeface="Arial Narrow" panose="020B0606020202030204" pitchFamily="34" charset="0"/>
              </a:rPr>
              <a:t>🔹 </a:t>
            </a:r>
            <a:r>
              <a:rPr lang="en-IN" sz="1100" b="1">
                <a:latin typeface="Arial Narrow" panose="020B0606020202030204" pitchFamily="34" charset="0"/>
              </a:rPr>
              <a:t>Additional Advantage:</a:t>
            </a:r>
            <a:r>
              <a:rPr lang="en-IN" sz="1100">
                <a:latin typeface="Arial Narrow" panose="020B0606020202030204" pitchFamily="34" charset="0"/>
              </a:rPr>
              <a:t> Unlike traditional cloud-based health monitoring, </a:t>
            </a:r>
            <a:r>
              <a:rPr lang="en-IN" sz="1100" b="1">
                <a:latin typeface="Arial Narrow" panose="020B0606020202030204" pitchFamily="34" charset="0"/>
              </a:rPr>
              <a:t>on-device ML processing ensures lower latency, higher privacy, and real-time decision-making</a:t>
            </a:r>
            <a:r>
              <a:rPr lang="en-IN" sz="1100">
                <a:latin typeface="Arial Narrow" panose="020B0606020202030204" pitchFamily="34" charset="0"/>
              </a:rPr>
              <a:t>, making this system </a:t>
            </a:r>
            <a:r>
              <a:rPr lang="en-IN" sz="1100" b="1">
                <a:latin typeface="Arial Narrow" panose="020B0606020202030204" pitchFamily="34" charset="0"/>
              </a:rPr>
              <a:t>highly efficient</a:t>
            </a:r>
            <a:r>
              <a:rPr lang="en-IN" sz="1100">
                <a:latin typeface="Arial Narrow" panose="020B0606020202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N" sz="110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endParaRPr lang="en-IN" sz="11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250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17B5-1C9F-B392-8839-03BA0F2F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690880"/>
            <a:ext cx="3932237" cy="1137920"/>
          </a:xfrm>
        </p:spPr>
        <p:txBody>
          <a:bodyPr/>
          <a:lstStyle/>
          <a:p>
            <a:r>
              <a:rPr lang="en-US" sz="3200" b="1">
                <a:latin typeface="Arial Narrow" panose="020B0606020202030204" pitchFamily="34" charset="0"/>
              </a:rPr>
              <a:t>ML Implementation Using TensorFlow Lite</a:t>
            </a:r>
            <a:endParaRPr lang="en-IN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C0F553F-220D-C044-AE4A-DD349171228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1" r="776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2917B-5D36-1A20-84A0-E4644ED1F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925320"/>
            <a:ext cx="3932237" cy="4873624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Step 1: Data Collection</a:t>
            </a:r>
            <a:endParaRPr kumimoji="0" lang="en-US" altLang="en-US" sz="1100" b="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Collect real-time readings from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MAX30102 (Heart Rate/SpO2), GSR (Stress), and TMP117 (Temperature)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 sensors.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Use the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synthetic_heart_attack_data_balanced.csv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 dataset for training.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Step 2: Data Preprocessing</a:t>
            </a:r>
            <a:endParaRPr kumimoji="0" lang="en-US" altLang="en-US" sz="1100" b="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Clean and normalize sensor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Remove noise and outliers to improve accuracy.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Step 3: Model Training</a:t>
            </a:r>
            <a:endParaRPr kumimoji="0" lang="en-US" altLang="en-US" sz="1100" b="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Train a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lightweight ML model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 using heart attack symptom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Optimize the model for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low-power embedded inference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Step 4: Deploying to Arduino Nano 33 BLE Sense</a:t>
            </a:r>
            <a:endParaRPr kumimoji="0" lang="en-US" altLang="en-US" sz="1100" b="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Convert the trained model to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TensorFlow Lite (</a:t>
            </a:r>
            <a:r>
              <a:rPr kumimoji="0" lang="en-US" altLang="en-US" sz="1100" b="1" i="0" u="none" strike="noStrike" cap="none" normalizeH="0" baseline="0" err="1">
                <a:ln>
                  <a:noFill/>
                </a:ln>
                <a:effectLst/>
                <a:latin typeface="Arial Narrow" panose="020B0606020202030204" pitchFamily="34" charset="0"/>
              </a:rPr>
              <a:t>TFLite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)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Deploy it to the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Arduino board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 for real-time health monitoring.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Step 5: Real-Time Prediction &amp; Alerts</a:t>
            </a:r>
            <a:endParaRPr kumimoji="0" lang="en-US" altLang="en-US" sz="1100" b="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The deployed model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analyzes sensor data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 in real-time.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If symptoms of a heart attack are detected, the system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alerts the driver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 to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take immediate action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endParaRPr lang="en-IN" sz="11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486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E7BB6E-969C-72ED-8514-52C5383C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Final Architecture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467CB-471E-B163-F1B3-E04FCD1337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338941"/>
            <a:ext cx="8133348" cy="551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8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Abstract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Heart attacks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are the leading cause of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sudden deaths and crashes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often due to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missed early signs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This project integrates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Embedded Machine Learning (ML)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both electric and fuel-powered cars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predict heart attack symptoms in real time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The system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continuously monitors physiological signals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processes them locally using a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lightweight ML model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It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detects potential heart problems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sends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instant warnings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 the driver.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This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reduces the risk of crashes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caused by medical emergencies and helps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save lives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The approach makes cars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smarter and more health-conscious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improving 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driver safety and healthcare integration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2B31-4D2B-4B0C-4646-BE4B87EA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>
                <a:latin typeface="Arial Narrow" panose="020B0606020202030204" pitchFamily="34" charset="0"/>
              </a:rPr>
              <a:t>A Real-Time Product for Practical Implementation</a:t>
            </a:r>
            <a:br>
              <a:rPr lang="en-US" sz="3200" b="1">
                <a:latin typeface="Arial Narrow" panose="020B0606020202030204" pitchFamily="34" charset="0"/>
              </a:rPr>
            </a:br>
            <a:endParaRPr lang="en-IN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730C2C6-4A2B-2D04-EB72-2D7A5A65A3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0" r="1429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F37E0-23FC-573A-9036-44FCAF723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This project is designed as a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product-based solution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 that can be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implemented in real-time applications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. By integrating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Embedded Machine Learning (ML) with vehicles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, this system provides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continuous health monitoring for drivers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 and ensures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road safety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✅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Can be integrated into Electric &amp; Fuel-Powered Vehicles.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✅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Prevents accidents caused by sudden cardiac issues.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✅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Works in real-time, without cloud dependency.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✅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  <a:latin typeface="Arial Narrow" panose="020B0606020202030204" pitchFamily="34" charset="0"/>
              </a:rPr>
              <a:t>Sends alerts for early intervention, saving lives.</a:t>
            </a:r>
            <a:endParaRPr kumimoji="0" lang="en-US" altLang="en-US" sz="1100" b="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effectLst/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endParaRPr lang="en-IN" sz="110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367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8D58-7DAD-979A-9660-EAA59812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Project SDG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72E6-8193-7DE5-8F03-34A42DB003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2800"/>
              <a:t>This project aligns with </a:t>
            </a:r>
            <a:r>
              <a:rPr lang="en-US" sz="2800" b="1"/>
              <a:t>United Nations Sustainable Development Goal (SDG) 3: Good Health and Well-being</a:t>
            </a:r>
            <a:r>
              <a:rPr lang="en-US" sz="2800"/>
              <a:t>, which focuses on </a:t>
            </a:r>
            <a:r>
              <a:rPr lang="en-US" sz="2800" b="1"/>
              <a:t>ensuring healthy lives and promoting well-being for all at all ages</a:t>
            </a:r>
            <a:r>
              <a:rPr lang="en-US" sz="2800"/>
              <a:t>.</a:t>
            </a:r>
          </a:p>
          <a:p>
            <a:pPr>
              <a:buNone/>
            </a:pPr>
            <a:r>
              <a:rPr lang="en-US" sz="2800" b="1"/>
              <a:t>How this project supports SDG 3?</a:t>
            </a:r>
          </a:p>
          <a:p>
            <a:pPr>
              <a:buNone/>
            </a:pPr>
            <a:endParaRPr lang="en-US" sz="2800" b="1"/>
          </a:p>
          <a:p>
            <a:pPr>
              <a:buNone/>
            </a:pPr>
            <a:r>
              <a:rPr lang="en-US" sz="2800"/>
              <a:t>🌍 </a:t>
            </a:r>
            <a:r>
              <a:rPr lang="en-US" sz="2800" b="1"/>
              <a:t>Prevention of Life-Threatening Conditions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By </a:t>
            </a:r>
            <a:r>
              <a:rPr lang="en-US" sz="2800" b="1"/>
              <a:t>detecting heart attack symptoms early</a:t>
            </a:r>
            <a:r>
              <a:rPr lang="en-US" sz="2800"/>
              <a:t>, the system helps </a:t>
            </a:r>
            <a:r>
              <a:rPr lang="en-US" sz="2800" b="1"/>
              <a:t>prevent fatal accidents</a:t>
            </a:r>
            <a:r>
              <a:rPr lang="en-US" sz="2800"/>
              <a:t> and improves </a:t>
            </a:r>
            <a:r>
              <a:rPr lang="en-US" sz="2800" b="1"/>
              <a:t>driver safety</a:t>
            </a:r>
            <a:r>
              <a:rPr lang="en-US" sz="28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/>
          </a:p>
          <a:p>
            <a:pPr>
              <a:buNone/>
            </a:pPr>
            <a:r>
              <a:rPr lang="en-US" sz="2800"/>
              <a:t>💙 </a:t>
            </a:r>
            <a:r>
              <a:rPr lang="en-US" sz="2800" b="1"/>
              <a:t>Reducing Premature Mortality</a:t>
            </a: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Heart attacks cause </a:t>
            </a:r>
            <a:r>
              <a:rPr lang="en-US" sz="2800" b="1"/>
              <a:t>sudden deaths</a:t>
            </a:r>
            <a:r>
              <a:rPr lang="en-US" sz="2800"/>
              <a:t>, often due to </a:t>
            </a:r>
            <a:r>
              <a:rPr lang="en-US" sz="2800" b="1"/>
              <a:t>unrecognized symptoms</a:t>
            </a:r>
            <a:r>
              <a:rPr lang="en-US" sz="28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/>
              <a:t>Early detection = Timely intervention = Lives saved.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/>
          </a:p>
          <a:p>
            <a:pPr>
              <a:buNone/>
            </a:pPr>
            <a:r>
              <a:rPr lang="en-US" sz="2800"/>
              <a:t>📝 </a:t>
            </a:r>
            <a:r>
              <a:rPr lang="en-US" sz="2800" b="1"/>
              <a:t>Aligns with SDG Target 3.4</a:t>
            </a:r>
            <a:endParaRPr lang="en-US" sz="28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/>
              <a:t>This project directly supports </a:t>
            </a:r>
            <a:r>
              <a:rPr lang="en-US" sz="2800" b="1"/>
              <a:t>SDG Target 3.4</a:t>
            </a:r>
            <a:r>
              <a:rPr lang="en-US" sz="2800"/>
              <a:t>, which aims to </a:t>
            </a:r>
            <a:r>
              <a:rPr lang="en-US" sz="2800" b="1"/>
              <a:t>reduce mortality from </a:t>
            </a:r>
            <a:r>
              <a:rPr lang="en-US" sz="2400" b="1"/>
              <a:t>non-communicable</a:t>
            </a:r>
            <a:r>
              <a:rPr lang="en-US" sz="2800" b="1"/>
              <a:t> diseases (NCDs)</a:t>
            </a:r>
            <a:r>
              <a:rPr lang="en-US" sz="2800"/>
              <a:t> like </a:t>
            </a:r>
            <a:r>
              <a:rPr lang="en-US" sz="2800" b="1"/>
              <a:t>cardiovascular diseases</a:t>
            </a:r>
            <a:r>
              <a:rPr lang="en-US" sz="2800"/>
              <a:t> through </a:t>
            </a:r>
            <a:r>
              <a:rPr lang="en-US" sz="2800" b="1"/>
              <a:t>prevention and treatment</a:t>
            </a:r>
            <a:r>
              <a:rPr lang="en-US" sz="2800"/>
              <a:t>.</a:t>
            </a:r>
          </a:p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B87377-452D-571F-F200-3740A5DFD9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205" y="1942408"/>
            <a:ext cx="2753446" cy="246596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586806-DC26-29E5-9B09-A418CD8FA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614" y="1825625"/>
            <a:ext cx="2754000" cy="246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42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A32A-8035-FF11-7072-37291946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0009B-5433-18D4-AC72-F63815B64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>
                <a:latin typeface="Arial Narrow" panose="020B0606020202030204" pitchFamily="34" charset="0"/>
              </a:rPr>
              <a:t>This project is not just an academic study—it is a </a:t>
            </a:r>
            <a:r>
              <a:rPr lang="en-US" b="1">
                <a:latin typeface="Arial Narrow" panose="020B0606020202030204" pitchFamily="34" charset="0"/>
              </a:rPr>
              <a:t>real-time, product-based solution</a:t>
            </a:r>
            <a:r>
              <a:rPr lang="en-US">
                <a:latin typeface="Arial Narrow" panose="020B0606020202030204" pitchFamily="34" charset="0"/>
              </a:rPr>
              <a:t> that supports </a:t>
            </a:r>
            <a:r>
              <a:rPr lang="en-US" b="1">
                <a:latin typeface="Arial Narrow" panose="020B0606020202030204" pitchFamily="34" charset="0"/>
              </a:rPr>
              <a:t>global health objectives</a:t>
            </a:r>
            <a:r>
              <a:rPr lang="en-US">
                <a:latin typeface="Arial Narrow" panose="020B0606020202030204" pitchFamily="34" charset="0"/>
              </a:rPr>
              <a:t>. By integrating </a:t>
            </a:r>
            <a:r>
              <a:rPr lang="en-US" b="1">
                <a:latin typeface="Arial Narrow" panose="020B0606020202030204" pitchFamily="34" charset="0"/>
              </a:rPr>
              <a:t>ML with SDG 3 goals</a:t>
            </a:r>
            <a:r>
              <a:rPr lang="en-US">
                <a:latin typeface="Arial Narrow" panose="020B0606020202030204" pitchFamily="34" charset="0"/>
              </a:rPr>
              <a:t>, this system </a:t>
            </a:r>
            <a:r>
              <a:rPr lang="en-US" b="1">
                <a:latin typeface="Arial Narrow" panose="020B0606020202030204" pitchFamily="34" charset="0"/>
              </a:rPr>
              <a:t>saves lives, reduces accidents, and improves well-being</a:t>
            </a:r>
            <a:r>
              <a:rPr lang="en-US">
                <a:latin typeface="Arial Narrow" panose="020B0606020202030204" pitchFamily="34" charset="0"/>
              </a:rPr>
              <a:t> worldwide.</a:t>
            </a:r>
          </a:p>
          <a:p>
            <a:pPr>
              <a:lnSpc>
                <a:spcPct val="150000"/>
              </a:lnSpc>
            </a:pPr>
            <a:r>
              <a:rPr lang="en-US">
                <a:latin typeface="Arial Narrow" panose="020B0606020202030204" pitchFamily="34" charset="0"/>
              </a:rPr>
              <a:t>With advancements in </a:t>
            </a:r>
            <a:r>
              <a:rPr lang="en-US" b="1">
                <a:latin typeface="Arial Narrow" panose="020B0606020202030204" pitchFamily="34" charset="0"/>
              </a:rPr>
              <a:t>sensor technology and embedded ML</a:t>
            </a:r>
            <a:r>
              <a:rPr lang="en-US">
                <a:latin typeface="Arial Narrow" panose="020B0606020202030204" pitchFamily="34" charset="0"/>
              </a:rPr>
              <a:t>, this system has the potential for widespread adoption in </a:t>
            </a:r>
            <a:r>
              <a:rPr lang="en-US" b="1">
                <a:latin typeface="Arial Narrow" panose="020B0606020202030204" pitchFamily="34" charset="0"/>
              </a:rPr>
              <a:t>autonomous vehicles, fleet management, and commercial transportation</a:t>
            </a:r>
            <a:r>
              <a:rPr lang="en-US">
                <a:latin typeface="Arial Narrow" panose="020B060602020203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endParaRPr lang="en-US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Arial Narrow" panose="020B0606020202030204" pitchFamily="34" charset="0"/>
              </a:rPr>
              <a:t>As the demand for </a:t>
            </a:r>
            <a:r>
              <a:rPr lang="en-US" b="1">
                <a:latin typeface="Arial Narrow" panose="020B0606020202030204" pitchFamily="34" charset="0"/>
              </a:rPr>
              <a:t>smart health monitoring systems</a:t>
            </a:r>
            <a:r>
              <a:rPr lang="en-US">
                <a:latin typeface="Arial Narrow" panose="020B0606020202030204" pitchFamily="34" charset="0"/>
              </a:rPr>
              <a:t> increases, such innovations will play a crucial role in making </a:t>
            </a:r>
            <a:r>
              <a:rPr lang="en-US" b="1">
                <a:latin typeface="Arial Narrow" panose="020B0606020202030204" pitchFamily="34" charset="0"/>
              </a:rPr>
              <a:t>healthcare proactive rather than reactive</a:t>
            </a:r>
            <a:r>
              <a:rPr lang="en-US">
                <a:latin typeface="Arial Narrow" panose="020B0606020202030204" pitchFamily="34" charset="0"/>
              </a:rPr>
              <a:t>. This project lays the foundation for future research into </a:t>
            </a:r>
            <a:r>
              <a:rPr lang="en-US" b="1">
                <a:latin typeface="Arial Narrow" panose="020B0606020202030204" pitchFamily="34" charset="0"/>
              </a:rPr>
              <a:t>multi-sensor fusion, AI-driven diagnostics, and IoT-enabled emergency response systems</a:t>
            </a:r>
            <a:r>
              <a:rPr lang="en-US">
                <a:latin typeface="Arial Narrow" panose="020B0606020202030204" pitchFamily="34" charset="0"/>
              </a:rPr>
              <a:t>, contributing to a </a:t>
            </a:r>
            <a:r>
              <a:rPr lang="en-US" b="1">
                <a:latin typeface="Arial Narrow" panose="020B0606020202030204" pitchFamily="34" charset="0"/>
              </a:rPr>
              <a:t>safer and healthier future for all.</a:t>
            </a:r>
            <a:endParaRPr lang="en-US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</a:pPr>
            <a:endParaRPr lang="en-US">
              <a:latin typeface="Arial Narrow" panose="020B0606020202030204" pitchFamily="34" charset="0"/>
            </a:endParaRPr>
          </a:p>
          <a:p>
            <a:endParaRPr lang="en-IN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751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Nashif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S., Raihan, M.R., Islam, M.R., Imam, M.H., 2018.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Heart Disease Detection by Using Machine Learning Algorithms and a Real-Time Cardiovascular Health Monitoring System.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World Journal of Engineering and Technology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6 (4), 854–873. https://doi.org/10.4236/wjet.2018.64057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Accident prevention and safety assistance using IoT and machine learning.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2021.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Journal of Reliable Intelligent Environments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7, 185–198.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R. Bharti, A. </a:t>
            </a:r>
            <a:r>
              <a:rPr lang="en-US" sz="1800" b="1" err="1">
                <a:latin typeface="Arial" panose="020B0604020202020204" pitchFamily="34" charset="0"/>
                <a:cs typeface="Arial" panose="020B0604020202020204" pitchFamily="34" charset="0"/>
              </a:rPr>
              <a:t>Khamparia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, M. Shabaz, G. Dhiman, S. Pande, and P. Singh,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"Prediction of Heart Disease Using a Combination of Machine Learning and Deep Learning,“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D. Zhang, Y. Chen, Y. Chen, S. Ye, W. Cai, J. Jiang, Y. Xu, G. Zheng, and M. Chen,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"Heart Disease Prediction Based on the Embedded Feature Selection Method and Deep Neural Network,“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H. </a:t>
            </a:r>
            <a:r>
              <a:rPr lang="en-US" sz="1800" b="1" err="1">
                <a:latin typeface="Arial" panose="020B0604020202020204" pitchFamily="34" charset="0"/>
                <a:cs typeface="Arial" panose="020B0604020202020204" pitchFamily="34" charset="0"/>
              </a:rPr>
              <a:t>Elwahsh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, E. El-</a:t>
            </a:r>
            <a:r>
              <a:rPr lang="en-US" sz="1800" b="1" err="1">
                <a:latin typeface="Arial" panose="020B0604020202020204" pitchFamily="34" charset="0"/>
                <a:cs typeface="Arial" panose="020B0604020202020204" pitchFamily="34" charset="0"/>
              </a:rPr>
              <a:t>Shafeiy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, S. Alanazi, and M. A. Tawfeek,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"A New Smart Healthcare Framework for Real-Time Heart Disease Detection Based on Deep and Machine Learning,“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R. </a:t>
            </a:r>
            <a:r>
              <a:rPr lang="en-US" sz="1800" b="1" err="1">
                <a:latin typeface="Arial" panose="020B0604020202020204" pitchFamily="34" charset="0"/>
                <a:cs typeface="Arial" panose="020B0604020202020204" pitchFamily="34" charset="0"/>
              </a:rPr>
              <a:t>Alnashwan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, A. Saad, H. </a:t>
            </a:r>
            <a:r>
              <a:rPr lang="en-US" sz="1800" b="1" err="1">
                <a:latin typeface="Arial" panose="020B0604020202020204" pitchFamily="34" charset="0"/>
                <a:cs typeface="Arial" panose="020B0604020202020204" pitchFamily="34" charset="0"/>
              </a:rPr>
              <a:t>Qudaih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, and L. </a:t>
            </a:r>
            <a:r>
              <a:rPr lang="en-US" sz="1800" b="1" err="1">
                <a:latin typeface="Arial" panose="020B0604020202020204" pitchFamily="34" charset="0"/>
                <a:cs typeface="Arial" panose="020B0604020202020204" pitchFamily="34" charset="0"/>
              </a:rPr>
              <a:t>Albraheem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"IoT-Based Accident Prevention System Using Machine Learning Techniques,“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L. Zhu, Y. Xiao, and X. Li,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"Hybrid Driver Monitoring System Based on Internet of Things and Machine Learning,“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P. Sharma and N. Sood,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"Application of IoT and Machine Learning for Real-time Driver Monitoring and Assisting Device,“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C. V. S. Babu, A. N. S., and M. V. P.,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"IoT-Based Smart Accident Detection and Alert System,"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Handbook of Research on Deep Learning Techniques for Cloud-Based Industrial IoT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sz="18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J. P. Li, A. U. Haq, S. U. Din, J. Khan, A. Khan, and A. Saboor,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>
                <a:latin typeface="Arial" panose="020B0604020202020204" pitchFamily="34" charset="0"/>
                <a:cs typeface="Arial" panose="020B0604020202020204" pitchFamily="34" charset="0"/>
              </a:rPr>
              <a:t>"Heart Disease Identification Method Using Machine Learning Classification in E-Healthcare,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1352" y="2766219"/>
            <a:ext cx="3109296" cy="1325563"/>
          </a:xfrm>
        </p:spPr>
        <p:txBody>
          <a:bodyPr/>
          <a:lstStyle/>
          <a:p>
            <a:pPr algn="ctr"/>
            <a:r>
              <a:rPr lang="en-US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802187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Many people don’t realize they're having a heart attack until it's too late.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Heart attacks are a major cause of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sudden deaths and car crashes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Embedded Machine Learning (ML)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is integrated into cars to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predict heart attack symptoms in real-time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while driving.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The system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monitors bodily signals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such as: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Heart rate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Blood pressure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Oxygen levels (SpO2)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A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lightweight machine learning model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processes the data locally for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faster analysis and response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If any irregularities are detected, the system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immediately alerts the driver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898525" algn="l"/>
              </a:tabLs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This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innovative approach enhances vehicle safety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by reducing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health-related accidents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on the road. </a:t>
            </a:r>
          </a:p>
        </p:txBody>
      </p:sp>
      <p:pic>
        <p:nvPicPr>
          <p:cNvPr id="5" name="Picture 4" descr="A diagram of a machine learning">
            <a:extLst>
              <a:ext uri="{FF2B5EF4-FFF2-40B4-BE49-F238E27FC236}">
                <a16:creationId xmlns:a16="http://schemas.microsoft.com/office/drawing/2014/main" id="{F4A36588-6EFD-45AD-F773-9E99375851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843" y="2211184"/>
            <a:ext cx="5442065" cy="40815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7C4CD-1B96-4A72-5B34-479124D56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2483F-79D8-7801-2B16-16CDD49B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Project Objective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123C-58F3-C1EC-B230-DC438325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667250"/>
          </a:xfrm>
        </p:spPr>
        <p:txBody>
          <a:bodyPr>
            <a:normAutofit/>
          </a:bodyPr>
          <a:lstStyle/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To develop a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real-time, vehicle-integrated Embedded Machine Learning (ML) system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for the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early prediction of heart attack symptoms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by continuously monitoring physiological signals such as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heart rate, SpO2, and HRV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 The system will process data locally, provide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instant alerts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to the driver, and enhance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road safety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by preventing health-related accidents, ensuring a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safer and smarter driving experience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in both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electric and fuel-powered vehicles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6807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Product Vision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/>
              <a:t>To develop an intelligent, real-time, and vehicle-integrated early heart attack prediction system that enhances road safety by continuously monitoring driver health, providing timely alerts, and enabling emergency interventions, ensuring a safer and smarter driving experience in electric vehicles.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Literature Survey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172390-E4C8-E709-25F1-1A1E65D290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7637720"/>
              </p:ext>
            </p:extLst>
          </p:nvPr>
        </p:nvGraphicFramePr>
        <p:xfrm>
          <a:off x="605836" y="1690688"/>
          <a:ext cx="10980328" cy="4977701"/>
        </p:xfrm>
        <a:graphic>
          <a:graphicData uri="http://schemas.openxmlformats.org/drawingml/2006/table">
            <a:tbl>
              <a:tblPr/>
              <a:tblGrid>
                <a:gridCol w="82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1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4712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S. No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Title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Methodology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Identification of gaps and limitations.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530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000">
                          <a:latin typeface="+mn-lt"/>
                          <a:ea typeface="Calibri"/>
                        </a:rPr>
                        <a:t>1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Accident prevention and safety assistance using IoT and machine learning </a:t>
                      </a:r>
                      <a:endParaRPr lang="en-US" sz="10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Raspberry Pi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Camera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EAR (Eye Aspect Ratio) Algorithm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MAR (Mouth Aspect Ratio) Algorithm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Alcohol Sensors </a:t>
                      </a:r>
                      <a:endParaRPr lang="en-US" sz="1000" b="0" i="0" u="none" strike="noStrike" noProof="0">
                        <a:solidFill>
                          <a:srgbClr val="000000"/>
                        </a:solidFill>
                        <a:latin typeface="+mn-lt"/>
                        <a:ea typeface="Calibri" panose="020F0502020204030204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Gas Sensors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Machine Learning Algorithms</a:t>
                      </a:r>
                      <a:endParaRPr lang="en-US" sz="1000">
                        <a:latin typeface="+mn-lt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 system lacks a mechanism to detect yawning, a key indicator of driver drowsiness.</a:t>
                      </a:r>
                      <a:endParaRPr lang="en-US" sz="1000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There is no alert system to notify the car owner or warn the driver about unsafe behavior detected by alcohol sensors.</a:t>
                      </a:r>
                      <a:endParaRPr lang="en-US" sz="1000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 system's effectiveness depends on sensor accuracy, which may be affected by poor lighting or sensor errors</a:t>
                      </a:r>
                      <a:endParaRPr lang="en-US" sz="1000">
                        <a:latin typeface="+mn-lt"/>
                      </a:endParaRPr>
                    </a:p>
                    <a:p>
                      <a:pPr marL="457200" lvl="0" indent="-22860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sz="10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051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>
                          <a:latin typeface="+mn-lt"/>
                          <a:ea typeface="Calibri" panose="020F0502020204030204"/>
                        </a:rPr>
                        <a:t>2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Heart Disease Detection by Using Machine Learning Algorithms and a Real-Time Cardiovascular Health Monitoring System</a:t>
                      </a:r>
                      <a:endParaRPr lang="en-US">
                        <a:latin typeface="+mn-lt"/>
                      </a:endParaRPr>
                    </a:p>
                    <a:p>
                      <a:pPr marL="85725" lvl="0" indent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None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1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Machine Learning Algorithms: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 SVM showed the best accuracy among Naïve Bayes, SVM, ANN, Random Forest, and Logistic Regression tested in WEKA for heart disease prediction.</a:t>
                      </a:r>
                      <a:endParaRPr lang="en-US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1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Data Source: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 Two open-access datasets (Cleveland and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+mn-lt"/>
                        </a:rPr>
                        <a:t>Statlog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 Heart Disease) were merged, yielding 566 records with 13 attributes for enhanced robustness.</a:t>
                      </a:r>
                      <a:endParaRPr lang="en-US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1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Real-Time Monitoring &amp; Cloud Application: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 An Arduino-based system monitors heart rate, temperature, and humidity, transmitting data to a cloud server with a mobile app for patient-doctor communication.</a:t>
                      </a:r>
                      <a:endParaRPr lang="en-US">
                        <a:latin typeface="+mn-l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•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 system does not include a mechanism to detect yawning, another critical indicator of driver drowsiness. </a:t>
                      </a:r>
                      <a:endParaRPr lang="en-US">
                        <a:latin typeface="+mn-l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•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There is no alert mechanism in place for notifying the car owner or providing warnings to the driver when unsafe or unauthorized driving behavior is detected through the alcohol sensors. </a:t>
                      </a:r>
                      <a:endParaRPr lang="en-US">
                        <a:latin typeface="+mn-l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•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 system’s effectiveness is heavily reliant on the continuous and accurate functioning of sensors, which may be impacted by poor lighting conditions or sensor inaccuracies. </a:t>
                      </a:r>
                      <a:endParaRPr lang="en-US">
                        <a:latin typeface="+mn-lt"/>
                      </a:endParaRPr>
                    </a:p>
                    <a:p>
                      <a:pPr marL="85725" lvl="0" indent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sz="13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D111F-5CBE-F40F-BBCC-7CF0893CC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516B-0FBA-35F9-F6CA-B6DAC20D9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Literature Survey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0B872F-AE3F-CE2F-123E-A5F6278F7D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5703243"/>
              </p:ext>
            </p:extLst>
          </p:nvPr>
        </p:nvGraphicFramePr>
        <p:xfrm>
          <a:off x="529636" y="1342346"/>
          <a:ext cx="10979999" cy="5395023"/>
        </p:xfrm>
        <a:graphic>
          <a:graphicData uri="http://schemas.openxmlformats.org/drawingml/2006/table">
            <a:tbl>
              <a:tblPr/>
              <a:tblGrid>
                <a:gridCol w="82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1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0712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S. No</a:t>
                      </a:r>
                    </a:p>
                  </a:txBody>
                  <a:tcPr marL="80962" marR="80962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Title</a:t>
                      </a:r>
                    </a:p>
                  </a:txBody>
                  <a:tcPr marL="80962" marR="80962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Methodology</a:t>
                      </a:r>
                    </a:p>
                  </a:txBody>
                  <a:tcPr marL="80962" marR="80962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Identification of gaps and limitations.</a:t>
                      </a:r>
                    </a:p>
                  </a:txBody>
                  <a:tcPr marL="80962" marR="80962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108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000">
                          <a:latin typeface="+mn-lt"/>
                          <a:ea typeface="Calibri"/>
                        </a:rPr>
                        <a:t>1</a:t>
                      </a:r>
                    </a:p>
                  </a:txBody>
                  <a:tcPr marL="80962" marR="80962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lvl="0" indent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Accident prevention and safety assistance using IoT and machine learning </a:t>
                      </a:r>
                      <a:endParaRPr lang="en-US" sz="1200">
                        <a:latin typeface="+mn-lt"/>
                        <a:ea typeface="Calibri" panose="020F0502020204030204"/>
                      </a:endParaRPr>
                    </a:p>
                  </a:txBody>
                  <a:tcPr marL="80962" marR="80962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Raspberry Pi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Camera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EAR` (Eye Aspect Ratio) Algorithm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MAR (Mouth Aspect Ratio) Algorithm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Alcohol Sensors 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+mn-lt"/>
                        <a:ea typeface="Calibri" panose="020F0502020204030204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Gas Sensors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Machine Learning Algorithms</a:t>
                      </a:r>
                      <a:endParaRPr lang="en-US" sz="1200">
                        <a:latin typeface="+mn-lt"/>
                      </a:endParaRPr>
                    </a:p>
                  </a:txBody>
                  <a:tcPr marL="80962" marR="80962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 system lacks a mechanism to detect yawning, a key indicator of driver drowsiness.</a:t>
                      </a:r>
                      <a:endParaRPr lang="en-US" sz="1200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There is no alert system to notify the car owner or warn the driver about unsafe behavior detected by alcohol sensors.</a:t>
                      </a:r>
                      <a:endParaRPr lang="en-US" sz="1200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 system's effectiveness depends on sensor accuracy, which may be affected by poor lighting or sensor errors</a:t>
                      </a:r>
                      <a:endParaRPr lang="en-US" sz="1200">
                        <a:latin typeface="+mn-lt"/>
                      </a:endParaRPr>
                    </a:p>
                    <a:p>
                      <a:pPr marL="457200" lvl="0" indent="-22860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sz="1200">
                        <a:latin typeface="+mn-lt"/>
                        <a:ea typeface="Calibri" panose="020F0502020204030204"/>
                      </a:endParaRPr>
                    </a:p>
                  </a:txBody>
                  <a:tcPr marL="80962" marR="80962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5483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>
                          <a:latin typeface="+mn-lt"/>
                          <a:ea typeface="Calibri" panose="020F0502020204030204"/>
                        </a:rPr>
                        <a:t>2</a:t>
                      </a:r>
                    </a:p>
                  </a:txBody>
                  <a:tcPr marL="80962" marR="80962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Heart Disease Detection by Using Machine Learning Algorithms and a Real-Time Cardiovascular Health Monitoring System</a:t>
                      </a:r>
                      <a:endParaRPr lang="en-US" sz="1800">
                        <a:latin typeface="+mn-lt"/>
                      </a:endParaRPr>
                    </a:p>
                    <a:p>
                      <a:pPr marL="85725" lvl="0" indent="0" algn="l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None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0962" marR="80962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1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Machine Learning Algorithms: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 SVM showed the best accuracy among Naïve Bayes, SVM, ANN, Random Forest, and Logistic Regression tested in WEKA for heart disease prediction.</a:t>
                      </a:r>
                      <a:endParaRPr lang="en-US" sz="1800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1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Data Source: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 Two open-access datasets (Cleveland and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+mn-lt"/>
                        </a:rPr>
                        <a:t>Statlog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 Heart Disease) were merged, yielding 566 records with 13 attributes for enhanced robustness.</a:t>
                      </a:r>
                      <a:endParaRPr lang="en-US" sz="1800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1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Real-Time Monitoring &amp; Cloud Application: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 An Arduino-based system monitors heart rate, temperature, and humidity, transmitting data to a cloud server with a mobile app for patient-doctor communication.</a:t>
                      </a:r>
                      <a:endParaRPr lang="en-US" sz="1800">
                        <a:latin typeface="+mn-l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80962" marR="80962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•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 system does not include a mechanism to detect yawning, another critical indicator of driver drowsiness. </a:t>
                      </a:r>
                      <a:endParaRPr lang="en-US" sz="1800">
                        <a:latin typeface="+mn-l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•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There is no alert mechanism in place for notifying the car owner or providing warnings to the driver when unsafe or unauthorized driving behavior is detected through the alcohol sensors. </a:t>
                      </a:r>
                      <a:endParaRPr lang="en-US" sz="1800">
                        <a:latin typeface="+mn-l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+mn-lt"/>
                        </a:rPr>
                        <a:t>•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The system’s effectiveness is heavily reliant on the continuous and accurate functioning of sensors, which may be impacted by poor lighting conditions or sensor inaccuracies. </a:t>
                      </a:r>
                      <a:endParaRPr lang="en-US" sz="1800">
                        <a:latin typeface="+mn-lt"/>
                      </a:endParaRPr>
                    </a:p>
                    <a:p>
                      <a:pPr marL="85725" lvl="0" indent="0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sz="1300">
                        <a:latin typeface="+mn-lt"/>
                        <a:ea typeface="Calibri" panose="020F0502020204030204"/>
                      </a:endParaRPr>
                    </a:p>
                  </a:txBody>
                  <a:tcPr marL="80962" marR="80962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52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DFE49-F123-7FAD-B7BD-74E581CD7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9ADA-5789-5D68-4461-234E7E26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Literature Survey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C9075A-C27F-F704-91B1-BA4A888123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4722797"/>
              </p:ext>
            </p:extLst>
          </p:nvPr>
        </p:nvGraphicFramePr>
        <p:xfrm>
          <a:off x="605836" y="1536062"/>
          <a:ext cx="10980328" cy="5025396"/>
        </p:xfrm>
        <a:graphic>
          <a:graphicData uri="http://schemas.openxmlformats.org/drawingml/2006/table">
            <a:tbl>
              <a:tblPr/>
              <a:tblGrid>
                <a:gridCol w="82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1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396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S. No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Title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Methodology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Identification of gaps and limitations.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530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latin typeface="+mn-lt"/>
                          <a:ea typeface="Calibri"/>
                        </a:rPr>
                        <a:t>3</a:t>
                      </a:r>
                      <a:endParaRPr sz="1000">
                        <a:latin typeface="+mn-lt"/>
                        <a:ea typeface="Calibri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+mn-lt"/>
                        </a:rPr>
                        <a:t>Prediction of Heart Disease Using a Combination of Machine Learning and Deep Learning</a:t>
                      </a:r>
                      <a:endParaRPr lang="en-IN" sz="1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+mn-lt"/>
                        </a:rPr>
                        <a:t>Dataset:</a:t>
                      </a:r>
                      <a:r>
                        <a:rPr lang="en-US" sz="1000">
                          <a:latin typeface="+mn-lt"/>
                        </a:rPr>
                        <a:t> Public health dataset derived from </a:t>
                      </a:r>
                      <a:r>
                        <a:rPr lang="en-US" sz="1000" b="1">
                          <a:latin typeface="+mn-lt"/>
                        </a:rPr>
                        <a:t>Cleveland, Hungary, Switzerland, and Long Beach V</a:t>
                      </a:r>
                      <a:r>
                        <a:rPr lang="en-US" sz="1000">
                          <a:latin typeface="+mn-lt"/>
                        </a:rPr>
                        <a:t> databases, consisting of </a:t>
                      </a:r>
                      <a:r>
                        <a:rPr lang="en-US" sz="1000" b="1">
                          <a:latin typeface="+mn-lt"/>
                        </a:rPr>
                        <a:t>76 attributes</a:t>
                      </a:r>
                      <a:r>
                        <a:rPr lang="en-US" sz="1000">
                          <a:latin typeface="+mn-lt"/>
                        </a:rPr>
                        <a:t>, with </a:t>
                      </a:r>
                      <a:r>
                        <a:rPr lang="en-US" sz="1000" b="1">
                          <a:latin typeface="+mn-lt"/>
                        </a:rPr>
                        <a:t>14 key features</a:t>
                      </a:r>
                      <a:r>
                        <a:rPr lang="en-US" sz="1000">
                          <a:latin typeface="+mn-lt"/>
                        </a:rPr>
                        <a:t> selected for this study.</a:t>
                      </a:r>
                    </a:p>
                    <a:p>
                      <a:r>
                        <a:rPr lang="en-US" sz="1000" b="1">
                          <a:latin typeface="+mn-lt"/>
                        </a:rPr>
                        <a:t>Preprocessing:</a:t>
                      </a:r>
                      <a:r>
                        <a:rPr lang="en-US" sz="1000">
                          <a:latin typeface="+mn-lt"/>
                        </a:rPr>
                        <a:t> Outliers handled using the </a:t>
                      </a:r>
                      <a:r>
                        <a:rPr lang="en-US" sz="1000" b="1">
                          <a:latin typeface="+mn-lt"/>
                        </a:rPr>
                        <a:t>Isolation Forest</a:t>
                      </a:r>
                      <a:r>
                        <a:rPr lang="en-US" sz="1000">
                          <a:latin typeface="+mn-lt"/>
                        </a:rPr>
                        <a:t> method. Dataset balanced and feature selection applied using the </a:t>
                      </a:r>
                      <a:r>
                        <a:rPr lang="en-US" sz="1000" b="1">
                          <a:latin typeface="+mn-lt"/>
                        </a:rPr>
                        <a:t>Lasso algorithm</a:t>
                      </a:r>
                      <a:r>
                        <a:rPr lang="en-US" sz="1000">
                          <a:latin typeface="+mn-lt"/>
                        </a:rPr>
                        <a:t>.</a:t>
                      </a:r>
                    </a:p>
                    <a:p>
                      <a:r>
                        <a:rPr lang="en-US" sz="1000" b="1">
                          <a:latin typeface="+mn-lt"/>
                        </a:rPr>
                        <a:t>Machine Learning Approaches:</a:t>
                      </a:r>
                      <a:r>
                        <a:rPr lang="en-US" sz="1000">
                          <a:latin typeface="+mn-lt"/>
                        </a:rPr>
                        <a:t> Tested </a:t>
                      </a:r>
                      <a:r>
                        <a:rPr lang="en-US" sz="1000" b="1">
                          <a:latin typeface="+mn-lt"/>
                        </a:rPr>
                        <a:t>Logistic Regression, K-Nearest Neighbors, Decision Trees, Random Forest, SVM, and </a:t>
                      </a:r>
                      <a:r>
                        <a:rPr lang="en-US" sz="1000" b="1" err="1">
                          <a:latin typeface="+mn-lt"/>
                        </a:rPr>
                        <a:t>XGBoost</a:t>
                      </a:r>
                      <a:r>
                        <a:rPr lang="en-US" sz="1000">
                          <a:latin typeface="+mn-lt"/>
                        </a:rPr>
                        <a:t>. Feature selection and </a:t>
                      </a:r>
                      <a:r>
                        <a:rPr lang="en-US" sz="1000" b="1">
                          <a:latin typeface="+mn-lt"/>
                        </a:rPr>
                        <a:t>dimensionality reduction</a:t>
                      </a:r>
                      <a:r>
                        <a:rPr lang="en-US" sz="1000">
                          <a:latin typeface="+mn-lt"/>
                        </a:rPr>
                        <a:t> techniques were applied to enhance model performance.</a:t>
                      </a:r>
                    </a:p>
                    <a:p>
                      <a:r>
                        <a:rPr lang="en-US" sz="1000" b="1">
                          <a:latin typeface="+mn-lt"/>
                        </a:rPr>
                        <a:t>Deep Learning Approach:</a:t>
                      </a:r>
                      <a:r>
                        <a:rPr lang="en-US" sz="1000">
                          <a:latin typeface="+mn-lt"/>
                        </a:rPr>
                        <a:t> Implemented a </a:t>
                      </a:r>
                      <a:r>
                        <a:rPr lang="en-US" sz="1000" b="1">
                          <a:latin typeface="+mn-lt"/>
                        </a:rPr>
                        <a:t>sequential deep learning model</a:t>
                      </a:r>
                      <a:r>
                        <a:rPr lang="en-US" sz="1000">
                          <a:latin typeface="+mn-lt"/>
                        </a:rPr>
                        <a:t> with </a:t>
                      </a:r>
                      <a:r>
                        <a:rPr lang="en-US" sz="1000" b="1">
                          <a:latin typeface="+mn-lt"/>
                        </a:rPr>
                        <a:t>three dense layers</a:t>
                      </a:r>
                      <a:r>
                        <a:rPr lang="en-US" sz="1000">
                          <a:latin typeface="+mn-lt"/>
                        </a:rPr>
                        <a:t>, using </a:t>
                      </a:r>
                      <a:r>
                        <a:rPr lang="en-US" sz="1000" b="1" err="1">
                          <a:latin typeface="+mn-lt"/>
                        </a:rPr>
                        <a:t>ReLU</a:t>
                      </a:r>
                      <a:r>
                        <a:rPr lang="en-US" sz="1000" b="1">
                          <a:latin typeface="+mn-lt"/>
                        </a:rPr>
                        <a:t> activation</a:t>
                      </a:r>
                      <a:r>
                        <a:rPr lang="en-US" sz="1000">
                          <a:latin typeface="+mn-lt"/>
                        </a:rPr>
                        <a:t> for hidden layers and </a:t>
                      </a:r>
                      <a:r>
                        <a:rPr lang="en-US" sz="1000" b="1">
                          <a:latin typeface="+mn-lt"/>
                        </a:rPr>
                        <a:t>Sigmoid activation</a:t>
                      </a:r>
                      <a:r>
                        <a:rPr lang="en-US" sz="1000">
                          <a:latin typeface="+mn-lt"/>
                        </a:rPr>
                        <a:t> for the output layer. Included </a:t>
                      </a:r>
                      <a:r>
                        <a:rPr lang="en-US" sz="1000" b="1">
                          <a:latin typeface="+mn-lt"/>
                        </a:rPr>
                        <a:t>Dropout layers</a:t>
                      </a:r>
                      <a:r>
                        <a:rPr lang="en-US" sz="1000">
                          <a:latin typeface="+mn-lt"/>
                        </a:rPr>
                        <a:t> to prevent overfitting.</a:t>
                      </a: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noProof="0">
                          <a:latin typeface="+mn-lt"/>
                        </a:rPr>
                        <a:t>Hardware Constraints:</a:t>
                      </a:r>
                      <a:r>
                        <a:rPr lang="en-US" sz="1000" b="0" i="0" u="none" strike="noStrike" noProof="0">
                          <a:latin typeface="+mn-lt"/>
                        </a:rPr>
                        <a:t> The system lacks clinically approved </a:t>
                      </a:r>
                      <a:r>
                        <a:rPr lang="en-US" sz="1000" b="1" i="0" u="none" strike="noStrike" noProof="0">
                          <a:latin typeface="+mn-lt"/>
                        </a:rPr>
                        <a:t>PPG-based blood pressure sensors</a:t>
                      </a:r>
                      <a:r>
                        <a:rPr lang="en-US" sz="1000" b="0" i="0" u="none" strike="noStrike" noProof="0">
                          <a:latin typeface="+mn-lt"/>
                        </a:rPr>
                        <a:t>, limiting medical accuracy.</a:t>
                      </a:r>
                      <a:endParaRPr lang="en-US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noProof="0">
                          <a:latin typeface="+mn-lt"/>
                        </a:rPr>
                        <a:t>Data Generalization:</a:t>
                      </a:r>
                      <a:r>
                        <a:rPr lang="en-US" sz="1000" b="0" i="0" u="none" strike="noStrike" noProof="0">
                          <a:latin typeface="+mn-lt"/>
                        </a:rPr>
                        <a:t> The model was trained on merged datasets but </a:t>
                      </a:r>
                      <a:r>
                        <a:rPr lang="en-US" sz="1000" b="1" i="0" u="none" strike="noStrike" noProof="0">
                          <a:latin typeface="+mn-lt"/>
                        </a:rPr>
                        <a:t>remains unvalidated</a:t>
                      </a:r>
                      <a:r>
                        <a:rPr lang="en-US" sz="1000" b="0" i="0" u="none" strike="noStrike" noProof="0">
                          <a:latin typeface="+mn-lt"/>
                        </a:rPr>
                        <a:t> for other populations.</a:t>
                      </a:r>
                      <a:endParaRPr lang="en-US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noProof="0">
                          <a:latin typeface="+mn-lt"/>
                        </a:rPr>
                        <a:t>Mobile Application:</a:t>
                      </a:r>
                      <a:r>
                        <a:rPr lang="en-US" sz="1000" b="0" i="0" u="none" strike="noStrike" noProof="0">
                          <a:latin typeface="+mn-lt"/>
                        </a:rPr>
                        <a:t> The proposed </a:t>
                      </a:r>
                      <a:r>
                        <a:rPr lang="en-US" sz="1000" b="1" i="0" u="none" strike="noStrike" noProof="0">
                          <a:latin typeface="+mn-lt"/>
                        </a:rPr>
                        <a:t>mobile app was not implemented</a:t>
                      </a:r>
                      <a:r>
                        <a:rPr lang="en-US" sz="1000" b="0" i="0" u="none" strike="noStrike" noProof="0">
                          <a:latin typeface="+mn-lt"/>
                        </a:rPr>
                        <a:t>, and no real-world testing was conducted.</a:t>
                      </a:r>
                      <a:endParaRPr lang="en-US">
                        <a:latin typeface="+mn-l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1" i="0" u="none" strike="noStrike" noProof="0">
                          <a:latin typeface="+mn-lt"/>
                        </a:rPr>
                        <a:t>Internet Dependency:</a:t>
                      </a:r>
                      <a:r>
                        <a:rPr lang="en-US" sz="1000" b="0" i="0" u="none" strike="noStrike" noProof="0">
                          <a:latin typeface="+mn-lt"/>
                        </a:rPr>
                        <a:t> The system relies on </a:t>
                      </a:r>
                      <a:r>
                        <a:rPr lang="en-US" sz="1000" b="1" i="0" u="none" strike="noStrike" noProof="0">
                          <a:latin typeface="+mn-lt"/>
                        </a:rPr>
                        <a:t>cloud connectivity</a:t>
                      </a:r>
                      <a:r>
                        <a:rPr lang="en-US" sz="1000" b="0" i="0" u="none" strike="noStrike" noProof="0">
                          <a:latin typeface="+mn-lt"/>
                        </a:rPr>
                        <a:t>, which may cause issues in regions with poor network access.</a:t>
                      </a:r>
                      <a:endParaRPr lang="en-US">
                        <a:latin typeface="+mn-lt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051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latin typeface="+mn-lt"/>
                          <a:ea typeface="Calibri" panose="020F0502020204030204"/>
                        </a:rPr>
                        <a:t>4</a:t>
                      </a:r>
                      <a:endParaRPr sz="13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Heart Disease Prediction Based on the Embedded Feature </a:t>
                      </a:r>
                      <a:r>
                        <a:rPr lang="en-US" sz="1100">
                          <a:latin typeface="+mn-lt"/>
                        </a:rPr>
                        <a:t>Selection Method and Deep Neural Network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  <a:p>
                      <a:pPr marL="85725" lvl="0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None/>
                      </a:pPr>
                      <a:endParaRPr lang="en-US" sz="14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+mn-lt"/>
                        </a:rPr>
                        <a:t>Feature Selection:</a:t>
                      </a:r>
                      <a:r>
                        <a:rPr lang="en-US" sz="1000">
                          <a:latin typeface="+mn-lt"/>
                        </a:rPr>
                        <a:t> Implemented an </a:t>
                      </a:r>
                      <a:r>
                        <a:rPr lang="en-US" sz="1000" b="1">
                          <a:latin typeface="+mn-lt"/>
                        </a:rPr>
                        <a:t>embedded feature selection</a:t>
                      </a:r>
                      <a:r>
                        <a:rPr lang="en-US" sz="1000">
                          <a:latin typeface="+mn-lt"/>
                        </a:rPr>
                        <a:t> method using </a:t>
                      </a:r>
                      <a:r>
                        <a:rPr lang="en-US" sz="1000" b="1" err="1">
                          <a:latin typeface="+mn-lt"/>
                        </a:rPr>
                        <a:t>LinearSVC</a:t>
                      </a:r>
                      <a:r>
                        <a:rPr lang="en-US" sz="1000" b="1">
                          <a:latin typeface="+mn-lt"/>
                        </a:rPr>
                        <a:t> with L1 norm (Lasso)</a:t>
                      </a:r>
                      <a:r>
                        <a:rPr lang="en-US" sz="1000">
                          <a:latin typeface="+mn-lt"/>
                        </a:rPr>
                        <a:t> as a penalty term to select the most relevant features, reducing dimensionality and improving model efficiency.</a:t>
                      </a:r>
                    </a:p>
                    <a:p>
                      <a:r>
                        <a:rPr lang="en-US" sz="1000" b="1">
                          <a:latin typeface="+mn-lt"/>
                        </a:rPr>
                        <a:t>Deep Neural Network (DNN):</a:t>
                      </a:r>
                      <a:r>
                        <a:rPr lang="en-US" sz="1000">
                          <a:latin typeface="+mn-lt"/>
                        </a:rPr>
                        <a:t> Designed a </a:t>
                      </a:r>
                      <a:r>
                        <a:rPr lang="en-US" sz="1000" b="1">
                          <a:latin typeface="+mn-lt"/>
                        </a:rPr>
                        <a:t>multi-layer DNN model</a:t>
                      </a:r>
                      <a:r>
                        <a:rPr lang="en-US" sz="1000">
                          <a:latin typeface="+mn-lt"/>
                        </a:rPr>
                        <a:t> for heart disease prediction, where the selected features were fed into the network to enhance learning and classification performance.</a:t>
                      </a:r>
                    </a:p>
                    <a:p>
                      <a:r>
                        <a:rPr lang="en-US" sz="1000" b="1">
                          <a:latin typeface="+mn-lt"/>
                        </a:rPr>
                        <a:t>Data Preprocessing:</a:t>
                      </a:r>
                      <a:r>
                        <a:rPr lang="en-US" sz="1000">
                          <a:latin typeface="+mn-lt"/>
                        </a:rPr>
                        <a:t> Applied </a:t>
                      </a:r>
                      <a:r>
                        <a:rPr lang="en-US" sz="1000" b="1">
                          <a:latin typeface="+mn-lt"/>
                        </a:rPr>
                        <a:t>outlier removal using the IQR method</a:t>
                      </a:r>
                      <a:r>
                        <a:rPr lang="en-US" sz="1000">
                          <a:latin typeface="+mn-lt"/>
                        </a:rPr>
                        <a:t> to eliminate anomalies and performed </a:t>
                      </a:r>
                      <a:r>
                        <a:rPr lang="en-US" sz="1000" b="1">
                          <a:latin typeface="+mn-lt"/>
                        </a:rPr>
                        <a:t>data standardization</a:t>
                      </a:r>
                      <a:r>
                        <a:rPr lang="en-US" sz="1000">
                          <a:latin typeface="+mn-lt"/>
                        </a:rPr>
                        <a:t> to ensure consistent feature scaling, leading to improved model accuracy.</a:t>
                      </a:r>
                    </a:p>
                    <a:p>
                      <a:r>
                        <a:rPr lang="en-US" sz="1000" b="1">
                          <a:latin typeface="+mn-lt"/>
                        </a:rPr>
                        <a:t>Weight Initialization:</a:t>
                      </a:r>
                      <a:r>
                        <a:rPr lang="en-US" sz="1000">
                          <a:latin typeface="+mn-lt"/>
                        </a:rPr>
                        <a:t> Evaluated different weight initialization techniques, concluding that the </a:t>
                      </a:r>
                      <a:r>
                        <a:rPr lang="en-US" sz="1000" b="1">
                          <a:latin typeface="+mn-lt"/>
                        </a:rPr>
                        <a:t>He initializer</a:t>
                      </a:r>
                      <a:r>
                        <a:rPr lang="en-US" sz="1000">
                          <a:latin typeface="+mn-lt"/>
                        </a:rPr>
                        <a:t> provided the best stability and accuracy by maintaining proper weight distribution and avoiding vanishing/exploding gradient issues.</a:t>
                      </a: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err="1">
                          <a:latin typeface="+mn-lt"/>
                        </a:rPr>
                        <a:t>Retraction</a:t>
                      </a:r>
                      <a:r>
                        <a:rPr lang="en-US" sz="1000" err="1">
                          <a:latin typeface="+mn-lt"/>
                        </a:rPr>
                        <a:t>:The</a:t>
                      </a:r>
                      <a:r>
                        <a:rPr lang="en-US" sz="1000">
                          <a:latin typeface="+mn-lt"/>
                        </a:rPr>
                        <a:t> paper has been retracted due to issues with the publication and peer-review process, which may compromise the reliability of the findings.</a:t>
                      </a:r>
                    </a:p>
                    <a:p>
                      <a:r>
                        <a:rPr lang="en-US" sz="1000" b="1" err="1">
                          <a:latin typeface="+mn-lt"/>
                        </a:rPr>
                        <a:t>Generalizability</a:t>
                      </a:r>
                      <a:r>
                        <a:rPr lang="en-US" sz="1000" err="1">
                          <a:latin typeface="+mn-lt"/>
                        </a:rPr>
                        <a:t>:While</a:t>
                      </a:r>
                      <a:r>
                        <a:rPr lang="en-US" sz="1000">
                          <a:latin typeface="+mn-lt"/>
                        </a:rPr>
                        <a:t> the dataset from Kaggle was used, the model's applicability to broader datasets or diverse populations remains uncertain.</a:t>
                      </a:r>
                    </a:p>
                    <a:p>
                      <a:r>
                        <a:rPr lang="en-US" sz="1000" b="1">
                          <a:latin typeface="+mn-lt"/>
                        </a:rPr>
                        <a:t>Model </a:t>
                      </a:r>
                      <a:r>
                        <a:rPr lang="en-US" sz="1000" b="1" err="1">
                          <a:latin typeface="+mn-lt"/>
                        </a:rPr>
                        <a:t>Optimization</a:t>
                      </a:r>
                      <a:r>
                        <a:rPr lang="en-US" sz="1000" err="1">
                          <a:latin typeface="+mn-lt"/>
                        </a:rPr>
                        <a:t>:Further</a:t>
                      </a:r>
                      <a:r>
                        <a:rPr lang="en-US" sz="1000">
                          <a:latin typeface="+mn-lt"/>
                        </a:rPr>
                        <a:t> improvements in model optimization, including adjustments to the DNN's depth and parameters, are suggested but were not fully explored in this paper.</a:t>
                      </a:r>
                    </a:p>
                    <a:p>
                      <a:r>
                        <a:rPr lang="en-US" sz="1000" b="1">
                          <a:latin typeface="+mn-lt"/>
                        </a:rPr>
                        <a:t>Feature </a:t>
                      </a:r>
                      <a:r>
                        <a:rPr lang="en-US" sz="1000" b="1" err="1">
                          <a:latin typeface="+mn-lt"/>
                        </a:rPr>
                        <a:t>Removal</a:t>
                      </a:r>
                      <a:r>
                        <a:rPr lang="en-US" sz="1000" err="1">
                          <a:latin typeface="+mn-lt"/>
                        </a:rPr>
                        <a:t>:Although</a:t>
                      </a:r>
                      <a:r>
                        <a:rPr lang="en-US" sz="1000">
                          <a:latin typeface="+mn-lt"/>
                        </a:rPr>
                        <a:t> some features were discarded based on feature selection, the impact of removing those features was not exhaustively tested</a:t>
                      </a:r>
                      <a:endParaRPr lang="en-US" sz="10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12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CBBCB-B58F-43C3-66BA-7BE3DA5AF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A6EE-B058-58D6-3148-822CBB16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Literature Survey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3308B1-5F3F-0610-E0C8-593A19FA8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0044900"/>
              </p:ext>
            </p:extLst>
          </p:nvPr>
        </p:nvGraphicFramePr>
        <p:xfrm>
          <a:off x="605836" y="1815462"/>
          <a:ext cx="10980328" cy="4279977"/>
        </p:xfrm>
        <a:graphic>
          <a:graphicData uri="http://schemas.openxmlformats.org/drawingml/2006/table">
            <a:tbl>
              <a:tblPr/>
              <a:tblGrid>
                <a:gridCol w="82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4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1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3396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S. No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Title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Methodology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300" b="1">
                          <a:latin typeface="Calibri" panose="020F0502020204030204"/>
                          <a:ea typeface="Calibri" panose="020F0502020204030204"/>
                        </a:rPr>
                        <a:t>Identification of gaps and limitations.</a:t>
                      </a: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4530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latin typeface="+mn-lt"/>
                          <a:ea typeface="Calibri"/>
                        </a:rPr>
                        <a:t>5</a:t>
                      </a:r>
                      <a:endParaRPr sz="1000">
                        <a:latin typeface="+mn-lt"/>
                        <a:ea typeface="Calibri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1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IoT Based Accident Prevention System using Machine Learning</a:t>
                      </a:r>
                      <a:endParaRPr lang="en-US" sz="1100" b="0" i="0" u="none" strike="noStrike">
                        <a:effectLst/>
                        <a:latin typeface="+mn-lt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Models: Random Forest, </a:t>
                      </a:r>
                      <a:r>
                        <a:rPr lang="en-IN" sz="10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LightGBM</a:t>
                      </a: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000" b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endParaRPr lang="en-IN" sz="1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Dataset: Countrywide Traffic Accident Dataset (2.8 million vehicle accidents in the US from 2016 to 2021)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 Data: Location, time, weather, wind speed, visibility, temperature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Metrics: Accuracy, precision, recall, F1-score, ROC-AUC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 devices for collecting location, time, weather, wind speed, visibility, and temperature data</a:t>
                      </a:r>
                      <a:endParaRPr lang="en-US" sz="1000" b="0" i="0" u="none" strike="noStrike">
                        <a:effectLst/>
                        <a:latin typeface="+mn-lt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Potential bias due to the dataset being focused on a specific region (the United States)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model’s performance might vary with different datasets or real-time conditions.</a:t>
                      </a: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2051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latin typeface="+mn-lt"/>
                          <a:ea typeface="Calibri" panose="020F0502020204030204"/>
                        </a:rPr>
                        <a:t>6</a:t>
                      </a:r>
                      <a:endParaRPr sz="1300">
                        <a:latin typeface="+mn-lt"/>
                        <a:ea typeface="Calibri" panose="020F0502020204030204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>
                          <a:latin typeface="+mn-lt"/>
                        </a:rPr>
                        <a:t>A New Smart Healthcare Framework for Real-Time Heart Disease Detection Based on Deep and Machine Learning</a:t>
                      </a:r>
                      <a:endParaRPr lang="en-US" sz="400" b="0" i="0" u="none" strike="noStrike">
                        <a:effectLst/>
                        <a:latin typeface="+mn-lt"/>
                      </a:endParaRPr>
                    </a:p>
                  </a:txBody>
                  <a:tcPr marL="80964" marR="80964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>
                          <a:latin typeface="+mn-lt"/>
                        </a:rPr>
                        <a:t>Development of a smart healthcare framework (SHDML) for heart disease detection.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>
                          <a:latin typeface="+mn-lt"/>
                        </a:rPr>
                        <a:t>Use of </a:t>
                      </a:r>
                      <a:r>
                        <a:rPr lang="en-IN" sz="1000" err="1">
                          <a:latin typeface="+mn-lt"/>
                        </a:rPr>
                        <a:t>photoplethysmogram</a:t>
                      </a:r>
                      <a:r>
                        <a:rPr lang="en-IN" sz="1000">
                          <a:latin typeface="+mn-lt"/>
                        </a:rPr>
                        <a:t> (PPG) sensors connected to an ATmega32 microcontroller for real-time heart rate monitoring.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>
                          <a:latin typeface="+mn-lt"/>
                        </a:rPr>
                        <a:t>Integration of machine learning and deep learning models for real-time heart disease prediction using data from Framingham Heart Study and PPG sensors.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>
                          <a:latin typeface="+mn-lt"/>
                        </a:rPr>
                        <a:t>Data preprocessing (normalization, missing value handling) and training machine learning models (SVM, Logistic Regression, ANN, etc.) alongside deep learning techniques like CNNs.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>
                          <a:latin typeface="+mn-lt"/>
                        </a:rPr>
                        <a:t>Data stored and processed via Firebase cloud, with results displayed on Android and desktop apps</a:t>
                      </a:r>
                      <a:r>
                        <a:rPr lang="en-IN" sz="1400">
                          <a:latin typeface="+mn-lt"/>
                        </a:rPr>
                        <a:t>.</a:t>
                      </a:r>
                      <a:endParaRPr lang="en-US" sz="1400">
                        <a:latin typeface="+mn-lt"/>
                      </a:endParaRP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latin typeface="+mn-lt"/>
                        </a:rPr>
                        <a:t>Size of the ATmega32-based device needs reduction for practical use.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latin typeface="+mn-lt"/>
                        </a:rPr>
                        <a:t>Limited sensors (no temperature or blood pressure monitoring).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latin typeface="+mn-lt"/>
                        </a:rPr>
                        <a:t>Room for improvement in the user interface and model prediction accuracy.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>
                          <a:latin typeface="+mn-lt"/>
                        </a:rPr>
                        <a:t>Lack of diverse and larger datasets for validation.</a:t>
                      </a:r>
                    </a:p>
                    <a:p>
                      <a:r>
                        <a:rPr lang="en-US" sz="1000">
                          <a:latin typeface="+mn-lt"/>
                        </a:rPr>
                        <a:t>.</a:t>
                      </a:r>
                    </a:p>
                  </a:txBody>
                  <a:tcPr marL="80964" marR="80964" marT="0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197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 Review 1 Embedded Machine Learning for Early Prediction of Heart Attack Symptoms Project Category: PRODUCT/ RESEARCH</vt:lpstr>
      <vt:lpstr>Abstract</vt:lpstr>
      <vt:lpstr>Introduction</vt:lpstr>
      <vt:lpstr>Project Objective</vt:lpstr>
      <vt:lpstr>Product Vision Statement</vt:lpstr>
      <vt:lpstr>Literature Survey</vt:lpstr>
      <vt:lpstr>Literature Survey</vt:lpstr>
      <vt:lpstr>Literature Survey</vt:lpstr>
      <vt:lpstr>Literature Survey</vt:lpstr>
      <vt:lpstr>Literature Survey</vt:lpstr>
      <vt:lpstr>Literature Survey</vt:lpstr>
      <vt:lpstr>Research Gap</vt:lpstr>
      <vt:lpstr>Product Backlogs</vt:lpstr>
      <vt:lpstr>System Architecture based on current user stories</vt:lpstr>
      <vt:lpstr>Product Roadmap/ Release Plan</vt:lpstr>
      <vt:lpstr>Hardware Requirements</vt:lpstr>
      <vt:lpstr>Why Did We Choose the Arduino Nano 33 BLE? </vt:lpstr>
      <vt:lpstr>ML Implementation Using TensorFlow Lite</vt:lpstr>
      <vt:lpstr>Final Architecture Diagram</vt:lpstr>
      <vt:lpstr>A Real-Time Product for Practical Implementation </vt:lpstr>
      <vt:lpstr>Project SDG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senthil kumar</dc:creator>
  <cp:revision>1</cp:revision>
  <dcterms:created xsi:type="dcterms:W3CDTF">2024-07-15T07:58:00Z</dcterms:created>
  <dcterms:modified xsi:type="dcterms:W3CDTF">2025-04-13T08:30:26Z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D803689E00384A5DBDFF96BA1568FB1A_13</vt:lpwstr>
  </property>
  <property fmtid="{D5CDD505-2E9C-101B-9397-08002B2CF9AE}" pid="3" name="KSOProductBuildVer">
    <vt:lpwstr>1033-12.2.0.19805</vt:lpwstr>
  </property>
</Properties>
</file>