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9" r:id="rId5"/>
    <p:sldId id="263" r:id="rId6"/>
    <p:sldId id="268" r:id="rId7"/>
    <p:sldId id="289" r:id="rId8"/>
    <p:sldId id="290" r:id="rId9"/>
    <p:sldId id="292" r:id="rId10"/>
    <p:sldId id="291" r:id="rId11"/>
    <p:sldId id="282" r:id="rId12"/>
    <p:sldId id="283" r:id="rId13"/>
    <p:sldId id="287" r:id="rId14"/>
    <p:sldId id="288" r:id="rId15"/>
    <p:sldId id="284" r:id="rId16"/>
    <p:sldId id="28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6E5FE-3562-4B26-9002-CD6C5DE01EE3}" v="77" dt="2025-04-28T12:40:01.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M G" userId="5c414ee5794ec5d0" providerId="LiveId" clId="{E966E5FE-3562-4B26-9002-CD6C5DE01EE3}"/>
    <pc:docChg chg="undo custSel modSld">
      <pc:chgData name="Vivek M G" userId="5c414ee5794ec5d0" providerId="LiveId" clId="{E966E5FE-3562-4B26-9002-CD6C5DE01EE3}" dt="2025-04-28T12:40:01.791" v="76" actId="255"/>
      <pc:docMkLst>
        <pc:docMk/>
      </pc:docMkLst>
      <pc:sldChg chg="modSp mod">
        <pc:chgData name="Vivek M G" userId="5c414ee5794ec5d0" providerId="LiveId" clId="{E966E5FE-3562-4B26-9002-CD6C5DE01EE3}" dt="2025-04-28T12:39:34.182" v="74" actId="1076"/>
        <pc:sldMkLst>
          <pc:docMk/>
          <pc:sldMk cId="0" sldId="257"/>
        </pc:sldMkLst>
        <pc:spChg chg="mod">
          <ac:chgData name="Vivek M G" userId="5c414ee5794ec5d0" providerId="LiveId" clId="{E966E5FE-3562-4B26-9002-CD6C5DE01EE3}" dt="2025-04-28T12:39:30.827" v="72" actId="20577"/>
          <ac:spMkLst>
            <pc:docMk/>
            <pc:sldMk cId="0" sldId="257"/>
            <ac:spMk id="2" creationId="{00000000-0000-0000-0000-000000000000}"/>
          </ac:spMkLst>
        </pc:spChg>
        <pc:spChg chg="mod">
          <ac:chgData name="Vivek M G" userId="5c414ee5794ec5d0" providerId="LiveId" clId="{E966E5FE-3562-4B26-9002-CD6C5DE01EE3}" dt="2025-04-28T12:39:34.182" v="74" actId="1076"/>
          <ac:spMkLst>
            <pc:docMk/>
            <pc:sldMk cId="0" sldId="257"/>
            <ac:spMk id="4" creationId="{5E97E3C3-A5C7-FA30-33F1-1F45EB3787B3}"/>
          </ac:spMkLst>
        </pc:spChg>
      </pc:sldChg>
      <pc:sldChg chg="modSp mod">
        <pc:chgData name="Vivek M G" userId="5c414ee5794ec5d0" providerId="LiveId" clId="{E966E5FE-3562-4B26-9002-CD6C5DE01EE3}" dt="2025-04-28T12:36:52.324" v="17" actId="2711"/>
        <pc:sldMkLst>
          <pc:docMk/>
          <pc:sldMk cId="0" sldId="258"/>
        </pc:sldMkLst>
        <pc:spChg chg="mod">
          <ac:chgData name="Vivek M G" userId="5c414ee5794ec5d0" providerId="LiveId" clId="{E966E5FE-3562-4B26-9002-CD6C5DE01EE3}" dt="2025-04-28T12:36:52.324" v="17" actId="2711"/>
          <ac:spMkLst>
            <pc:docMk/>
            <pc:sldMk cId="0" sldId="258"/>
            <ac:spMk id="3" creationId="{00000000-0000-0000-0000-000000000000}"/>
          </ac:spMkLst>
        </pc:spChg>
      </pc:sldChg>
      <pc:sldChg chg="modSp mod">
        <pc:chgData name="Vivek M G" userId="5c414ee5794ec5d0" providerId="LiveId" clId="{E966E5FE-3562-4B26-9002-CD6C5DE01EE3}" dt="2025-04-28T12:36:52.756" v="18" actId="2711"/>
        <pc:sldMkLst>
          <pc:docMk/>
          <pc:sldMk cId="0" sldId="259"/>
        </pc:sldMkLst>
        <pc:spChg chg="mod">
          <ac:chgData name="Vivek M G" userId="5c414ee5794ec5d0" providerId="LiveId" clId="{E966E5FE-3562-4B26-9002-CD6C5DE01EE3}" dt="2025-04-28T12:36:52.756" v="18" actId="2711"/>
          <ac:spMkLst>
            <pc:docMk/>
            <pc:sldMk cId="0" sldId="259"/>
            <ac:spMk id="3" creationId="{00000000-0000-0000-0000-000000000000}"/>
          </ac:spMkLst>
        </pc:spChg>
      </pc:sldChg>
      <pc:sldChg chg="modSp mod">
        <pc:chgData name="Vivek M G" userId="5c414ee5794ec5d0" providerId="LiveId" clId="{E966E5FE-3562-4B26-9002-CD6C5DE01EE3}" dt="2025-04-28T12:36:53.152" v="19" actId="2711"/>
        <pc:sldMkLst>
          <pc:docMk/>
          <pc:sldMk cId="2006807433" sldId="279"/>
        </pc:sldMkLst>
        <pc:spChg chg="mod">
          <ac:chgData name="Vivek M G" userId="5c414ee5794ec5d0" providerId="LiveId" clId="{E966E5FE-3562-4B26-9002-CD6C5DE01EE3}" dt="2025-04-28T12:36:53.152" v="19" actId="2711"/>
          <ac:spMkLst>
            <pc:docMk/>
            <pc:sldMk cId="2006807433" sldId="279"/>
            <ac:spMk id="3" creationId="{0550123C-58F3-C1EC-B230-DC43832540F0}"/>
          </ac:spMkLst>
        </pc:spChg>
      </pc:sldChg>
      <pc:sldChg chg="modSp mod">
        <pc:chgData name="Vivek M G" userId="5c414ee5794ec5d0" providerId="LiveId" clId="{E966E5FE-3562-4B26-9002-CD6C5DE01EE3}" dt="2025-04-28T12:36:49.276" v="12" actId="2711"/>
        <pc:sldMkLst>
          <pc:docMk/>
          <pc:sldMk cId="1210250084" sldId="282"/>
        </pc:sldMkLst>
        <pc:spChg chg="mod">
          <ac:chgData name="Vivek M G" userId="5c414ee5794ec5d0" providerId="LiveId" clId="{E966E5FE-3562-4B26-9002-CD6C5DE01EE3}" dt="2025-04-28T12:36:49.276" v="12" actId="2711"/>
          <ac:spMkLst>
            <pc:docMk/>
            <pc:sldMk cId="1210250084" sldId="282"/>
            <ac:spMk id="4" creationId="{86CA77EF-6C3C-424E-7266-BD59D3E1F0C0}"/>
          </ac:spMkLst>
        </pc:spChg>
      </pc:sldChg>
      <pc:sldChg chg="modSp mod">
        <pc:chgData name="Vivek M G" userId="5c414ee5794ec5d0" providerId="LiveId" clId="{E966E5FE-3562-4B26-9002-CD6C5DE01EE3}" dt="2025-04-28T12:36:40.126" v="11" actId="2711"/>
        <pc:sldMkLst>
          <pc:docMk/>
          <pc:sldMk cId="2879486492" sldId="283"/>
        </pc:sldMkLst>
        <pc:spChg chg="mod">
          <ac:chgData name="Vivek M G" userId="5c414ee5794ec5d0" providerId="LiveId" clId="{E966E5FE-3562-4B26-9002-CD6C5DE01EE3}" dt="2025-04-28T12:36:40.126" v="11" actId="2711"/>
          <ac:spMkLst>
            <pc:docMk/>
            <pc:sldMk cId="2879486492" sldId="283"/>
            <ac:spMk id="4" creationId="{0002917B-5D36-1A20-84A0-E4644ED1FA76}"/>
          </ac:spMkLst>
        </pc:spChg>
      </pc:sldChg>
      <pc:sldChg chg="modSp mod">
        <pc:chgData name="Vivek M G" userId="5c414ee5794ec5d0" providerId="LiveId" clId="{E966E5FE-3562-4B26-9002-CD6C5DE01EE3}" dt="2025-04-28T12:38:15.851" v="58" actId="1035"/>
        <pc:sldMkLst>
          <pc:docMk/>
          <pc:sldMk cId="4198142492" sldId="284"/>
        </pc:sldMkLst>
        <pc:spChg chg="mod">
          <ac:chgData name="Vivek M G" userId="5c414ee5794ec5d0" providerId="LiveId" clId="{E966E5FE-3562-4B26-9002-CD6C5DE01EE3}" dt="2025-04-28T12:38:15.851" v="58" actId="1035"/>
          <ac:spMkLst>
            <pc:docMk/>
            <pc:sldMk cId="4198142492" sldId="284"/>
            <ac:spMk id="3" creationId="{C6FA72E6-8193-7DE5-8F03-34A42DB003E8}"/>
          </ac:spMkLst>
        </pc:spChg>
        <pc:picChg chg="mod">
          <ac:chgData name="Vivek M G" userId="5c414ee5794ec5d0" providerId="LiveId" clId="{E966E5FE-3562-4B26-9002-CD6C5DE01EE3}" dt="2025-04-28T12:37:59.671" v="32" actId="1076"/>
          <ac:picMkLst>
            <pc:docMk/>
            <pc:sldMk cId="4198142492" sldId="284"/>
            <ac:picMk id="6" creationId="{92B87377-452D-571F-F200-3740A5DFD92F}"/>
          </ac:picMkLst>
        </pc:picChg>
        <pc:picChg chg="mod">
          <ac:chgData name="Vivek M G" userId="5c414ee5794ec5d0" providerId="LiveId" clId="{E966E5FE-3562-4B26-9002-CD6C5DE01EE3}" dt="2025-04-28T12:37:59.671" v="32" actId="1076"/>
          <ac:picMkLst>
            <pc:docMk/>
            <pc:sldMk cId="4198142492" sldId="284"/>
            <ac:picMk id="8" creationId="{42586806-DC26-29E5-9B09-A418CD8FA41F}"/>
          </ac:picMkLst>
        </pc:picChg>
      </pc:sldChg>
      <pc:sldChg chg="modSp mod">
        <pc:chgData name="Vivek M G" userId="5c414ee5794ec5d0" providerId="LiveId" clId="{E966E5FE-3562-4B26-9002-CD6C5DE01EE3}" dt="2025-04-28T12:38:22.176" v="61" actId="27636"/>
        <pc:sldMkLst>
          <pc:docMk/>
          <pc:sldMk cId="2649751005" sldId="286"/>
        </pc:sldMkLst>
        <pc:spChg chg="mod">
          <ac:chgData name="Vivek M G" userId="5c414ee5794ec5d0" providerId="LiveId" clId="{E966E5FE-3562-4B26-9002-CD6C5DE01EE3}" dt="2025-04-28T12:38:22.176" v="61" actId="27636"/>
          <ac:spMkLst>
            <pc:docMk/>
            <pc:sldMk cId="2649751005" sldId="286"/>
            <ac:spMk id="3" creationId="{4B30009B-5433-18D4-AC72-F63815B6404A}"/>
          </ac:spMkLst>
        </pc:spChg>
      </pc:sldChg>
      <pc:sldChg chg="modSp mod">
        <pc:chgData name="Vivek M G" userId="5c414ee5794ec5d0" providerId="LiveId" clId="{E966E5FE-3562-4B26-9002-CD6C5DE01EE3}" dt="2025-04-28T12:38:53.720" v="71" actId="12789"/>
        <pc:sldMkLst>
          <pc:docMk/>
          <pc:sldMk cId="2952367814" sldId="288"/>
        </pc:sldMkLst>
        <pc:spChg chg="mod">
          <ac:chgData name="Vivek M G" userId="5c414ee5794ec5d0" providerId="LiveId" clId="{E966E5FE-3562-4B26-9002-CD6C5DE01EE3}" dt="2025-04-28T12:38:53.720" v="71" actId="12789"/>
          <ac:spMkLst>
            <pc:docMk/>
            <pc:sldMk cId="2952367814" sldId="288"/>
            <ac:spMk id="4" creationId="{438F37E0-23FC-573A-9036-44FCAF723A03}"/>
          </ac:spMkLst>
        </pc:spChg>
        <pc:picChg chg="mod">
          <ac:chgData name="Vivek M G" userId="5c414ee5794ec5d0" providerId="LiveId" clId="{E966E5FE-3562-4B26-9002-CD6C5DE01EE3}" dt="2025-04-28T12:38:53.720" v="71" actId="12789"/>
          <ac:picMkLst>
            <pc:docMk/>
            <pc:sldMk cId="2952367814" sldId="288"/>
            <ac:picMk id="6" creationId="{1730C2C6-4A2B-2D04-EB72-2D7A5A65A3A8}"/>
          </ac:picMkLst>
        </pc:picChg>
      </pc:sldChg>
      <pc:sldChg chg="modSp mod">
        <pc:chgData name="Vivek M G" userId="5c414ee5794ec5d0" providerId="LiveId" clId="{E966E5FE-3562-4B26-9002-CD6C5DE01EE3}" dt="2025-04-28T12:40:01.791" v="76" actId="255"/>
        <pc:sldMkLst>
          <pc:docMk/>
          <pc:sldMk cId="1359696470" sldId="289"/>
        </pc:sldMkLst>
        <pc:spChg chg="mod">
          <ac:chgData name="Vivek M G" userId="5c414ee5794ec5d0" providerId="LiveId" clId="{E966E5FE-3562-4B26-9002-CD6C5DE01EE3}" dt="2025-04-28T12:40:01.791" v="76" actId="255"/>
          <ac:spMkLst>
            <pc:docMk/>
            <pc:sldMk cId="1359696470" sldId="289"/>
            <ac:spMk id="3" creationId="{F521A447-B33A-8885-5631-E2C96B2294C3}"/>
          </ac:spMkLst>
        </pc:spChg>
      </pc:sldChg>
      <pc:sldChg chg="modSp mod">
        <pc:chgData name="Vivek M G" userId="5c414ee5794ec5d0" providerId="LiveId" clId="{E966E5FE-3562-4B26-9002-CD6C5DE01EE3}" dt="2025-04-28T12:36:50.798" v="14" actId="2711"/>
        <pc:sldMkLst>
          <pc:docMk/>
          <pc:sldMk cId="2444637270" sldId="290"/>
        </pc:sldMkLst>
        <pc:spChg chg="mod">
          <ac:chgData name="Vivek M G" userId="5c414ee5794ec5d0" providerId="LiveId" clId="{E966E5FE-3562-4B26-9002-CD6C5DE01EE3}" dt="2025-04-28T12:36:50.798" v="14" actId="2711"/>
          <ac:spMkLst>
            <pc:docMk/>
            <pc:sldMk cId="2444637270" sldId="290"/>
            <ac:spMk id="4" creationId="{3C68595C-1EB6-BBDD-68E3-05C7F7DC7598}"/>
          </ac:spMkLst>
        </pc:spChg>
      </pc:sldChg>
      <pc:sldChg chg="modSp mod">
        <pc:chgData name="Vivek M G" userId="5c414ee5794ec5d0" providerId="LiveId" clId="{E966E5FE-3562-4B26-9002-CD6C5DE01EE3}" dt="2025-04-28T12:36:49.604" v="13" actId="2711"/>
        <pc:sldMkLst>
          <pc:docMk/>
          <pc:sldMk cId="52837768" sldId="291"/>
        </pc:sldMkLst>
        <pc:spChg chg="mod">
          <ac:chgData name="Vivek M G" userId="5c414ee5794ec5d0" providerId="LiveId" clId="{E966E5FE-3562-4B26-9002-CD6C5DE01EE3}" dt="2025-04-28T12:36:49.604" v="13" actId="2711"/>
          <ac:spMkLst>
            <pc:docMk/>
            <pc:sldMk cId="52837768" sldId="291"/>
            <ac:spMk id="4" creationId="{17A81BB4-E720-2A5E-9EE6-52D043E1DB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C6BB-5747-86DC-5353-903575820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52A6C9-26A3-5B3E-E1B2-9176610F8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E2D9BA-2B18-BADB-668C-B9A89A1541EA}"/>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5" name="Footer Placeholder 4">
            <a:extLst>
              <a:ext uri="{FF2B5EF4-FFF2-40B4-BE49-F238E27FC236}">
                <a16:creationId xmlns:a16="http://schemas.microsoft.com/office/drawing/2014/main" id="{39CB952E-D9D3-40AB-7E63-D61E745D6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E2CDB-C897-4061-5E4F-6DDBA4C9F8CE}"/>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305977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7522-4D4C-DF5C-7E6E-6173BD3B8A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58704-5365-27F3-A296-84AEC2C36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FF713-BDAE-E0E5-D8D1-479AF8EC7EF7}"/>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5" name="Footer Placeholder 4">
            <a:extLst>
              <a:ext uri="{FF2B5EF4-FFF2-40B4-BE49-F238E27FC236}">
                <a16:creationId xmlns:a16="http://schemas.microsoft.com/office/drawing/2014/main" id="{993B101D-35C5-8F26-F12F-578D9FB37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2E422-93E4-65BC-AF2F-9F3B69030964}"/>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393865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38B34-8E6F-CAEE-61FA-DA1268D30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858873-316D-6C80-2143-364697651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DE040-1CFF-6C87-98D2-01E0E8E3F86D}"/>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5" name="Footer Placeholder 4">
            <a:extLst>
              <a:ext uri="{FF2B5EF4-FFF2-40B4-BE49-F238E27FC236}">
                <a16:creationId xmlns:a16="http://schemas.microsoft.com/office/drawing/2014/main" id="{8C56A7E5-96E1-5D85-EB7C-08521DFA5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E56CF-39F3-916D-7AD6-FBC6DA986260}"/>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290027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9DE9-4E16-8EE7-09CA-0D50408C0F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BC3AB-87CE-E4A4-AA39-A3DE36664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81EDE-2ACB-BAAB-92AA-C2FF900647BE}"/>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5" name="Footer Placeholder 4">
            <a:extLst>
              <a:ext uri="{FF2B5EF4-FFF2-40B4-BE49-F238E27FC236}">
                <a16:creationId xmlns:a16="http://schemas.microsoft.com/office/drawing/2014/main" id="{CB1823A3-F2F8-A958-2EC1-CA700173E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C1B9A-3CDB-FBC8-5E3C-9CC40B1973E9}"/>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314394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6F1C-AA13-F2B0-409F-7A7EB974A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1DED5-13B2-7402-0806-155026B47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28B65-FD37-E01F-4628-91617E14DACE}"/>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5" name="Footer Placeholder 4">
            <a:extLst>
              <a:ext uri="{FF2B5EF4-FFF2-40B4-BE49-F238E27FC236}">
                <a16:creationId xmlns:a16="http://schemas.microsoft.com/office/drawing/2014/main" id="{5C7A8B9D-C6E2-D89D-E19C-734C9B86A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3B28-5EBB-474A-4196-EFBD3EF7478B}"/>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223249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679-528E-6365-7569-2DB113D4C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25C766-11D6-6F9B-886F-D475E428F0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EB235-D052-C161-5767-F84515AE4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0203DA-1B7D-89FF-704B-145DBC7FB639}"/>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6" name="Footer Placeholder 5">
            <a:extLst>
              <a:ext uri="{FF2B5EF4-FFF2-40B4-BE49-F238E27FC236}">
                <a16:creationId xmlns:a16="http://schemas.microsoft.com/office/drawing/2014/main" id="{07EEBA97-E484-50A2-B312-514E39B322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9F48D-01F0-CEA5-01B4-103E5F77982B}"/>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404377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387-0359-1EDD-192E-30449F4B04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C104D-A84E-44B6-2FD8-0FEBE575D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E305C2-E524-277E-8C71-E104156E1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139BAD-FAFC-879A-C21D-92C502CEE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FFDC6-54B3-34C7-E4E2-B0FB97051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4C4395-206F-7E21-F162-56DDBD2709B5}"/>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8" name="Footer Placeholder 7">
            <a:extLst>
              <a:ext uri="{FF2B5EF4-FFF2-40B4-BE49-F238E27FC236}">
                <a16:creationId xmlns:a16="http://schemas.microsoft.com/office/drawing/2014/main" id="{1ED6E1EA-51EB-E668-E335-11A9E2404B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D95179-40D2-041D-D29F-D0EB17936D58}"/>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12402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B1B9-7DC5-0787-CCF1-98CABB9A6C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F20260-AEE8-33E3-550A-D7D7B1A38F9E}"/>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4" name="Footer Placeholder 3">
            <a:extLst>
              <a:ext uri="{FF2B5EF4-FFF2-40B4-BE49-F238E27FC236}">
                <a16:creationId xmlns:a16="http://schemas.microsoft.com/office/drawing/2014/main" id="{B3D121D1-C691-01F6-9324-BFDE1557D0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7B1E1B-807B-6555-2210-6DE1E67DA57B}"/>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246291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1CB50-879B-D3BA-EC9C-86C5D5941A5D}"/>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3" name="Footer Placeholder 2">
            <a:extLst>
              <a:ext uri="{FF2B5EF4-FFF2-40B4-BE49-F238E27FC236}">
                <a16:creationId xmlns:a16="http://schemas.microsoft.com/office/drawing/2014/main" id="{894D473D-1AC4-49B3-0E20-7C088A99C4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88CD0A-3C64-D291-3E9F-901C70269DB9}"/>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210760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2104-82B1-76A1-FC83-A3FCA92A9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0458D5-90E5-F3A7-FBFC-FEBAFD7E0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8408BF-67F9-D4E9-2387-34823E053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10E31-9756-7F9C-DE4F-C341C41AC823}"/>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6" name="Footer Placeholder 5">
            <a:extLst>
              <a:ext uri="{FF2B5EF4-FFF2-40B4-BE49-F238E27FC236}">
                <a16:creationId xmlns:a16="http://schemas.microsoft.com/office/drawing/2014/main" id="{84EEF200-EFB6-744E-73DC-0CBF5B4B5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07AA77-66E3-27F5-817E-0EB2787CA0A8}"/>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19909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D0F-F501-5A11-B295-B040B75C7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4A810F-A0FD-9A59-33FD-18FA7CF55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0B4EA6-BB67-004F-2BCB-EAC8E69C4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A75A7-DD52-7283-608B-DFE10CEE4DD8}"/>
              </a:ext>
            </a:extLst>
          </p:cNvPr>
          <p:cNvSpPr>
            <a:spLocks noGrp="1"/>
          </p:cNvSpPr>
          <p:nvPr>
            <p:ph type="dt" sz="half" idx="10"/>
          </p:nvPr>
        </p:nvSpPr>
        <p:spPr/>
        <p:txBody>
          <a:bodyPr/>
          <a:lstStyle/>
          <a:p>
            <a:fld id="{1002420D-97D0-45E1-80A1-D32B7F963BEF}" type="datetimeFigureOut">
              <a:rPr lang="en-IN" smtClean="0"/>
              <a:t>28-04-2025</a:t>
            </a:fld>
            <a:endParaRPr lang="en-IN"/>
          </a:p>
        </p:txBody>
      </p:sp>
      <p:sp>
        <p:nvSpPr>
          <p:cNvPr id="6" name="Footer Placeholder 5">
            <a:extLst>
              <a:ext uri="{FF2B5EF4-FFF2-40B4-BE49-F238E27FC236}">
                <a16:creationId xmlns:a16="http://schemas.microsoft.com/office/drawing/2014/main" id="{24A9E1C4-89F4-B16E-8C20-77E59B0B9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FA949F-A670-AA49-6A97-67C524C4D76E}"/>
              </a:ext>
            </a:extLst>
          </p:cNvPr>
          <p:cNvSpPr>
            <a:spLocks noGrp="1"/>
          </p:cNvSpPr>
          <p:nvPr>
            <p:ph type="sldNum" sz="quarter" idx="12"/>
          </p:nvPr>
        </p:nvSpPr>
        <p:spPr/>
        <p:txBody>
          <a:bodyPr/>
          <a:lstStyle/>
          <a:p>
            <a:fld id="{5E85C5B9-106D-4D79-8296-93695D2F5878}" type="slidenum">
              <a:rPr lang="en-IN" smtClean="0"/>
              <a:t>‹#›</a:t>
            </a:fld>
            <a:endParaRPr lang="en-IN"/>
          </a:p>
        </p:txBody>
      </p:sp>
    </p:spTree>
    <p:extLst>
      <p:ext uri="{BB962C8B-B14F-4D97-AF65-F5344CB8AC3E}">
        <p14:creationId xmlns:p14="http://schemas.microsoft.com/office/powerpoint/2010/main" val="309992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1B41E-60B3-FA1B-F78E-C7D4299F2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B36CA6-F436-267E-8C91-9B379DC70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74302-6F1B-84EF-91E5-BD4E12B71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2420D-97D0-45E1-80A1-D32B7F963BEF}" type="datetimeFigureOut">
              <a:rPr lang="en-IN" smtClean="0"/>
              <a:t>28-04-2025</a:t>
            </a:fld>
            <a:endParaRPr lang="en-IN"/>
          </a:p>
        </p:txBody>
      </p:sp>
      <p:sp>
        <p:nvSpPr>
          <p:cNvPr id="5" name="Footer Placeholder 4">
            <a:extLst>
              <a:ext uri="{FF2B5EF4-FFF2-40B4-BE49-F238E27FC236}">
                <a16:creationId xmlns:a16="http://schemas.microsoft.com/office/drawing/2014/main" id="{AB3562AF-314E-5C71-5CEC-268E5DF6E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8C0019-8FE4-0D08-F438-DA6B57DC1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5C5B9-106D-4D79-8296-93695D2F5878}" type="slidenum">
              <a:rPr lang="en-IN" smtClean="0"/>
              <a:t>‹#›</a:t>
            </a:fld>
            <a:endParaRPr lang="en-IN"/>
          </a:p>
        </p:txBody>
      </p:sp>
    </p:spTree>
    <p:extLst>
      <p:ext uri="{BB962C8B-B14F-4D97-AF65-F5344CB8AC3E}">
        <p14:creationId xmlns:p14="http://schemas.microsoft.com/office/powerpoint/2010/main" val="37081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200"/>
            <a:ext cx="9144000" cy="2077948"/>
          </a:xfrm>
        </p:spPr>
        <p:txBody>
          <a:bodyPr>
            <a:normAutofit fontScale="90000"/>
          </a:bodyPr>
          <a:lstStyle/>
          <a:p>
            <a:pPr>
              <a:lnSpc>
                <a:spcPct val="150000"/>
              </a:lnSpc>
            </a:pPr>
            <a:br>
              <a:rPr lang="en-US" sz="40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Review 1</a:t>
            </a:r>
            <a:br>
              <a:rPr lang="en-US" sz="40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Embedded Machine Learning for Early Prediction of Heart Attack Symptoms</a:t>
            </a:r>
            <a:br>
              <a:rPr lang="en-US" sz="48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Project Category: </a:t>
            </a:r>
            <a:r>
              <a:rPr lang="en-US" sz="1800">
                <a:latin typeface="Times New Roman" panose="02020603050405020304" pitchFamily="18" charset="0"/>
                <a:cs typeface="Times New Roman" panose="02020603050405020304" pitchFamily="18" charset="0"/>
              </a:rPr>
              <a:t>PRODUCT</a:t>
            </a:r>
            <a:endParaRPr lang="en-IN" sz="48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0145" y="4325420"/>
            <a:ext cx="11435136" cy="1203699"/>
          </a:xfrm>
        </p:spPr>
        <p:txBody>
          <a:bodyPr/>
          <a:lstStyle/>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Guide Name                                                                Student Name &amp; Registration Number</a:t>
            </a:r>
          </a:p>
          <a:p>
            <a:endParaRPr lang="en-IN">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97E3C3-A5C7-FA30-33F1-1F45EB3787B3}"/>
              </a:ext>
            </a:extLst>
          </p:cNvPr>
          <p:cNvSpPr txBox="1"/>
          <p:nvPr/>
        </p:nvSpPr>
        <p:spPr>
          <a:xfrm>
            <a:off x="580765" y="5271490"/>
            <a:ext cx="1414549"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Dr. R </a:t>
            </a:r>
            <a:r>
              <a:rPr lang="en-US" err="1">
                <a:latin typeface="Times New Roman" panose="02020603050405020304" pitchFamily="18" charset="0"/>
                <a:cs typeface="Times New Roman" panose="02020603050405020304" pitchFamily="18" charset="0"/>
              </a:rPr>
              <a:t>Jeya</a:t>
            </a:r>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1AE3433-1A59-E668-6F4D-F0A942DD80E5}"/>
              </a:ext>
            </a:extLst>
          </p:cNvPr>
          <p:cNvSpPr txBox="1"/>
          <p:nvPr/>
        </p:nvSpPr>
        <p:spPr>
          <a:xfrm>
            <a:off x="6946900" y="5244529"/>
            <a:ext cx="4776055" cy="646331"/>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VIVEK M G – RA2211003010002</a:t>
            </a:r>
          </a:p>
          <a:p>
            <a:pPr algn="ctr"/>
            <a:r>
              <a:rPr lang="en-US">
                <a:latin typeface="Times New Roman" panose="02020603050405020304" pitchFamily="18" charset="0"/>
                <a:cs typeface="Times New Roman" panose="02020603050405020304" pitchFamily="18" charset="0"/>
              </a:rPr>
              <a:t>RAGHURAM SRIKANTH – RA2211003010218</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7BAB-CDBF-BE84-FF12-6846A7B57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81FF3-2B1B-FC63-21E4-CDD1F0899FDF}"/>
              </a:ext>
            </a:extLst>
          </p:cNvPr>
          <p:cNvSpPr>
            <a:spLocks noGrp="1"/>
          </p:cNvSpPr>
          <p:nvPr>
            <p:ph type="title"/>
          </p:nvPr>
        </p:nvSpPr>
        <p:spPr>
          <a:xfrm>
            <a:off x="437016" y="475415"/>
            <a:ext cx="10294483" cy="526070"/>
          </a:xfrm>
        </p:spPr>
        <p:txBody>
          <a:bodyPr>
            <a:noAutofit/>
          </a:bodyPr>
          <a:lstStyle/>
          <a:p>
            <a:pPr marL="182880" indent="-182880" algn="ctr">
              <a:spcBef>
                <a:spcPts val="600"/>
              </a:spcBef>
              <a:spcAft>
                <a:spcPts val="300"/>
              </a:spcAft>
              <a:tabLst>
                <a:tab pos="228600" algn="l"/>
                <a:tab pos="457200" algn="l"/>
              </a:tabLst>
            </a:pPr>
            <a:r>
              <a:rPr lang="en-US" sz="4400">
                <a:effectLst/>
              </a:rPr>
              <a:t>TMP117 Temperature Sensor</a:t>
            </a:r>
            <a:endParaRPr lang="en-IN" sz="4400">
              <a:effectLst/>
            </a:endParaRPr>
          </a:p>
        </p:txBody>
      </p:sp>
      <p:sp>
        <p:nvSpPr>
          <p:cNvPr id="4" name="Text Placeholder 3">
            <a:extLst>
              <a:ext uri="{FF2B5EF4-FFF2-40B4-BE49-F238E27FC236}">
                <a16:creationId xmlns:a16="http://schemas.microsoft.com/office/drawing/2014/main" id="{17A81BB4-E720-2A5E-9EE6-52D043E1DBB1}"/>
              </a:ext>
            </a:extLst>
          </p:cNvPr>
          <p:cNvSpPr>
            <a:spLocks noGrp="1"/>
          </p:cNvSpPr>
          <p:nvPr>
            <p:ph type="body" sz="half" idx="2"/>
          </p:nvPr>
        </p:nvSpPr>
        <p:spPr>
          <a:xfrm>
            <a:off x="437017" y="1255630"/>
            <a:ext cx="6926293" cy="6132213"/>
          </a:xfrm>
        </p:spPr>
        <p:txBody>
          <a:bodyPr>
            <a:noAutofit/>
          </a:bodyPr>
          <a:lstStyle/>
          <a:p>
            <a:pPr algn="just">
              <a:spcBef>
                <a:spcPts val="1200"/>
              </a:spcBef>
              <a:buNone/>
            </a:pPr>
            <a:r>
              <a:rPr lang="en-IN" sz="1800">
                <a:effectLst/>
                <a:ea typeface="SimSun" panose="02010600030101010101" pitchFamily="2" charset="-122"/>
              </a:rPr>
              <a:t>The TMP117 is a high-precision digital temperature sensor critical for monitoring body temperature variations, which can signal physiological stress or infection affecting cardiac function.</a:t>
            </a:r>
          </a:p>
          <a:p>
            <a:pPr marL="342900" lvl="0" indent="-342900" algn="just">
              <a:spcBef>
                <a:spcPts val="1200"/>
              </a:spcBef>
              <a:buSzPts val="1000"/>
              <a:buFont typeface="Symbol" panose="05050102010706020507" pitchFamily="18" charset="2"/>
              <a:buChar char=""/>
              <a:tabLst>
                <a:tab pos="228600" algn="l"/>
              </a:tabLst>
            </a:pPr>
            <a:r>
              <a:rPr lang="en-IN" sz="1800" b="1">
                <a:effectLst/>
                <a:ea typeface="SimSun" panose="02010600030101010101" pitchFamily="2" charset="-122"/>
              </a:rPr>
              <a:t>Accuracy</a:t>
            </a:r>
            <a:r>
              <a:rPr lang="en-IN" sz="1800">
                <a:effectLst/>
                <a:ea typeface="SimSun" panose="02010600030101010101" pitchFamily="2" charset="-122"/>
              </a:rPr>
              <a:t>: Delivers precise temperature readings, enhancing the reliability of health assessments. It provides highly accurate temperature measurements, which helps make health assessments more reliable.</a:t>
            </a:r>
          </a:p>
          <a:p>
            <a:pPr marL="342900" lvl="0" indent="-342900" algn="just">
              <a:spcBef>
                <a:spcPts val="1200"/>
              </a:spcBef>
              <a:buSzPts val="1000"/>
              <a:buFont typeface="Symbol" panose="05050102010706020507" pitchFamily="18" charset="2"/>
              <a:buChar char=""/>
              <a:tabLst>
                <a:tab pos="228600" algn="l"/>
              </a:tabLst>
            </a:pPr>
            <a:r>
              <a:rPr lang="en-IN" sz="1800" b="1">
                <a:effectLst/>
                <a:ea typeface="SimSun" panose="02010600030101010101" pitchFamily="2" charset="-122"/>
              </a:rPr>
              <a:t>Communication</a:t>
            </a:r>
            <a:r>
              <a:rPr lang="en-IN" sz="1800">
                <a:effectLst/>
                <a:ea typeface="SimSun" panose="02010600030101010101" pitchFamily="2" charset="-122"/>
              </a:rPr>
              <a:t>: It uses an I²C interface, making it easy to connect and work smoothly with Arduino Nano 33 BLE Sense Rev2</a:t>
            </a:r>
          </a:p>
          <a:p>
            <a:pPr marL="342900" lvl="0" indent="-342900" algn="just">
              <a:spcBef>
                <a:spcPts val="1200"/>
              </a:spcBef>
              <a:spcAft>
                <a:spcPts val="1200"/>
              </a:spcAft>
              <a:buSzPts val="1000"/>
              <a:buFont typeface="Symbol" panose="05050102010706020507" pitchFamily="18" charset="2"/>
              <a:buChar char=""/>
              <a:tabLst>
                <a:tab pos="228600" algn="l"/>
              </a:tabLst>
            </a:pPr>
            <a:r>
              <a:rPr lang="en-IN" sz="1800" b="1">
                <a:effectLst/>
                <a:ea typeface="SimSun" panose="02010600030101010101" pitchFamily="2" charset="-122"/>
              </a:rPr>
              <a:t>Applications</a:t>
            </a:r>
            <a:r>
              <a:rPr lang="en-IN" sz="1800">
                <a:effectLst/>
                <a:ea typeface="SimSun" panose="02010600030101010101" pitchFamily="2" charset="-122"/>
              </a:rPr>
              <a:t>: It’s a great fit for medical equipment, wearable health trackers, and environmental monitoring systems.</a:t>
            </a:r>
          </a:p>
        </p:txBody>
      </p:sp>
      <p:pic>
        <p:nvPicPr>
          <p:cNvPr id="10" name="Content Placeholder 9">
            <a:extLst>
              <a:ext uri="{FF2B5EF4-FFF2-40B4-BE49-F238E27FC236}">
                <a16:creationId xmlns:a16="http://schemas.microsoft.com/office/drawing/2014/main" id="{AFB61BE1-1113-C32A-1ACE-2C9DC658D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774" y="1773237"/>
            <a:ext cx="3657600" cy="2997200"/>
          </a:xfrm>
        </p:spPr>
      </p:pic>
    </p:spTree>
    <p:extLst>
      <p:ext uri="{BB962C8B-B14F-4D97-AF65-F5344CB8AC3E}">
        <p14:creationId xmlns:p14="http://schemas.microsoft.com/office/powerpoint/2010/main" val="5283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D2A6-79C4-8713-03B9-B777F5101970}"/>
              </a:ext>
            </a:extLst>
          </p:cNvPr>
          <p:cNvSpPr>
            <a:spLocks noGrp="1"/>
          </p:cNvSpPr>
          <p:nvPr>
            <p:ph type="title"/>
          </p:nvPr>
        </p:nvSpPr>
        <p:spPr>
          <a:xfrm>
            <a:off x="776288" y="864687"/>
            <a:ext cx="10831512" cy="598714"/>
          </a:xfrm>
        </p:spPr>
        <p:txBody>
          <a:bodyPr>
            <a:noAutofit/>
          </a:bodyPr>
          <a:lstStyle/>
          <a:p>
            <a:r>
              <a:rPr lang="en-US" sz="4400">
                <a:cs typeface="Times New Roman" panose="02020603050405020304" pitchFamily="18" charset="0"/>
              </a:rPr>
              <a:t>Why Did We Choose the Arduino Nano 33 BLE?</a:t>
            </a:r>
            <a:br>
              <a:rPr lang="en-US" sz="4400">
                <a:cs typeface="Times New Roman" panose="02020603050405020304" pitchFamily="18" charset="0"/>
              </a:rPr>
            </a:br>
            <a:endParaRPr lang="en-IN" sz="4400">
              <a:cs typeface="Times New Roman" panose="02020603050405020304" pitchFamily="18" charset="0"/>
            </a:endParaRPr>
          </a:p>
        </p:txBody>
      </p:sp>
      <p:pic>
        <p:nvPicPr>
          <p:cNvPr id="10" name="Content Placeholder 9">
            <a:extLst>
              <a:ext uri="{FF2B5EF4-FFF2-40B4-BE49-F238E27FC236}">
                <a16:creationId xmlns:a16="http://schemas.microsoft.com/office/drawing/2014/main" id="{3C77E814-DE72-04F6-B56F-86D3422B0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628" y="1894115"/>
            <a:ext cx="4829257" cy="2731172"/>
          </a:xfrm>
        </p:spPr>
      </p:pic>
      <p:sp>
        <p:nvSpPr>
          <p:cNvPr id="4" name="Text Placeholder 3">
            <a:extLst>
              <a:ext uri="{FF2B5EF4-FFF2-40B4-BE49-F238E27FC236}">
                <a16:creationId xmlns:a16="http://schemas.microsoft.com/office/drawing/2014/main" id="{86CA77EF-6C3C-424E-7266-BD59D3E1F0C0}"/>
              </a:ext>
            </a:extLst>
          </p:cNvPr>
          <p:cNvSpPr>
            <a:spLocks noGrp="1"/>
          </p:cNvSpPr>
          <p:nvPr>
            <p:ph type="body" sz="half" idx="2"/>
          </p:nvPr>
        </p:nvSpPr>
        <p:spPr>
          <a:xfrm>
            <a:off x="926873" y="1032687"/>
            <a:ext cx="6442755" cy="5193942"/>
          </a:xfrm>
        </p:spPr>
        <p:txBody>
          <a:bodyPr>
            <a:noAutofit/>
          </a:bodyPr>
          <a:lstStyle/>
          <a:p>
            <a:pPr indent="182880" algn="just">
              <a:lnSpc>
                <a:spcPct val="95000"/>
              </a:lnSpc>
              <a:spcAft>
                <a:spcPts val="600"/>
              </a:spcAft>
              <a:buNone/>
              <a:tabLst>
                <a:tab pos="182880" algn="l"/>
              </a:tabLst>
            </a:pPr>
            <a:r>
              <a:rPr lang="en-IN" sz="1800" spc="-5">
                <a:effectLst/>
                <a:ea typeface="SimSun" panose="02010600030101010101" pitchFamily="2" charset="-122"/>
              </a:rPr>
              <a:t>Arduino Nano 33 BLE Sense Rev2 serves as the central microcontroller unit in our system, orchestrating data acquisition, processing, and communication tasks.</a:t>
            </a:r>
          </a:p>
          <a:p>
            <a:pPr marL="342900" lvl="0" indent="-342900" algn="just">
              <a:lnSpc>
                <a:spcPct val="95000"/>
              </a:lnSpc>
              <a:spcAft>
                <a:spcPts val="600"/>
              </a:spcAft>
              <a:buSzPts val="1000"/>
              <a:buFont typeface="Symbol" panose="05050102010706020507" pitchFamily="18" charset="2"/>
              <a:buChar char=""/>
              <a:tabLst>
                <a:tab pos="182880" algn="l"/>
                <a:tab pos="228600" algn="l"/>
              </a:tabLst>
            </a:pPr>
            <a:r>
              <a:rPr lang="en-IN" sz="1800" b="1" spc="-5">
                <a:effectLst/>
                <a:ea typeface="SimSun" panose="02010600030101010101" pitchFamily="2" charset="-122"/>
              </a:rPr>
              <a:t>Processor</a:t>
            </a:r>
            <a:r>
              <a:rPr lang="en-IN" sz="1800" spc="-5">
                <a:effectLst/>
                <a:ea typeface="SimSun" panose="02010600030101010101" pitchFamily="2" charset="-122"/>
              </a:rPr>
              <a:t>: It runs on an nRF52840 microcontroller with a 32-bit ARM Cortex-M4 CPU at 64 MHz, offering a good mix of speed and low power usage.</a:t>
            </a:r>
          </a:p>
          <a:p>
            <a:pPr marL="342900" lvl="0" indent="-342900" algn="just">
              <a:lnSpc>
                <a:spcPct val="95000"/>
              </a:lnSpc>
              <a:spcAft>
                <a:spcPts val="600"/>
              </a:spcAft>
              <a:buSzPts val="1000"/>
              <a:buFont typeface="Symbol" panose="05050102010706020507" pitchFamily="18" charset="2"/>
              <a:buChar char=""/>
              <a:tabLst>
                <a:tab pos="182880" algn="l"/>
                <a:tab pos="228600" algn="l"/>
              </a:tabLst>
            </a:pPr>
            <a:r>
              <a:rPr lang="en-IN" sz="1800" b="1" spc="-5">
                <a:effectLst/>
                <a:ea typeface="SimSun" panose="02010600030101010101" pitchFamily="2" charset="-122"/>
              </a:rPr>
              <a:t>Memory</a:t>
            </a:r>
            <a:r>
              <a:rPr lang="en-IN" sz="1800" spc="-5">
                <a:effectLst/>
                <a:ea typeface="SimSun" panose="02010600030101010101" pitchFamily="2" charset="-122"/>
              </a:rPr>
              <a:t>: It comes with 1 MB of flash storage and 256 KB of SRAM, which is enough to handle machine learning models and store sensor data comfortably.</a:t>
            </a:r>
          </a:p>
          <a:p>
            <a:pPr marL="342900" lvl="0" indent="-342900" algn="just">
              <a:lnSpc>
                <a:spcPct val="95000"/>
              </a:lnSpc>
              <a:spcAft>
                <a:spcPts val="600"/>
              </a:spcAft>
              <a:buSzPts val="1000"/>
              <a:buFont typeface="Symbol" panose="05050102010706020507" pitchFamily="18" charset="2"/>
              <a:buChar char=""/>
              <a:tabLst>
                <a:tab pos="182880" algn="l"/>
                <a:tab pos="228600" algn="l"/>
              </a:tabLst>
            </a:pPr>
            <a:r>
              <a:rPr lang="en-IN" sz="1800" b="1" spc="-5">
                <a:effectLst/>
                <a:ea typeface="SimSun" panose="02010600030101010101" pitchFamily="2" charset="-122"/>
              </a:rPr>
              <a:t>Wireless Communication</a:t>
            </a:r>
            <a:r>
              <a:rPr lang="en-IN" sz="1800" spc="-5">
                <a:effectLst/>
                <a:ea typeface="SimSun" panose="02010600030101010101" pitchFamily="2" charset="-122"/>
              </a:rPr>
              <a:t>: It supports Bluetooth® 5.0 Low Energy (BLE), making it easy to send data to other devices for real-time monitoring and analysis.</a:t>
            </a:r>
          </a:p>
          <a:p>
            <a:pPr marL="342900" lvl="0" indent="-342900" algn="just">
              <a:buSzPts val="1000"/>
              <a:buFont typeface="Symbol" panose="05050102010706020507" pitchFamily="18" charset="2"/>
              <a:buChar char=""/>
              <a:tabLst>
                <a:tab pos="228600" algn="l"/>
              </a:tabLst>
            </a:pPr>
            <a:r>
              <a:rPr lang="en-IN" sz="1800" b="1">
                <a:effectLst/>
                <a:ea typeface="SimSun" panose="02010600030101010101" pitchFamily="2" charset="-122"/>
              </a:rPr>
              <a:t>Integrated Sensors</a:t>
            </a:r>
            <a:r>
              <a:rPr lang="en-IN" sz="1800">
                <a:effectLst/>
                <a:ea typeface="SimSun" panose="02010600030101010101" pitchFamily="2" charset="-122"/>
              </a:rPr>
              <a:t>: </a:t>
            </a:r>
            <a:r>
              <a:rPr lang="en-IN" sz="1800" spc="-5">
                <a:effectLst/>
                <a:ea typeface="SimSun" panose="02010600030101010101" pitchFamily="2" charset="-122"/>
              </a:rPr>
              <a:t>It’s packed with a 9-axis motion sensor (IMU), environmental sensors (for temperature, humidity, and pressure), and even a digital microphone, helping it gather extra information about the surroundings.</a:t>
            </a:r>
            <a:endParaRPr lang="en-IN" sz="1800">
              <a:effectLst/>
              <a:ea typeface="SimSun" panose="02010600030101010101" pitchFamily="2" charset="-122"/>
            </a:endParaRPr>
          </a:p>
          <a:p>
            <a:pPr indent="182880" algn="just">
              <a:lnSpc>
                <a:spcPct val="95000"/>
              </a:lnSpc>
              <a:spcAft>
                <a:spcPts val="600"/>
              </a:spcAft>
              <a:buNone/>
              <a:tabLst>
                <a:tab pos="182880" algn="l"/>
              </a:tabLst>
            </a:pPr>
            <a:endParaRPr lang="en-IN" sz="1800">
              <a:effectLst/>
              <a:ea typeface="SimSun" panose="02010600030101010101" pitchFamily="2" charset="-122"/>
            </a:endParaRPr>
          </a:p>
        </p:txBody>
      </p:sp>
    </p:spTree>
    <p:extLst>
      <p:ext uri="{BB962C8B-B14F-4D97-AF65-F5344CB8AC3E}">
        <p14:creationId xmlns:p14="http://schemas.microsoft.com/office/powerpoint/2010/main" val="121025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17B5-1C9F-B392-8839-03BA0F2F7FDB}"/>
              </a:ext>
            </a:extLst>
          </p:cNvPr>
          <p:cNvSpPr>
            <a:spLocks noGrp="1"/>
          </p:cNvSpPr>
          <p:nvPr>
            <p:ph type="title"/>
          </p:nvPr>
        </p:nvSpPr>
        <p:spPr>
          <a:xfrm>
            <a:off x="583406" y="182880"/>
            <a:ext cx="11025188" cy="571863"/>
          </a:xfrm>
        </p:spPr>
        <p:txBody>
          <a:bodyPr>
            <a:noAutofit/>
          </a:bodyPr>
          <a:lstStyle/>
          <a:p>
            <a:pPr algn="ctr"/>
            <a:r>
              <a:rPr lang="en-US" sz="4400">
                <a:cs typeface="Times New Roman" panose="02020603050405020304" pitchFamily="18" charset="0"/>
              </a:rPr>
              <a:t>ML Implementation Using TensorFlow Lite</a:t>
            </a:r>
            <a:endParaRPr lang="en-IN" sz="4400">
              <a:cs typeface="Times New Roman" panose="02020603050405020304" pitchFamily="18" charset="0"/>
            </a:endParaRPr>
          </a:p>
        </p:txBody>
      </p:sp>
      <p:sp>
        <p:nvSpPr>
          <p:cNvPr id="4" name="Text Placeholder 3">
            <a:extLst>
              <a:ext uri="{FF2B5EF4-FFF2-40B4-BE49-F238E27FC236}">
                <a16:creationId xmlns:a16="http://schemas.microsoft.com/office/drawing/2014/main" id="{0002917B-5D36-1A20-84A0-E4644ED1FA76}"/>
              </a:ext>
            </a:extLst>
          </p:cNvPr>
          <p:cNvSpPr>
            <a:spLocks noGrp="1"/>
          </p:cNvSpPr>
          <p:nvPr>
            <p:ph type="body" sz="half" idx="2"/>
          </p:nvPr>
        </p:nvSpPr>
        <p:spPr>
          <a:xfrm>
            <a:off x="472992" y="856343"/>
            <a:ext cx="6893008" cy="6230257"/>
          </a:xfrm>
        </p:spPr>
        <p:txBody>
          <a:bodyPr>
            <a:noAutofit/>
          </a:bodyPr>
          <a:lstStyle/>
          <a:p>
            <a:pPr>
              <a:lnSpc>
                <a:spcPct val="100000"/>
              </a:lnSpc>
            </a:pPr>
            <a:r>
              <a:rPr lang="en-US" sz="1800">
                <a:cs typeface="Times New Roman" panose="02020603050405020304" pitchFamily="18" charset="0"/>
              </a:rPr>
              <a:t>Step 1: Data Collection</a:t>
            </a:r>
          </a:p>
          <a:p>
            <a:pPr marL="285750" indent="-285750">
              <a:lnSpc>
                <a:spcPct val="100000"/>
              </a:lnSpc>
              <a:buFont typeface="Arial" panose="020B0604020202020204" pitchFamily="34" charset="0"/>
              <a:buChar char="•"/>
            </a:pPr>
            <a:r>
              <a:rPr lang="en-US" sz="1800">
                <a:cs typeface="Times New Roman" panose="02020603050405020304" pitchFamily="18" charset="0"/>
              </a:rPr>
              <a:t>Collect real-time data from MAX30102 (Heart Rate/SpO2), GSR (Stress), and TMP117 (Temperature) sensors.</a:t>
            </a:r>
          </a:p>
          <a:p>
            <a:pPr marL="285750" indent="-285750">
              <a:lnSpc>
                <a:spcPct val="100000"/>
              </a:lnSpc>
              <a:buFont typeface="Arial" panose="020B0604020202020204" pitchFamily="34" charset="0"/>
              <a:buChar char="•"/>
            </a:pPr>
            <a:r>
              <a:rPr lang="en-US" sz="1800">
                <a:cs typeface="Times New Roman" panose="02020603050405020304" pitchFamily="18" charset="0"/>
              </a:rPr>
              <a:t>Use synthetic_heart_attack_data_balanced.csv for training.</a:t>
            </a:r>
          </a:p>
          <a:p>
            <a:pPr>
              <a:lnSpc>
                <a:spcPct val="100000"/>
              </a:lnSpc>
            </a:pPr>
            <a:r>
              <a:rPr lang="en-US" sz="1800">
                <a:cs typeface="Times New Roman" panose="02020603050405020304" pitchFamily="18" charset="0"/>
              </a:rPr>
              <a:t>Step 2: Data Preprocessing</a:t>
            </a:r>
          </a:p>
          <a:p>
            <a:pPr marL="285750" indent="-285750">
              <a:lnSpc>
                <a:spcPct val="100000"/>
              </a:lnSpc>
              <a:buFont typeface="Arial" panose="020B0604020202020204" pitchFamily="34" charset="0"/>
              <a:buChar char="•"/>
            </a:pPr>
            <a:r>
              <a:rPr lang="en-US" sz="1800">
                <a:cs typeface="Times New Roman" panose="02020603050405020304" pitchFamily="18" charset="0"/>
              </a:rPr>
              <a:t>Clean, normalize, and remove noise/outliers from the data.</a:t>
            </a:r>
          </a:p>
          <a:p>
            <a:pPr>
              <a:lnSpc>
                <a:spcPct val="100000"/>
              </a:lnSpc>
            </a:pPr>
            <a:r>
              <a:rPr lang="en-US" sz="1800">
                <a:cs typeface="Times New Roman" panose="02020603050405020304" pitchFamily="18" charset="0"/>
              </a:rPr>
              <a:t>Step 3: Model Training</a:t>
            </a:r>
          </a:p>
          <a:p>
            <a:pPr marL="285750" indent="-285750">
              <a:lnSpc>
                <a:spcPct val="100000"/>
              </a:lnSpc>
              <a:buFont typeface="Arial" panose="020B0604020202020204" pitchFamily="34" charset="0"/>
              <a:buChar char="•"/>
            </a:pPr>
            <a:r>
              <a:rPr lang="en-US" sz="1800">
                <a:cs typeface="Times New Roman" panose="02020603050405020304" pitchFamily="18" charset="0"/>
              </a:rPr>
              <a:t>Train a lightweight ML model on heart attack symptom data.</a:t>
            </a:r>
          </a:p>
          <a:p>
            <a:pPr marL="285750" indent="-285750">
              <a:lnSpc>
                <a:spcPct val="100000"/>
              </a:lnSpc>
              <a:buFont typeface="Arial" panose="020B0604020202020204" pitchFamily="34" charset="0"/>
              <a:buChar char="•"/>
            </a:pPr>
            <a:r>
              <a:rPr lang="en-US" sz="1800">
                <a:cs typeface="Times New Roman" panose="02020603050405020304" pitchFamily="18" charset="0"/>
              </a:rPr>
              <a:t>Optimize for low-power embedded inference.</a:t>
            </a:r>
          </a:p>
          <a:p>
            <a:pPr>
              <a:lnSpc>
                <a:spcPct val="100000"/>
              </a:lnSpc>
            </a:pPr>
            <a:r>
              <a:rPr lang="en-US" sz="1800">
                <a:cs typeface="Times New Roman" panose="02020603050405020304" pitchFamily="18" charset="0"/>
              </a:rPr>
              <a:t>Step 4: Deployment</a:t>
            </a:r>
          </a:p>
          <a:p>
            <a:pPr marL="285750" indent="-285750">
              <a:lnSpc>
                <a:spcPct val="100000"/>
              </a:lnSpc>
              <a:buFont typeface="Arial" panose="020B0604020202020204" pitchFamily="34" charset="0"/>
              <a:buChar char="•"/>
            </a:pPr>
            <a:r>
              <a:rPr lang="en-US" sz="1800">
                <a:cs typeface="Times New Roman" panose="02020603050405020304" pitchFamily="18" charset="0"/>
              </a:rPr>
              <a:t>Convert the model to TensorFlow Lite (</a:t>
            </a:r>
            <a:r>
              <a:rPr lang="en-US" sz="1800" err="1">
                <a:cs typeface="Times New Roman" panose="02020603050405020304" pitchFamily="18" charset="0"/>
              </a:rPr>
              <a:t>TFLite</a:t>
            </a:r>
            <a:r>
              <a:rPr lang="en-US" sz="1800">
                <a:cs typeface="Times New Roman" panose="02020603050405020304" pitchFamily="18" charset="0"/>
              </a:rPr>
              <a:t>).</a:t>
            </a:r>
          </a:p>
          <a:p>
            <a:pPr marL="285750" indent="-285750">
              <a:lnSpc>
                <a:spcPct val="100000"/>
              </a:lnSpc>
              <a:buFont typeface="Arial" panose="020B0604020202020204" pitchFamily="34" charset="0"/>
              <a:buChar char="•"/>
            </a:pPr>
            <a:r>
              <a:rPr lang="en-US" sz="1800">
                <a:cs typeface="Times New Roman" panose="02020603050405020304" pitchFamily="18" charset="0"/>
              </a:rPr>
              <a:t>Deploy it to the Arduino Nano 33 BLE Sense for real-time monitoring.</a:t>
            </a:r>
          </a:p>
          <a:p>
            <a:pPr>
              <a:lnSpc>
                <a:spcPct val="100000"/>
              </a:lnSpc>
            </a:pPr>
            <a:r>
              <a:rPr lang="en-US" sz="1800">
                <a:cs typeface="Times New Roman" panose="02020603050405020304" pitchFamily="18" charset="0"/>
              </a:rPr>
              <a:t>Step 5: Real-Time Alerts</a:t>
            </a:r>
          </a:p>
          <a:p>
            <a:pPr marL="285750" indent="-285750">
              <a:lnSpc>
                <a:spcPct val="100000"/>
              </a:lnSpc>
              <a:buFont typeface="Arial" panose="020B0604020202020204" pitchFamily="34" charset="0"/>
              <a:buChar char="•"/>
            </a:pPr>
            <a:r>
              <a:rPr lang="en-US" sz="1800">
                <a:cs typeface="Times New Roman" panose="02020603050405020304" pitchFamily="18" charset="0"/>
              </a:rPr>
              <a:t>Analyze sensor data in real-time.</a:t>
            </a:r>
          </a:p>
          <a:p>
            <a:pPr marL="285750" indent="-285750">
              <a:lnSpc>
                <a:spcPct val="100000"/>
              </a:lnSpc>
              <a:buFont typeface="Arial" panose="020B0604020202020204" pitchFamily="34" charset="0"/>
              <a:buChar char="•"/>
            </a:pPr>
            <a:r>
              <a:rPr lang="en-US" sz="1800">
                <a:cs typeface="Times New Roman" panose="02020603050405020304" pitchFamily="18" charset="0"/>
              </a:rPr>
              <a:t>Alert the driver if heart attack symptoms are detected.</a:t>
            </a:r>
            <a:endParaRPr lang="en-IN" sz="1800">
              <a:cs typeface="Times New Roman" panose="02020603050405020304" pitchFamily="18" charset="0"/>
            </a:endParaRPr>
          </a:p>
        </p:txBody>
      </p:sp>
      <p:pic>
        <p:nvPicPr>
          <p:cNvPr id="10" name="Picture Placeholder 9">
            <a:extLst>
              <a:ext uri="{FF2B5EF4-FFF2-40B4-BE49-F238E27FC236}">
                <a16:creationId xmlns:a16="http://schemas.microsoft.com/office/drawing/2014/main" id="{92F76345-0219-EF51-1112-1F495D42009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534" r="11534"/>
          <a:stretch>
            <a:fillRect/>
          </a:stretch>
        </p:blipFill>
        <p:spPr>
          <a:xfrm>
            <a:off x="7480300" y="1295400"/>
            <a:ext cx="4394200" cy="3810000"/>
          </a:xfrm>
        </p:spPr>
      </p:pic>
    </p:spTree>
    <p:extLst>
      <p:ext uri="{BB962C8B-B14F-4D97-AF65-F5344CB8AC3E}">
        <p14:creationId xmlns:p14="http://schemas.microsoft.com/office/powerpoint/2010/main" val="287948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E7BB6E-969C-72ED-8514-52C5383CE932}"/>
              </a:ext>
            </a:extLst>
          </p:cNvPr>
          <p:cNvSpPr>
            <a:spLocks noGrp="1"/>
          </p:cNvSpPr>
          <p:nvPr>
            <p:ph type="title"/>
          </p:nvPr>
        </p:nvSpPr>
        <p:spPr>
          <a:xfrm>
            <a:off x="838200" y="365125"/>
            <a:ext cx="10515600" cy="734332"/>
          </a:xfrm>
        </p:spPr>
        <p:txBody>
          <a:bodyPr/>
          <a:lstStyle/>
          <a:p>
            <a:pPr algn="ctr"/>
            <a:r>
              <a:rPr lang="en-IN"/>
              <a:t>Final Architecture Diagram</a:t>
            </a:r>
          </a:p>
        </p:txBody>
      </p:sp>
      <p:pic>
        <p:nvPicPr>
          <p:cNvPr id="7" name="Picture 6">
            <a:extLst>
              <a:ext uri="{FF2B5EF4-FFF2-40B4-BE49-F238E27FC236}">
                <a16:creationId xmlns:a16="http://schemas.microsoft.com/office/drawing/2014/main" id="{796467CB-471E-B163-F1B3-E04FCD1337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224550"/>
            <a:ext cx="10515600" cy="5540437"/>
          </a:xfrm>
          <a:prstGeom prst="rect">
            <a:avLst/>
          </a:prstGeom>
        </p:spPr>
      </p:pic>
    </p:spTree>
    <p:extLst>
      <p:ext uri="{BB962C8B-B14F-4D97-AF65-F5344CB8AC3E}">
        <p14:creationId xmlns:p14="http://schemas.microsoft.com/office/powerpoint/2010/main" val="122918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2B31-4D2B-4B0C-4646-BE4B87EA5952}"/>
              </a:ext>
            </a:extLst>
          </p:cNvPr>
          <p:cNvSpPr>
            <a:spLocks noGrp="1"/>
          </p:cNvSpPr>
          <p:nvPr>
            <p:ph type="title"/>
          </p:nvPr>
        </p:nvSpPr>
        <p:spPr>
          <a:xfrm>
            <a:off x="1219200" y="1803400"/>
            <a:ext cx="10668000" cy="203200"/>
          </a:xfrm>
        </p:spPr>
        <p:txBody>
          <a:bodyPr>
            <a:noAutofit/>
          </a:bodyPr>
          <a:lstStyle/>
          <a:p>
            <a:pPr algn="ctr"/>
            <a:r>
              <a:rPr lang="en-US" sz="4400">
                <a:cs typeface="Times New Roman" panose="02020603050405020304" pitchFamily="18" charset="0"/>
              </a:rPr>
              <a:t>A Real-Time Product for Practical Implementation</a:t>
            </a:r>
            <a:br>
              <a:rPr lang="en-US" sz="4400">
                <a:cs typeface="Times New Roman" panose="02020603050405020304" pitchFamily="18" charset="0"/>
              </a:rPr>
            </a:br>
            <a:endParaRPr lang="en-IN" sz="4400">
              <a:cs typeface="Times New Roman" panose="02020603050405020304" pitchFamily="18" charset="0"/>
            </a:endParaRPr>
          </a:p>
        </p:txBody>
      </p:sp>
      <p:pic>
        <p:nvPicPr>
          <p:cNvPr id="6" name="Picture Placeholder 5">
            <a:extLst>
              <a:ext uri="{FF2B5EF4-FFF2-40B4-BE49-F238E27FC236}">
                <a16:creationId xmlns:a16="http://schemas.microsoft.com/office/drawing/2014/main" id="{1730C2C6-4A2B-2D04-EB72-2D7A5A65A3A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90" r="14290"/>
          <a:stretch>
            <a:fillRect/>
          </a:stretch>
        </p:blipFill>
        <p:spPr>
          <a:xfrm>
            <a:off x="5943092" y="1420240"/>
            <a:ext cx="5805488" cy="4584066"/>
          </a:xfrm>
        </p:spPr>
      </p:pic>
      <p:sp>
        <p:nvSpPr>
          <p:cNvPr id="4" name="Text Placeholder 3">
            <a:extLst>
              <a:ext uri="{FF2B5EF4-FFF2-40B4-BE49-F238E27FC236}">
                <a16:creationId xmlns:a16="http://schemas.microsoft.com/office/drawing/2014/main" id="{438F37E0-23FC-573A-9036-44FCAF723A03}"/>
              </a:ext>
            </a:extLst>
          </p:cNvPr>
          <p:cNvSpPr>
            <a:spLocks noGrp="1"/>
          </p:cNvSpPr>
          <p:nvPr>
            <p:ph type="body" sz="half" idx="2"/>
          </p:nvPr>
        </p:nvSpPr>
        <p:spPr>
          <a:xfrm>
            <a:off x="633984" y="1675701"/>
            <a:ext cx="5135880" cy="407314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a:ln>
                  <a:noFill/>
                </a:ln>
                <a:effectLst/>
                <a:cs typeface="Times New Roman" panose="02020603050405020304" pitchFamily="18" charset="0"/>
              </a:rPr>
              <a:t>This project is designed as a product-based solution that can be implemented in real-time applications. By integrating Embedded Machine Learning (ML) with vehicles, this system provides continuous health monitoring for drivers and ensures road 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a:ln>
                  <a:noFill/>
                </a:ln>
                <a:effectLst/>
                <a:cs typeface="Times New Roman" panose="02020603050405020304" pitchFamily="18" charset="0"/>
              </a:rPr>
              <a:t>Can be integrated into Electric &amp; Fuel-Powered Vehicles.</a:t>
            </a:r>
            <a:br>
              <a:rPr kumimoji="0" lang="en-US" altLang="en-US" sz="1800" i="0" u="none" strike="noStrike" cap="none" normalizeH="0" baseline="0">
                <a:ln>
                  <a:noFill/>
                </a:ln>
                <a:effectLst/>
                <a:cs typeface="Times New Roman" panose="02020603050405020304" pitchFamily="18" charset="0"/>
              </a:rPr>
            </a:br>
            <a:endParaRPr lang="en-US" altLang="en-US" sz="180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a:ln>
                  <a:noFill/>
                </a:ln>
                <a:effectLst/>
                <a:cs typeface="Times New Roman" panose="02020603050405020304" pitchFamily="18" charset="0"/>
              </a:rPr>
              <a:t>Prevents accidents caused by sudden cardiac issues.</a:t>
            </a:r>
            <a:br>
              <a:rPr kumimoji="0" lang="en-US" altLang="en-US" sz="1800" i="0" u="none" strike="noStrike" cap="none" normalizeH="0" baseline="0">
                <a:ln>
                  <a:noFill/>
                </a:ln>
                <a:effectLst/>
                <a:cs typeface="Times New Roman" panose="02020603050405020304" pitchFamily="18" charset="0"/>
              </a:rPr>
            </a:br>
            <a:endParaRPr kumimoji="0" lang="en-US" altLang="en-US" sz="1800" i="0" u="none" strike="noStrike" cap="none" normalizeH="0" baseline="0">
              <a:ln>
                <a:noFill/>
              </a:ln>
              <a:effectLst/>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a:ln>
                  <a:noFill/>
                </a:ln>
                <a:effectLst/>
                <a:cs typeface="Times New Roman" panose="02020603050405020304" pitchFamily="18" charset="0"/>
              </a:rPr>
              <a:t> Works in real-time, without cloud dependency.</a:t>
            </a:r>
            <a:br>
              <a:rPr kumimoji="0" lang="en-US" altLang="en-US" sz="1800" i="0" u="none" strike="noStrike" cap="none" normalizeH="0" baseline="0">
                <a:ln>
                  <a:noFill/>
                </a:ln>
                <a:effectLst/>
                <a:cs typeface="Times New Roman" panose="02020603050405020304" pitchFamily="18" charset="0"/>
              </a:rPr>
            </a:br>
            <a:endParaRPr kumimoji="0" lang="en-US" altLang="en-US" sz="1800" i="0" u="none" strike="noStrike" cap="none" normalizeH="0" baseline="0">
              <a:ln>
                <a:noFill/>
              </a:ln>
              <a:effectLst/>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a:ln>
                  <a:noFill/>
                </a:ln>
                <a:effectLst/>
                <a:cs typeface="Times New Roman" panose="02020603050405020304" pitchFamily="18" charset="0"/>
              </a:rPr>
              <a:t> Sends alerts for early intervention, saving lives.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a:ln>
                <a:noFill/>
              </a:ln>
              <a:effectLst/>
              <a:cs typeface="Times New Roman" panose="02020603050405020304" pitchFamily="18" charset="0"/>
            </a:endParaRPr>
          </a:p>
          <a:p>
            <a:pPr>
              <a:lnSpc>
                <a:spcPct val="100000"/>
              </a:lnSpc>
            </a:pPr>
            <a:endParaRPr lang="en-IN" sz="1800">
              <a:cs typeface="Times New Roman" panose="02020603050405020304" pitchFamily="18" charset="0"/>
            </a:endParaRPr>
          </a:p>
        </p:txBody>
      </p:sp>
    </p:spTree>
    <p:extLst>
      <p:ext uri="{BB962C8B-B14F-4D97-AF65-F5344CB8AC3E}">
        <p14:creationId xmlns:p14="http://schemas.microsoft.com/office/powerpoint/2010/main" val="295236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8D58-7DAD-979A-9660-EAA59812597C}"/>
              </a:ext>
            </a:extLst>
          </p:cNvPr>
          <p:cNvSpPr>
            <a:spLocks noGrp="1"/>
          </p:cNvSpPr>
          <p:nvPr>
            <p:ph type="title"/>
          </p:nvPr>
        </p:nvSpPr>
        <p:spPr>
          <a:xfrm>
            <a:off x="838200" y="365125"/>
            <a:ext cx="10515600" cy="714375"/>
          </a:xfrm>
        </p:spPr>
        <p:txBody>
          <a:bodyPr/>
          <a:lstStyle/>
          <a:p>
            <a:pPr algn="ctr"/>
            <a:r>
              <a:rPr lang="en-US"/>
              <a:t>Project SDG</a:t>
            </a:r>
            <a:endParaRPr lang="en-IN"/>
          </a:p>
        </p:txBody>
      </p:sp>
      <p:sp>
        <p:nvSpPr>
          <p:cNvPr id="3" name="Content Placeholder 2">
            <a:extLst>
              <a:ext uri="{FF2B5EF4-FFF2-40B4-BE49-F238E27FC236}">
                <a16:creationId xmlns:a16="http://schemas.microsoft.com/office/drawing/2014/main" id="{C6FA72E6-8193-7DE5-8F03-34A42DB003E8}"/>
              </a:ext>
            </a:extLst>
          </p:cNvPr>
          <p:cNvSpPr>
            <a:spLocks noGrp="1"/>
          </p:cNvSpPr>
          <p:nvPr>
            <p:ph sz="half" idx="1"/>
          </p:nvPr>
        </p:nvSpPr>
        <p:spPr>
          <a:xfrm>
            <a:off x="392682" y="1230571"/>
            <a:ext cx="8287514" cy="4890635"/>
          </a:xfrm>
        </p:spPr>
        <p:txBody>
          <a:bodyPr>
            <a:noAutofit/>
          </a:bodyPr>
          <a:lstStyle/>
          <a:p>
            <a:pPr>
              <a:lnSpc>
                <a:spcPct val="100000"/>
              </a:lnSpc>
              <a:buNone/>
            </a:pPr>
            <a:r>
              <a:rPr lang="en-US" sz="1800">
                <a:cs typeface="Times New Roman" panose="02020603050405020304" pitchFamily="18" charset="0"/>
              </a:rPr>
              <a:t>This project aligns with United Nations Sustainable Development Goal (SDG) 3: Good Health and Well-being, which focuses on ensuring healthy lives and promoting well-being for all at all ages.</a:t>
            </a:r>
          </a:p>
          <a:p>
            <a:pPr>
              <a:lnSpc>
                <a:spcPct val="100000"/>
              </a:lnSpc>
              <a:buNone/>
            </a:pPr>
            <a:r>
              <a:rPr lang="en-US" sz="1800">
                <a:cs typeface="Times New Roman" panose="02020603050405020304" pitchFamily="18" charset="0"/>
              </a:rPr>
              <a:t>How does this project support SDG 3?</a:t>
            </a:r>
          </a:p>
          <a:p>
            <a:pPr>
              <a:lnSpc>
                <a:spcPct val="100000"/>
              </a:lnSpc>
              <a:buNone/>
            </a:pPr>
            <a:r>
              <a:rPr lang="en-US" sz="1800">
                <a:cs typeface="Times New Roman" panose="02020603050405020304" pitchFamily="18" charset="0"/>
              </a:rPr>
              <a:t>Prevention of Life-Threatening Conditions</a:t>
            </a:r>
          </a:p>
          <a:p>
            <a:pPr>
              <a:lnSpc>
                <a:spcPct val="100000"/>
              </a:lnSpc>
              <a:buFont typeface="Arial" panose="020B0604020202020204" pitchFamily="34" charset="0"/>
              <a:buChar char="•"/>
            </a:pPr>
            <a:r>
              <a:rPr lang="en-US" sz="1800">
                <a:cs typeface="Times New Roman" panose="02020603050405020304" pitchFamily="18" charset="0"/>
              </a:rPr>
              <a:t>By detecting heart attack symptoms early, the system helps prevent fatal accidents and improves driver safety.</a:t>
            </a:r>
          </a:p>
          <a:p>
            <a:pPr>
              <a:lnSpc>
                <a:spcPct val="100000"/>
              </a:lnSpc>
              <a:buNone/>
            </a:pPr>
            <a:r>
              <a:rPr lang="en-US" sz="1800">
                <a:cs typeface="Times New Roman" panose="02020603050405020304" pitchFamily="18" charset="0"/>
              </a:rPr>
              <a:t>Reducing Premature Mortality</a:t>
            </a:r>
          </a:p>
          <a:p>
            <a:pPr>
              <a:lnSpc>
                <a:spcPct val="100000"/>
              </a:lnSpc>
              <a:buFont typeface="Arial" panose="020B0604020202020204" pitchFamily="34" charset="0"/>
              <a:buChar char="•"/>
            </a:pPr>
            <a:r>
              <a:rPr lang="en-US" sz="1800">
                <a:cs typeface="Times New Roman" panose="02020603050405020304" pitchFamily="18" charset="0"/>
              </a:rPr>
              <a:t>Heart attacks cause sudden deaths, often due to unrecognized symptoms.</a:t>
            </a:r>
          </a:p>
          <a:p>
            <a:pPr>
              <a:lnSpc>
                <a:spcPct val="100000"/>
              </a:lnSpc>
              <a:buFont typeface="Arial" panose="020B0604020202020204" pitchFamily="34" charset="0"/>
              <a:buChar char="•"/>
            </a:pPr>
            <a:r>
              <a:rPr lang="en-US" sz="1800">
                <a:cs typeface="Times New Roman" panose="02020603050405020304" pitchFamily="18" charset="0"/>
              </a:rPr>
              <a:t>Early detection = Timely intervention = Lives saved.</a:t>
            </a:r>
          </a:p>
          <a:p>
            <a:pPr>
              <a:lnSpc>
                <a:spcPct val="100000"/>
              </a:lnSpc>
              <a:buNone/>
            </a:pPr>
            <a:r>
              <a:rPr lang="en-US" sz="1800">
                <a:cs typeface="Times New Roman" panose="02020603050405020304" pitchFamily="18" charset="0"/>
              </a:rPr>
              <a:t> Aligns with SDG Target 3.4</a:t>
            </a:r>
          </a:p>
          <a:p>
            <a:pPr>
              <a:lnSpc>
                <a:spcPct val="100000"/>
              </a:lnSpc>
              <a:buFont typeface="Arial" panose="020B0604020202020204" pitchFamily="34" charset="0"/>
              <a:buChar char="•"/>
            </a:pPr>
            <a:r>
              <a:rPr lang="en-US" sz="1800">
                <a:cs typeface="Times New Roman" panose="02020603050405020304" pitchFamily="18" charset="0"/>
              </a:rPr>
              <a:t>This project directly supports SDG Target 3.4, which aims to reduce mortality from non-communicable diseases (NCDs) like cardiovascular diseases through prevention and treatment.</a:t>
            </a:r>
          </a:p>
          <a:p>
            <a:endParaRPr lang="en-IN" sz="1800">
              <a:cs typeface="Times New Roman" panose="02020603050405020304" pitchFamily="18" charset="0"/>
            </a:endParaRPr>
          </a:p>
        </p:txBody>
      </p:sp>
      <p:pic>
        <p:nvPicPr>
          <p:cNvPr id="6" name="Content Placeholder 5">
            <a:extLst>
              <a:ext uri="{FF2B5EF4-FFF2-40B4-BE49-F238E27FC236}">
                <a16:creationId xmlns:a16="http://schemas.microsoft.com/office/drawing/2014/main" id="{92B87377-452D-571F-F200-3740A5DFD9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25991" y="760353"/>
            <a:ext cx="2753446" cy="2465963"/>
          </a:xfrm>
        </p:spPr>
      </p:pic>
      <p:pic>
        <p:nvPicPr>
          <p:cNvPr id="8" name="Picture 7">
            <a:extLst>
              <a:ext uri="{FF2B5EF4-FFF2-40B4-BE49-F238E27FC236}">
                <a16:creationId xmlns:a16="http://schemas.microsoft.com/office/drawing/2014/main" id="{42586806-DC26-29E5-9B09-A418CD8FA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5714" y="4026416"/>
            <a:ext cx="2754000" cy="2466459"/>
          </a:xfrm>
          <a:prstGeom prst="rect">
            <a:avLst/>
          </a:prstGeom>
        </p:spPr>
      </p:pic>
    </p:spTree>
    <p:extLst>
      <p:ext uri="{BB962C8B-B14F-4D97-AF65-F5344CB8AC3E}">
        <p14:creationId xmlns:p14="http://schemas.microsoft.com/office/powerpoint/2010/main" val="419814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A32A-8035-FF11-7072-3729194623D7}"/>
              </a:ext>
            </a:extLst>
          </p:cNvPr>
          <p:cNvSpPr>
            <a:spLocks noGrp="1"/>
          </p:cNvSpPr>
          <p:nvPr>
            <p:ph type="title"/>
          </p:nvPr>
        </p:nvSpPr>
        <p:spPr/>
        <p:txBody>
          <a:bodyPr/>
          <a:lstStyle/>
          <a:p>
            <a:pPr algn="ctr"/>
            <a:r>
              <a:rPr lang="en-IN"/>
              <a:t>Conclusion</a:t>
            </a:r>
          </a:p>
        </p:txBody>
      </p:sp>
      <p:sp>
        <p:nvSpPr>
          <p:cNvPr id="3" name="Content Placeholder 2">
            <a:extLst>
              <a:ext uri="{FF2B5EF4-FFF2-40B4-BE49-F238E27FC236}">
                <a16:creationId xmlns:a16="http://schemas.microsoft.com/office/drawing/2014/main" id="{4B30009B-5433-18D4-AC72-F63815B6404A}"/>
              </a:ext>
            </a:extLst>
          </p:cNvPr>
          <p:cNvSpPr>
            <a:spLocks noGrp="1"/>
          </p:cNvSpPr>
          <p:nvPr>
            <p:ph idx="1"/>
          </p:nvPr>
        </p:nvSpPr>
        <p:spPr/>
        <p:txBody>
          <a:bodyPr>
            <a:normAutofit fontScale="70000" lnSpcReduction="20000"/>
          </a:bodyPr>
          <a:lstStyle/>
          <a:p>
            <a:pPr>
              <a:lnSpc>
                <a:spcPct val="150000"/>
              </a:lnSpc>
              <a:buNone/>
            </a:pPr>
            <a:r>
              <a:rPr lang="en-US">
                <a:cs typeface="Times New Roman" panose="02020603050405020304" pitchFamily="18" charset="0"/>
              </a:rPr>
              <a:t>This project is not just an academic study—it is a </a:t>
            </a:r>
            <a:r>
              <a:rPr lang="en-US" b="1">
                <a:cs typeface="Times New Roman" panose="02020603050405020304" pitchFamily="18" charset="0"/>
              </a:rPr>
              <a:t>real-time, product-based solution</a:t>
            </a:r>
            <a:r>
              <a:rPr lang="en-US">
                <a:cs typeface="Times New Roman" panose="02020603050405020304" pitchFamily="18" charset="0"/>
              </a:rPr>
              <a:t> that supports </a:t>
            </a:r>
            <a:r>
              <a:rPr lang="en-US" b="1">
                <a:cs typeface="Times New Roman" panose="02020603050405020304" pitchFamily="18" charset="0"/>
              </a:rPr>
              <a:t>global health objectives</a:t>
            </a:r>
            <a:r>
              <a:rPr lang="en-US">
                <a:cs typeface="Times New Roman" panose="02020603050405020304" pitchFamily="18" charset="0"/>
              </a:rPr>
              <a:t>. By integrating </a:t>
            </a:r>
            <a:r>
              <a:rPr lang="en-US" b="1">
                <a:cs typeface="Times New Roman" panose="02020603050405020304" pitchFamily="18" charset="0"/>
              </a:rPr>
              <a:t>ML with SDG 3 goals</a:t>
            </a:r>
            <a:r>
              <a:rPr lang="en-US">
                <a:cs typeface="Times New Roman" panose="02020603050405020304" pitchFamily="18" charset="0"/>
              </a:rPr>
              <a:t>, this system </a:t>
            </a:r>
            <a:r>
              <a:rPr lang="en-US" b="1">
                <a:cs typeface="Times New Roman" panose="02020603050405020304" pitchFamily="18" charset="0"/>
              </a:rPr>
              <a:t>saves lives, reduces accidents, and improves well-being</a:t>
            </a:r>
            <a:r>
              <a:rPr lang="en-US">
                <a:cs typeface="Times New Roman" panose="02020603050405020304" pitchFamily="18" charset="0"/>
              </a:rPr>
              <a:t> worldwide.</a:t>
            </a:r>
          </a:p>
          <a:p>
            <a:pPr>
              <a:lnSpc>
                <a:spcPct val="150000"/>
              </a:lnSpc>
            </a:pPr>
            <a:r>
              <a:rPr lang="en-US">
                <a:cs typeface="Times New Roman" panose="02020603050405020304" pitchFamily="18" charset="0"/>
              </a:rPr>
              <a:t>With advancements in </a:t>
            </a:r>
            <a:r>
              <a:rPr lang="en-US" b="1">
                <a:cs typeface="Times New Roman" panose="02020603050405020304" pitchFamily="18" charset="0"/>
              </a:rPr>
              <a:t>sensor technology and embedded ML</a:t>
            </a:r>
            <a:r>
              <a:rPr lang="en-US">
                <a:cs typeface="Times New Roman" panose="02020603050405020304" pitchFamily="18" charset="0"/>
              </a:rPr>
              <a:t>, this system has the potential for widespread adoption in </a:t>
            </a:r>
            <a:r>
              <a:rPr lang="en-US" b="1">
                <a:cs typeface="Times New Roman" panose="02020603050405020304" pitchFamily="18" charset="0"/>
              </a:rPr>
              <a:t>autonomous vehicles, fleet management, and commercial transportation</a:t>
            </a:r>
            <a:r>
              <a:rPr lang="en-US">
                <a:cs typeface="Times New Roman" panose="02020603050405020304" pitchFamily="18" charset="0"/>
              </a:rPr>
              <a:t>. </a:t>
            </a:r>
          </a:p>
          <a:p>
            <a:pPr>
              <a:lnSpc>
                <a:spcPct val="150000"/>
              </a:lnSpc>
            </a:pPr>
            <a:r>
              <a:rPr lang="en-US">
                <a:cs typeface="Times New Roman" panose="02020603050405020304" pitchFamily="18" charset="0"/>
              </a:rPr>
              <a:t>As the demand for </a:t>
            </a:r>
            <a:r>
              <a:rPr lang="en-US" b="1">
                <a:cs typeface="Times New Roman" panose="02020603050405020304" pitchFamily="18" charset="0"/>
              </a:rPr>
              <a:t>smart health monitoring systems</a:t>
            </a:r>
            <a:r>
              <a:rPr lang="en-US">
                <a:cs typeface="Times New Roman" panose="02020603050405020304" pitchFamily="18" charset="0"/>
              </a:rPr>
              <a:t> increases, such innovations will play a crucial role in making </a:t>
            </a:r>
            <a:r>
              <a:rPr lang="en-US" b="1">
                <a:cs typeface="Times New Roman" panose="02020603050405020304" pitchFamily="18" charset="0"/>
              </a:rPr>
              <a:t>healthcare proactive rather than reactive</a:t>
            </a:r>
            <a:r>
              <a:rPr lang="en-US">
                <a:cs typeface="Times New Roman" panose="02020603050405020304" pitchFamily="18" charset="0"/>
              </a:rPr>
              <a:t>. This project lays the foundation for future research into </a:t>
            </a:r>
            <a:r>
              <a:rPr lang="en-US" b="1">
                <a:cs typeface="Times New Roman" panose="02020603050405020304" pitchFamily="18" charset="0"/>
              </a:rPr>
              <a:t>multi-sensor fusion, AI-driven diagnostics, and IoT-enabled emergency response systems</a:t>
            </a:r>
            <a:r>
              <a:rPr lang="en-US">
                <a:cs typeface="Times New Roman" panose="02020603050405020304" pitchFamily="18" charset="0"/>
              </a:rPr>
              <a:t>, contributing to a </a:t>
            </a:r>
            <a:r>
              <a:rPr lang="en-US" b="1">
                <a:cs typeface="Times New Roman" panose="02020603050405020304" pitchFamily="18" charset="0"/>
              </a:rPr>
              <a:t>safer and healthier future for all.</a:t>
            </a:r>
            <a:endParaRPr lang="en-US">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75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352" y="2766219"/>
            <a:ext cx="3109296" cy="1325563"/>
          </a:xfrm>
        </p:spPr>
        <p:txBody>
          <a:bodyPr/>
          <a:lstStyle/>
          <a:p>
            <a:pPr algn="ctr"/>
            <a:r>
              <a:rPr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Abstract</a:t>
            </a:r>
            <a:endParaRPr lang="en-IN"/>
          </a:p>
        </p:txBody>
      </p:sp>
      <p:sp>
        <p:nvSpPr>
          <p:cNvPr id="3" name="Content Placeholder 2"/>
          <p:cNvSpPr>
            <a:spLocks noGrp="1"/>
          </p:cNvSpPr>
          <p:nvPr>
            <p:ph idx="1"/>
          </p:nvPr>
        </p:nvSpPr>
        <p:spPr/>
        <p:txBody>
          <a:bodyPr>
            <a:normAutofit/>
          </a:bodyPr>
          <a:lstStyle/>
          <a:p>
            <a:pPr indent="172720" algn="just">
              <a:spcAft>
                <a:spcPts val="1000"/>
              </a:spcAft>
            </a:pPr>
            <a:r>
              <a:rPr lang="en-US" sz="1600">
                <a:effectLst/>
                <a:ea typeface="SimSun" panose="02010600030101010101" pitchFamily="2" charset="-122"/>
              </a:rPr>
              <a:t>Heart attacks are the most common cause of early deaths and accidents, and early signs are often missed. </a:t>
            </a:r>
          </a:p>
          <a:p>
            <a:pPr indent="172720" algn="just">
              <a:spcAft>
                <a:spcPts val="1000"/>
              </a:spcAft>
            </a:pPr>
            <a:r>
              <a:rPr lang="en-US" sz="1600">
                <a:effectLst/>
                <a:ea typeface="SimSun" panose="02010600030101010101" pitchFamily="2" charset="-122"/>
              </a:rPr>
              <a:t>This project  embedded machine learning with both electric and fuel-powered cars to make it possible to predict a heart attack while the driver is on the road driving the vehicle. </a:t>
            </a:r>
          </a:p>
          <a:p>
            <a:pPr indent="172720" algn="just">
              <a:spcAft>
                <a:spcPts val="1000"/>
              </a:spcAft>
            </a:pPr>
            <a:r>
              <a:rPr lang="en-US" sz="1600">
                <a:effectLst/>
                <a:ea typeface="SimSun" panose="02010600030101010101" pitchFamily="2" charset="-122"/>
              </a:rPr>
              <a:t>The system continuously monitors physiological signals and analyzes them locally using a simple machine learning model. a</a:t>
            </a:r>
          </a:p>
          <a:p>
            <a:pPr indent="172720" algn="just">
              <a:spcAft>
                <a:spcPts val="1000"/>
              </a:spcAft>
            </a:pPr>
            <a:r>
              <a:rPr lang="en-US" sz="1600">
                <a:effectLst/>
                <a:ea typeface="SimSun" panose="02010600030101010101" pitchFamily="2" charset="-122"/>
              </a:rPr>
              <a:t>Additionally, it searches for symptoms of potential cardiac issues. It ensures the safety of the driver's life by issuing immediate warnings, thereby reducing the risk of accidents caused by cardiac conditions. </a:t>
            </a:r>
          </a:p>
          <a:p>
            <a:pPr indent="172720" algn="just">
              <a:spcAft>
                <a:spcPts val="1000"/>
              </a:spcAft>
            </a:pPr>
            <a:r>
              <a:rPr lang="en-US" sz="1600">
                <a:effectLst/>
                <a:ea typeface="SimSun" panose="02010600030101010101" pitchFamily="2" charset="-122"/>
              </a:rPr>
              <a:t>This approach enhances the safety of vehicles and the quality of healthcare by enhancing vehicles’ intelligence and ability to respond to health crises.</a:t>
            </a:r>
            <a:endParaRPr lang="en-IN" sz="1600">
              <a:effectLst/>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Introduction</a:t>
            </a:r>
            <a:endParaRPr lang="en-IN"/>
          </a:p>
        </p:txBody>
      </p:sp>
      <p:sp>
        <p:nvSpPr>
          <p:cNvPr id="3" name="Content Placeholder 2"/>
          <p:cNvSpPr>
            <a:spLocks noGrp="1"/>
          </p:cNvSpPr>
          <p:nvPr>
            <p:ph idx="1"/>
          </p:nvPr>
        </p:nvSpPr>
        <p:spPr>
          <a:xfrm>
            <a:off x="838200" y="1690688"/>
            <a:ext cx="5257800" cy="4802187"/>
          </a:xfrm>
        </p:spPr>
        <p:txBody>
          <a:bodyPr>
            <a:noAutofit/>
          </a:bodyPr>
          <a:lstStyle/>
          <a:p>
            <a:pPr indent="172720" algn="just">
              <a:spcAft>
                <a:spcPts val="1000"/>
              </a:spcAft>
            </a:pPr>
            <a:r>
              <a:rPr lang="en-US" sz="1600">
                <a:effectLst/>
                <a:ea typeface="SimSun" panose="02010600030101010101" pitchFamily="2" charset="-122"/>
              </a:rPr>
              <a:t>Heart attacks are the most common cause of early deaths and accidents, and early signs are often missed. </a:t>
            </a:r>
          </a:p>
          <a:p>
            <a:pPr indent="172720" algn="just">
              <a:spcAft>
                <a:spcPts val="1000"/>
              </a:spcAft>
            </a:pPr>
            <a:r>
              <a:rPr lang="en-US" sz="1600">
                <a:effectLst/>
                <a:ea typeface="SimSun" panose="02010600030101010101" pitchFamily="2" charset="-122"/>
              </a:rPr>
              <a:t>This project  embedded machine learning with both electric and fuel-powered cars to make it possible to predict a heart attack while the driver is on the road driving the vehicle. </a:t>
            </a:r>
          </a:p>
          <a:p>
            <a:pPr indent="172720" algn="just">
              <a:spcAft>
                <a:spcPts val="1000"/>
              </a:spcAft>
            </a:pPr>
            <a:r>
              <a:rPr lang="en-US" sz="1600">
                <a:effectLst/>
                <a:ea typeface="SimSun" panose="02010600030101010101" pitchFamily="2" charset="-122"/>
              </a:rPr>
              <a:t>The system continuously monitors physiological signals and analyzes them locally using a simple machine learning model. </a:t>
            </a:r>
          </a:p>
          <a:p>
            <a:pPr indent="172720" algn="just">
              <a:spcAft>
                <a:spcPts val="1000"/>
              </a:spcAft>
            </a:pPr>
            <a:r>
              <a:rPr lang="en-US" sz="1600">
                <a:effectLst/>
                <a:ea typeface="SimSun" panose="02010600030101010101" pitchFamily="2" charset="-122"/>
              </a:rPr>
              <a:t>Additionally, it searches for symptoms of potential cardiac issues. It ensures the safety of the driver's life by issuing immediate warnings, thereby reducing the risk of accidents caused by cardiac conditions. </a:t>
            </a:r>
          </a:p>
          <a:p>
            <a:pPr indent="172720" algn="just">
              <a:spcAft>
                <a:spcPts val="1000"/>
              </a:spcAft>
            </a:pPr>
            <a:r>
              <a:rPr lang="en-US" sz="1600">
                <a:effectLst/>
                <a:ea typeface="SimSun" panose="02010600030101010101" pitchFamily="2" charset="-122"/>
              </a:rPr>
              <a:t>This approach enhances the safety of vehicles and the quality of healthcare by enhancing vehicles’ intelligence and ability to respond to health crises.</a:t>
            </a:r>
            <a:endParaRPr lang="en-IN" sz="1600">
              <a:effectLst/>
              <a:ea typeface="SimSun" panose="02010600030101010101" pitchFamily="2" charset="-122"/>
            </a:endParaRPr>
          </a:p>
        </p:txBody>
      </p:sp>
      <p:pic>
        <p:nvPicPr>
          <p:cNvPr id="5" name="Picture 4" descr="A diagram of a machine learning">
            <a:extLst>
              <a:ext uri="{FF2B5EF4-FFF2-40B4-BE49-F238E27FC236}">
                <a16:creationId xmlns:a16="http://schemas.microsoft.com/office/drawing/2014/main" id="{F4A36588-6EFD-45AD-F773-9E99375851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2843" y="2211184"/>
            <a:ext cx="5442065" cy="40815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7C4CD-1B96-4A72-5B34-479124D56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2483F-79D8-7801-2B16-16CDD49B562E}"/>
              </a:ext>
            </a:extLst>
          </p:cNvPr>
          <p:cNvSpPr>
            <a:spLocks noGrp="1"/>
          </p:cNvSpPr>
          <p:nvPr>
            <p:ph type="title"/>
          </p:nvPr>
        </p:nvSpPr>
        <p:spPr/>
        <p:txBody>
          <a:bodyPr/>
          <a:lstStyle/>
          <a:p>
            <a:pPr algn="ctr"/>
            <a:r>
              <a:rPr lang="en-US"/>
              <a:t>Project Objective</a:t>
            </a:r>
            <a:endParaRPr lang="en-IN"/>
          </a:p>
        </p:txBody>
      </p:sp>
      <p:sp>
        <p:nvSpPr>
          <p:cNvPr id="3" name="Content Placeholder 2">
            <a:extLst>
              <a:ext uri="{FF2B5EF4-FFF2-40B4-BE49-F238E27FC236}">
                <a16:creationId xmlns:a16="http://schemas.microsoft.com/office/drawing/2014/main" id="{0550123C-58F3-C1EC-B230-DC43832540F0}"/>
              </a:ext>
            </a:extLst>
          </p:cNvPr>
          <p:cNvSpPr>
            <a:spLocks noGrp="1"/>
          </p:cNvSpPr>
          <p:nvPr>
            <p:ph idx="1"/>
          </p:nvPr>
        </p:nvSpPr>
        <p:spPr>
          <a:xfrm>
            <a:off x="838199" y="1825625"/>
            <a:ext cx="10515599" cy="4667250"/>
          </a:xfrm>
        </p:spPr>
        <p:txBody>
          <a:bodyPr>
            <a:normAutofit/>
          </a:bodyPr>
          <a:lstStyle/>
          <a:p>
            <a:pPr algn="just">
              <a:lnSpc>
                <a:spcPct val="150000"/>
              </a:lnSpc>
              <a:spcAft>
                <a:spcPts val="800"/>
              </a:spcAft>
            </a:pPr>
            <a:r>
              <a:rPr lang="en-IN" sz="1800" kern="100">
                <a:effectLst/>
                <a:ea typeface="Aptos" panose="020B0004020202020204" pitchFamily="34" charset="0"/>
                <a:cs typeface="Cordia New" panose="020B0304020202020204" pitchFamily="34" charset="-34"/>
              </a:rPr>
              <a:t>To develop an intelligent, real-time health monitoring system embedded within vehicles that leverages machine learning to detect early symptoms of heart attacks in drivers—enhancing road safety, enabling timely medical intervention, and ultimately contributing to the reduction of sudden cardiac-related accidents, in alignment with global health and safety goals.</a:t>
            </a:r>
          </a:p>
        </p:txBody>
      </p:sp>
    </p:spTree>
    <p:extLst>
      <p:ext uri="{BB962C8B-B14F-4D97-AF65-F5344CB8AC3E}">
        <p14:creationId xmlns:p14="http://schemas.microsoft.com/office/powerpoint/2010/main" val="200680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System Architecture based on current user stories</a:t>
            </a:r>
          </a:p>
        </p:txBody>
      </p:sp>
      <p:pic>
        <p:nvPicPr>
          <p:cNvPr id="4" name="Content Placeholder 5" descr="A diagram of a model&#10;&#10;AI-generated content may be incorrect.">
            <a:extLst>
              <a:ext uri="{FF2B5EF4-FFF2-40B4-BE49-F238E27FC236}">
                <a16:creationId xmlns:a16="http://schemas.microsoft.com/office/drawing/2014/main" id="{1FB167C9-35A5-B38E-4026-CCFA2658C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475" y="1738313"/>
            <a:ext cx="4591050" cy="500538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Product Roadmap/ Release Plan</a:t>
            </a:r>
          </a:p>
        </p:txBody>
      </p:sp>
      <p:graphicFrame>
        <p:nvGraphicFramePr>
          <p:cNvPr id="4" name="Content Placeholder 70">
            <a:extLst>
              <a:ext uri="{FF2B5EF4-FFF2-40B4-BE49-F238E27FC236}">
                <a16:creationId xmlns:a16="http://schemas.microsoft.com/office/drawing/2014/main" id="{7DB91564-1896-6455-117E-46F7CEDF738F}"/>
              </a:ext>
            </a:extLst>
          </p:cNvPr>
          <p:cNvGraphicFramePr>
            <a:graphicFrameLocks noGrp="1" noChangeAspect="1"/>
          </p:cNvGraphicFramePr>
          <p:nvPr>
            <p:ph idx="1"/>
          </p:nvPr>
        </p:nvGraphicFramePr>
        <p:xfrm>
          <a:off x="838200" y="1690688"/>
          <a:ext cx="10515600" cy="4803775"/>
        </p:xfrm>
        <a:graphic>
          <a:graphicData uri="http://schemas.openxmlformats.org/presentationml/2006/ole">
            <mc:AlternateContent xmlns:mc="http://schemas.openxmlformats.org/markup-compatibility/2006">
              <mc:Choice xmlns:v="urn:schemas-microsoft-com:vml" Requires="v">
                <p:oleObj name="Worksheet" r:id="rId2" imgW="9763096" imgH="6153218" progId="Excel.Sheet.12">
                  <p:embed/>
                </p:oleObj>
              </mc:Choice>
              <mc:Fallback>
                <p:oleObj name="Worksheet" r:id="rId2" imgW="9763096" imgH="6153218" progId="Excel.Sheet.12">
                  <p:embed/>
                  <p:pic>
                    <p:nvPicPr>
                      <p:cNvPr id="4" name="Content Placeholder 70">
                        <a:extLst>
                          <a:ext uri="{FF2B5EF4-FFF2-40B4-BE49-F238E27FC236}">
                            <a16:creationId xmlns:a16="http://schemas.microsoft.com/office/drawing/2014/main" id="{7DB91564-1896-6455-117E-46F7CEDF738F}"/>
                          </a:ext>
                        </a:extLst>
                      </p:cNvPr>
                      <p:cNvPicPr/>
                      <p:nvPr/>
                    </p:nvPicPr>
                    <p:blipFill>
                      <a:blip r:embed="rId3"/>
                      <a:stretch>
                        <a:fillRect/>
                      </a:stretch>
                    </p:blipFill>
                    <p:spPr>
                      <a:xfrm>
                        <a:off x="838200" y="1690688"/>
                        <a:ext cx="10515600" cy="4803775"/>
                      </a:xfrm>
                      <a:prstGeom prst="rect">
                        <a:avLst/>
                      </a:prstGeom>
                    </p:spPr>
                  </p:pic>
                </p:oleObj>
              </mc:Fallback>
            </mc:AlternateContent>
          </a:graphicData>
        </a:graphic>
      </p:graphicFrame>
      <p:pic>
        <p:nvPicPr>
          <p:cNvPr id="1025" name="Picture 1" descr="profile">
            <a:extLst>
              <a:ext uri="{FF2B5EF4-FFF2-40B4-BE49-F238E27FC236}">
                <a16:creationId xmlns:a16="http://schemas.microsoft.com/office/drawing/2014/main" id="{127A8DD1-FB68-A6E5-822E-C82CB40F8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0010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4B0C-F4C2-7760-E9AE-937B447994E4}"/>
              </a:ext>
            </a:extLst>
          </p:cNvPr>
          <p:cNvSpPr>
            <a:spLocks noGrp="1"/>
          </p:cNvSpPr>
          <p:nvPr>
            <p:ph type="title"/>
          </p:nvPr>
        </p:nvSpPr>
        <p:spPr/>
        <p:txBody>
          <a:bodyPr/>
          <a:lstStyle/>
          <a:p>
            <a:pPr algn="ctr"/>
            <a:r>
              <a:rPr lang="en-IN"/>
              <a:t>Hardware Requirements</a:t>
            </a:r>
          </a:p>
        </p:txBody>
      </p:sp>
      <p:sp>
        <p:nvSpPr>
          <p:cNvPr id="3" name="Content Placeholder 2">
            <a:extLst>
              <a:ext uri="{FF2B5EF4-FFF2-40B4-BE49-F238E27FC236}">
                <a16:creationId xmlns:a16="http://schemas.microsoft.com/office/drawing/2014/main" id="{F521A447-B33A-8885-5631-E2C96B2294C3}"/>
              </a:ext>
            </a:extLst>
          </p:cNvPr>
          <p:cNvSpPr>
            <a:spLocks noGrp="1"/>
          </p:cNvSpPr>
          <p:nvPr>
            <p:ph idx="1"/>
          </p:nvPr>
        </p:nvSpPr>
        <p:spPr/>
        <p:txBody>
          <a:bodyPr>
            <a:normAutofit/>
          </a:bodyPr>
          <a:lstStyle/>
          <a:p>
            <a:r>
              <a:rPr lang="en-US" sz="1800"/>
              <a:t>To enable the real-time monitoring and prediction of heart attack symptoms in vehicles, our system relies on a robust and efficient hardware setup. This hardware architecture is designed to ensure seamless integration with both electric and fuel-powered vehicles while maintaining high accuracy, low latency, and energy efficiency. </a:t>
            </a:r>
          </a:p>
          <a:p>
            <a:r>
              <a:rPr lang="en-US" sz="1800"/>
              <a:t>The following components form the backbone of our embedded machine learning system:</a:t>
            </a:r>
          </a:p>
          <a:p>
            <a:pPr marL="342900" indent="-342900">
              <a:spcBef>
                <a:spcPts val="900"/>
              </a:spcBef>
              <a:spcAft>
                <a:spcPts val="900"/>
              </a:spcAft>
              <a:buFont typeface="+mj-lt"/>
              <a:buAutoNum type="arabicPeriod"/>
            </a:pPr>
            <a:r>
              <a:rPr lang="en-IN" sz="1800" b="0" i="0">
                <a:effectLst/>
              </a:rPr>
              <a:t>MAX30102</a:t>
            </a:r>
            <a:r>
              <a:rPr lang="en-IN" sz="1800" b="0" i="0">
                <a:solidFill>
                  <a:srgbClr val="FFFFFF"/>
                </a:solidFill>
                <a:effectLst/>
              </a:rPr>
              <a:t> </a:t>
            </a:r>
            <a:r>
              <a:rPr lang="en-IN" sz="1800" b="0" i="0">
                <a:effectLst/>
              </a:rPr>
              <a:t>: Measures heart rate (BPM) and blood oxygen levels (SpO2) —critical indicators of cardiovascular distress.</a:t>
            </a:r>
          </a:p>
          <a:p>
            <a:pPr marL="342900" indent="-342900">
              <a:spcBef>
                <a:spcPts val="900"/>
              </a:spcBef>
              <a:spcAft>
                <a:spcPts val="900"/>
              </a:spcAft>
              <a:buFont typeface="+mj-lt"/>
              <a:buAutoNum type="arabicPeriod"/>
            </a:pPr>
            <a:r>
              <a:rPr lang="en-IN" sz="1800" b="0" i="0">
                <a:effectLst/>
              </a:rPr>
              <a:t>GSR (Galvanic Skin Response) Sensor : Detects stress and fatigue levels , providing additional context for anomaly detection.</a:t>
            </a:r>
          </a:p>
          <a:p>
            <a:pPr marL="342900" indent="-342900">
              <a:spcBef>
                <a:spcPts val="900"/>
              </a:spcBef>
              <a:spcAft>
                <a:spcPts val="900"/>
              </a:spcAft>
              <a:buFont typeface="+mj-lt"/>
              <a:buAutoNum type="arabicPeriod"/>
            </a:pPr>
            <a:r>
              <a:rPr lang="en-IN" sz="1800" b="0" i="0">
                <a:effectLst/>
              </a:rPr>
              <a:t>TMP117 : A high-precision temperature sensor that monitors body temperature fluctuations associated with heart distress.</a:t>
            </a:r>
          </a:p>
          <a:p>
            <a:pPr lvl="2">
              <a:buFont typeface="+mj-lt"/>
              <a:buAutoNum type="arabicPeriod"/>
            </a:pPr>
            <a:endParaRPr lang="en-US" sz="1800"/>
          </a:p>
          <a:p>
            <a:pPr marL="342900" indent="-342900">
              <a:buFont typeface="+mj-lt"/>
              <a:buAutoNum type="arabicPeriod"/>
            </a:pPr>
            <a:endParaRPr lang="en-IN" sz="1800"/>
          </a:p>
        </p:txBody>
      </p:sp>
      <p:pic>
        <p:nvPicPr>
          <p:cNvPr id="2049" name="Picture 1" descr="profile">
            <a:extLst>
              <a:ext uri="{FF2B5EF4-FFF2-40B4-BE49-F238E27FC236}">
                <a16:creationId xmlns:a16="http://schemas.microsoft.com/office/drawing/2014/main" id="{59D89391-D3E0-EDDA-D51E-44B63AD82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01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profile">
            <a:extLst>
              <a:ext uri="{FF2B5EF4-FFF2-40B4-BE49-F238E27FC236}">
                <a16:creationId xmlns:a16="http://schemas.microsoft.com/office/drawing/2014/main" id="{B5BC58CB-EC12-AE7B-96FD-3DD25D2C2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01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69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185-52CC-A4E3-6B00-A83B3C4CA91A}"/>
              </a:ext>
            </a:extLst>
          </p:cNvPr>
          <p:cNvSpPr>
            <a:spLocks noGrp="1"/>
          </p:cNvSpPr>
          <p:nvPr>
            <p:ph type="title"/>
          </p:nvPr>
        </p:nvSpPr>
        <p:spPr>
          <a:xfrm>
            <a:off x="551316" y="596900"/>
            <a:ext cx="11412083" cy="1015999"/>
          </a:xfrm>
        </p:spPr>
        <p:txBody>
          <a:bodyPr>
            <a:noAutofit/>
          </a:bodyPr>
          <a:lstStyle/>
          <a:p>
            <a:r>
              <a:rPr lang="en-US" sz="4400">
                <a:effectLst/>
              </a:rPr>
              <a:t>MAX30102 Pulse Oximeter and Heart-Rate Sensor</a:t>
            </a:r>
            <a:br>
              <a:rPr lang="en-IN" sz="4400" i="1">
                <a:effectLst/>
              </a:rPr>
            </a:br>
            <a:endParaRPr lang="en-IN" sz="4400"/>
          </a:p>
        </p:txBody>
      </p:sp>
      <p:pic>
        <p:nvPicPr>
          <p:cNvPr id="6" name="Content Placeholder 5">
            <a:extLst>
              <a:ext uri="{FF2B5EF4-FFF2-40B4-BE49-F238E27FC236}">
                <a16:creationId xmlns:a16="http://schemas.microsoft.com/office/drawing/2014/main" id="{9064F3C5-094C-158B-F5B5-EABFCD75E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7224" y="1745042"/>
            <a:ext cx="3803845" cy="2857647"/>
          </a:xfrm>
        </p:spPr>
      </p:pic>
      <p:sp>
        <p:nvSpPr>
          <p:cNvPr id="4" name="Text Placeholder 3">
            <a:extLst>
              <a:ext uri="{FF2B5EF4-FFF2-40B4-BE49-F238E27FC236}">
                <a16:creationId xmlns:a16="http://schemas.microsoft.com/office/drawing/2014/main" id="{3C68595C-1EB6-BBDD-68E3-05C7F7DC7598}"/>
              </a:ext>
            </a:extLst>
          </p:cNvPr>
          <p:cNvSpPr>
            <a:spLocks noGrp="1"/>
          </p:cNvSpPr>
          <p:nvPr>
            <p:ph type="body" sz="half" idx="2"/>
          </p:nvPr>
        </p:nvSpPr>
        <p:spPr>
          <a:xfrm>
            <a:off x="437017" y="1255630"/>
            <a:ext cx="6926293" cy="6132213"/>
          </a:xfrm>
        </p:spPr>
        <p:txBody>
          <a:bodyPr>
            <a:noAutofit/>
          </a:bodyPr>
          <a:lstStyle/>
          <a:p>
            <a:pPr indent="180340" algn="just">
              <a:buNone/>
            </a:pPr>
            <a:r>
              <a:rPr lang="en-IN" sz="1800">
                <a:effectLst/>
                <a:ea typeface="Times New Roman" panose="02020603050405020304" pitchFamily="18" charset="0"/>
              </a:rPr>
              <a:t>The MAX30102 sensor is crucial for non-invasive monitoring of vital health metrics, particularly blood oxygen levels (SpO₂) and heart rate. These measurements are essential for assessing cardiovascular health and detecting potential issues early. By accurately tracking these parameters, the sensor provides valuable insights into a person’s heart health, making it ideal for wearable health devices and medical monitoring systems.</a:t>
            </a:r>
            <a:endParaRPr lang="en-IN" sz="1800">
              <a:effectLst/>
              <a:ea typeface="SimSun" panose="02010600030101010101" pitchFamily="2" charset="-122"/>
            </a:endParaRPr>
          </a:p>
          <a:p>
            <a:pPr marL="342900" lvl="0" indent="-342900" algn="just">
              <a:buSzPts val="1000"/>
              <a:buFont typeface="Symbol" panose="05050102010706020507" pitchFamily="18" charset="2"/>
              <a:buChar char=""/>
              <a:tabLst>
                <a:tab pos="228600" algn="l"/>
              </a:tabLst>
            </a:pPr>
            <a:r>
              <a:rPr lang="en-IN" sz="1800" b="1">
                <a:effectLst/>
                <a:ea typeface="SimSun" panose="02010600030101010101" pitchFamily="2" charset="-122"/>
              </a:rPr>
              <a:t>Components</a:t>
            </a:r>
            <a:r>
              <a:rPr lang="en-IN" sz="1800">
                <a:effectLst/>
                <a:ea typeface="SimSun" panose="02010600030101010101" pitchFamily="2" charset="-122"/>
              </a:rPr>
              <a:t>: It combines red and infrared LEDs, photodetectors, optical parts, and low-noise electronics that block out ambient light, helping it take really accurate readings.</a:t>
            </a:r>
          </a:p>
          <a:p>
            <a:pPr marL="342900" lvl="0" indent="-342900" algn="just">
              <a:buSzPts val="1000"/>
              <a:buFont typeface="Symbol" panose="05050102010706020507" pitchFamily="18" charset="2"/>
              <a:buChar char=""/>
              <a:tabLst>
                <a:tab pos="228600" algn="l"/>
              </a:tabLst>
            </a:pPr>
            <a:r>
              <a:rPr lang="en-IN" sz="1800" b="1">
                <a:effectLst/>
                <a:ea typeface="SimSun" panose="02010600030101010101" pitchFamily="2" charset="-122"/>
              </a:rPr>
              <a:t>Power Requirements</a:t>
            </a:r>
            <a:r>
              <a:rPr lang="en-IN" sz="1800">
                <a:effectLst/>
                <a:ea typeface="SimSun" panose="02010600030101010101" pitchFamily="2" charset="-122"/>
              </a:rPr>
              <a:t>: Operates with a 1.8V supply for the sensor and a separate 3.3V supply for the LEDs, optimizing power consumption.</a:t>
            </a:r>
          </a:p>
          <a:p>
            <a:pPr marL="342900" lvl="0" indent="-342900" algn="just">
              <a:buSzPts val="1000"/>
              <a:buFont typeface="Symbol" panose="05050102010706020507" pitchFamily="18" charset="2"/>
              <a:buChar char=""/>
              <a:tabLst>
                <a:tab pos="228600" algn="l"/>
              </a:tabLst>
            </a:pPr>
            <a:r>
              <a:rPr lang="en-IN" sz="1800" b="1">
                <a:effectLst/>
                <a:ea typeface="SimSun" panose="02010600030101010101" pitchFamily="2" charset="-122"/>
              </a:rPr>
              <a:t>Communication Interface</a:t>
            </a:r>
            <a:r>
              <a:rPr lang="en-IN" sz="1800">
                <a:effectLst/>
                <a:ea typeface="SimSun" panose="02010600030101010101" pitchFamily="2" charset="-122"/>
              </a:rPr>
              <a:t>: It talks to the microcontroller using an I²C interface, which keeps data transfer simple and quick.</a:t>
            </a:r>
          </a:p>
          <a:p>
            <a:pPr marL="342900" lvl="0" indent="-342900" algn="just">
              <a:buSzPts val="1000"/>
              <a:buFont typeface="Symbol" panose="05050102010706020507" pitchFamily="18" charset="2"/>
              <a:buChar char=""/>
              <a:tabLst>
                <a:tab pos="228600" algn="l"/>
              </a:tabLst>
            </a:pPr>
            <a:r>
              <a:rPr lang="en-IN" sz="1800" b="1">
                <a:effectLst/>
                <a:ea typeface="SimSun" panose="02010600030101010101" pitchFamily="2" charset="-122"/>
              </a:rPr>
              <a:t>Applications</a:t>
            </a:r>
            <a:r>
              <a:rPr lang="en-IN" sz="1800">
                <a:effectLst/>
                <a:ea typeface="SimSun" panose="02010600030101010101" pitchFamily="2" charset="-122"/>
              </a:rPr>
              <a:t>: You’ll commonly find it in fitness trackers, smartwatches, and other wearable health gadgets for real-time health monitoring.</a:t>
            </a:r>
          </a:p>
          <a:p>
            <a:endParaRPr lang="en-IN" sz="1800"/>
          </a:p>
        </p:txBody>
      </p:sp>
    </p:spTree>
    <p:extLst>
      <p:ext uri="{BB962C8B-B14F-4D97-AF65-F5344CB8AC3E}">
        <p14:creationId xmlns:p14="http://schemas.microsoft.com/office/powerpoint/2010/main" val="244463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215EE-6E50-2C72-3D6E-3AEEB4EA8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0C97A-8D40-4D3F-DD21-23CB7D6723FD}"/>
              </a:ext>
            </a:extLst>
          </p:cNvPr>
          <p:cNvSpPr>
            <a:spLocks noGrp="1"/>
          </p:cNvSpPr>
          <p:nvPr>
            <p:ph type="title"/>
          </p:nvPr>
        </p:nvSpPr>
        <p:spPr>
          <a:xfrm>
            <a:off x="437016" y="105301"/>
            <a:ext cx="10865983" cy="1132114"/>
          </a:xfrm>
        </p:spPr>
        <p:txBody>
          <a:bodyPr>
            <a:noAutofit/>
          </a:bodyPr>
          <a:lstStyle/>
          <a:p>
            <a:pPr marL="182880" indent="-182880" algn="ctr">
              <a:spcBef>
                <a:spcPts val="600"/>
              </a:spcBef>
              <a:spcAft>
                <a:spcPts val="300"/>
              </a:spcAft>
              <a:tabLst>
                <a:tab pos="228600" algn="l"/>
                <a:tab pos="457200" algn="l"/>
              </a:tabLst>
            </a:pPr>
            <a:r>
              <a:rPr lang="en-US" sz="4400">
                <a:effectLst/>
              </a:rPr>
              <a:t>Galvanic Skin Response (GSR) Sensor</a:t>
            </a:r>
            <a:endParaRPr lang="en-IN" sz="4400">
              <a:effectLst/>
            </a:endParaRPr>
          </a:p>
        </p:txBody>
      </p:sp>
      <p:sp>
        <p:nvSpPr>
          <p:cNvPr id="4" name="Text Placeholder 3">
            <a:extLst>
              <a:ext uri="{FF2B5EF4-FFF2-40B4-BE49-F238E27FC236}">
                <a16:creationId xmlns:a16="http://schemas.microsoft.com/office/drawing/2014/main" id="{1CA7B10E-5CA3-B6EB-39D5-4E886C6CE40F}"/>
              </a:ext>
            </a:extLst>
          </p:cNvPr>
          <p:cNvSpPr>
            <a:spLocks noGrp="1"/>
          </p:cNvSpPr>
          <p:nvPr>
            <p:ph type="body" sz="half" idx="2"/>
          </p:nvPr>
        </p:nvSpPr>
        <p:spPr>
          <a:xfrm>
            <a:off x="437017" y="1799916"/>
            <a:ext cx="6926293" cy="2674114"/>
          </a:xfrm>
        </p:spPr>
        <p:txBody>
          <a:bodyPr>
            <a:noAutofit/>
          </a:bodyPr>
          <a:lstStyle/>
          <a:p>
            <a:pPr indent="182880" algn="just">
              <a:lnSpc>
                <a:spcPct val="95000"/>
              </a:lnSpc>
              <a:spcAft>
                <a:spcPts val="600"/>
              </a:spcAft>
              <a:buNone/>
              <a:tabLst>
                <a:tab pos="182880" algn="l"/>
              </a:tabLst>
            </a:pPr>
            <a:r>
              <a:rPr lang="en-IN" sz="1800" spc="-5">
                <a:effectLst/>
                <a:latin typeface="Times New Roman" panose="02020603050405020304" pitchFamily="18" charset="0"/>
                <a:ea typeface="SimSun" panose="02010600030101010101" pitchFamily="2" charset="-122"/>
              </a:rPr>
              <a:t>The GSR sensor measures the electrical conductance of the skin, which varies with sweat gland activity—a response linked to stress and emotional arousal, factors influencing cardiac events.</a:t>
            </a:r>
          </a:p>
          <a:p>
            <a:pPr marL="342900" lvl="0" indent="-342900" algn="just">
              <a:lnSpc>
                <a:spcPct val="95000"/>
              </a:lnSpc>
              <a:spcAft>
                <a:spcPts val="600"/>
              </a:spcAft>
              <a:buSzPts val="1000"/>
              <a:buFont typeface="Symbol" panose="05050102010706020507" pitchFamily="18" charset="2"/>
              <a:buChar char=""/>
              <a:tabLst>
                <a:tab pos="182880" algn="l"/>
                <a:tab pos="182880" algn="l"/>
                <a:tab pos="228600" algn="l"/>
              </a:tabLst>
            </a:pPr>
            <a:r>
              <a:rPr lang="en-IN" sz="1800" b="1" spc="-5">
                <a:effectLst/>
                <a:latin typeface="Times New Roman" panose="02020603050405020304" pitchFamily="18" charset="0"/>
                <a:ea typeface="SimSun" panose="02010600030101010101" pitchFamily="2" charset="-122"/>
              </a:rPr>
              <a:t>Functionality</a:t>
            </a:r>
            <a:r>
              <a:rPr lang="en-IN" sz="1800" spc="-5">
                <a:effectLst/>
                <a:latin typeface="Times New Roman" panose="02020603050405020304" pitchFamily="18" charset="0"/>
                <a:ea typeface="SimSun" panose="02010600030101010101" pitchFamily="2" charset="-122"/>
              </a:rPr>
              <a:t>: Detects changes in skin conductance to assess stress levels, providing insights into autonomic nervous system activity related to heart health.</a:t>
            </a:r>
          </a:p>
          <a:p>
            <a:pPr marL="342900" lvl="0" indent="-342900" algn="just">
              <a:lnSpc>
                <a:spcPct val="95000"/>
              </a:lnSpc>
              <a:spcAft>
                <a:spcPts val="600"/>
              </a:spcAft>
              <a:buSzPts val="1000"/>
              <a:buFont typeface="Symbol" panose="05050102010706020507" pitchFamily="18" charset="2"/>
              <a:buChar char=""/>
              <a:tabLst>
                <a:tab pos="182880" algn="l"/>
                <a:tab pos="182880" algn="l"/>
                <a:tab pos="228600" algn="l"/>
              </a:tabLst>
            </a:pPr>
            <a:r>
              <a:rPr lang="en-IN" sz="1800" b="1" spc="-5">
                <a:effectLst/>
                <a:latin typeface="Times New Roman" panose="02020603050405020304" pitchFamily="18" charset="0"/>
                <a:ea typeface="SimSun" panose="02010600030101010101" pitchFamily="2" charset="-122"/>
              </a:rPr>
              <a:t>Integration</a:t>
            </a:r>
            <a:r>
              <a:rPr lang="en-IN" sz="1800" spc="-5">
                <a:effectLst/>
                <a:latin typeface="Times New Roman" panose="02020603050405020304" pitchFamily="18" charset="0"/>
                <a:ea typeface="SimSun" panose="02010600030101010101" pitchFamily="2" charset="-122"/>
              </a:rPr>
              <a:t>: Interfaces with the MCU via </a:t>
            </a:r>
            <a:r>
              <a:rPr lang="en-IN" sz="1800" spc="-5" err="1">
                <a:effectLst/>
                <a:latin typeface="Times New Roman" panose="02020603050405020304" pitchFamily="18" charset="0"/>
                <a:ea typeface="SimSun" panose="02010600030101010101" pitchFamily="2" charset="-122"/>
              </a:rPr>
              <a:t>analog</a:t>
            </a:r>
            <a:r>
              <a:rPr lang="en-IN" sz="1800" spc="-5">
                <a:effectLst/>
                <a:latin typeface="Times New Roman" panose="02020603050405020304" pitchFamily="18" charset="0"/>
                <a:ea typeface="SimSun" panose="02010600030101010101" pitchFamily="2" charset="-122"/>
              </a:rPr>
              <a:t> input pins, offering real-time data for continuous monitoring.</a:t>
            </a:r>
          </a:p>
        </p:txBody>
      </p:sp>
      <p:pic>
        <p:nvPicPr>
          <p:cNvPr id="8" name="Content Placeholder 7">
            <a:extLst>
              <a:ext uri="{FF2B5EF4-FFF2-40B4-BE49-F238E27FC236}">
                <a16:creationId xmlns:a16="http://schemas.microsoft.com/office/drawing/2014/main" id="{D919ADD7-6221-037B-5286-5EF44F680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6812" y="1496025"/>
            <a:ext cx="4132344" cy="3865949"/>
          </a:xfrm>
        </p:spPr>
      </p:pic>
    </p:spTree>
    <p:extLst>
      <p:ext uri="{BB962C8B-B14F-4D97-AF65-F5344CB8AC3E}">
        <p14:creationId xmlns:p14="http://schemas.microsoft.com/office/powerpoint/2010/main" val="4092315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Widescreen</PresentationFormat>
  <Paragraphs>86</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SimSun</vt:lpstr>
      <vt:lpstr>Aptos</vt:lpstr>
      <vt:lpstr>Arial</vt:lpstr>
      <vt:lpstr>Calibri</vt:lpstr>
      <vt:lpstr>Calibri Light</vt:lpstr>
      <vt:lpstr>Symbol</vt:lpstr>
      <vt:lpstr>Times New Roman</vt:lpstr>
      <vt:lpstr>Office Theme</vt:lpstr>
      <vt:lpstr>Worksheet</vt:lpstr>
      <vt:lpstr> Review 1 Embedded Machine Learning for Early Prediction of Heart Attack Symptoms Project Category: PRODUCT</vt:lpstr>
      <vt:lpstr>Abstract</vt:lpstr>
      <vt:lpstr>Introduction</vt:lpstr>
      <vt:lpstr>Project Objective</vt:lpstr>
      <vt:lpstr>System Architecture based on current user stories</vt:lpstr>
      <vt:lpstr>Product Roadmap/ Release Plan</vt:lpstr>
      <vt:lpstr>Hardware Requirements</vt:lpstr>
      <vt:lpstr>MAX30102 Pulse Oximeter and Heart-Rate Sensor </vt:lpstr>
      <vt:lpstr>Galvanic Skin Response (GSR) Sensor</vt:lpstr>
      <vt:lpstr>TMP117 Temperature Sensor</vt:lpstr>
      <vt:lpstr>Why Did We Choose the Arduino Nano 33 BLE? </vt:lpstr>
      <vt:lpstr>ML Implementation Using TensorFlow Lite</vt:lpstr>
      <vt:lpstr>Final Architecture Diagram</vt:lpstr>
      <vt:lpstr>A Real-Time Product for Practical Implementation </vt:lpstr>
      <vt:lpstr>Project SDG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Raghuram Srikanth</dc:creator>
  <cp:lastModifiedBy>Vivek M G</cp:lastModifiedBy>
  <cp:revision>1</cp:revision>
  <dcterms:created xsi:type="dcterms:W3CDTF">2025-04-28T10:54:16Z</dcterms:created>
  <dcterms:modified xsi:type="dcterms:W3CDTF">2025-04-28T15:22:10Z</dcterms:modified>
</cp:coreProperties>
</file>