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4" r:id="rId4"/>
    <p:sldId id="257" r:id="rId5"/>
    <p:sldId id="270" r:id="rId6"/>
    <p:sldId id="271" r:id="rId7"/>
    <p:sldId id="273" r:id="rId8"/>
    <p:sldId id="275" r:id="rId9"/>
    <p:sldId id="276" r:id="rId10"/>
    <p:sldId id="259" r:id="rId11"/>
    <p:sldId id="261" r:id="rId12"/>
    <p:sldId id="263" r:id="rId13"/>
    <p:sldId id="264" r:id="rId14"/>
    <p:sldId id="268" r:id="rId15"/>
    <p:sldId id="26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360D4E-2CFA-4EE2-9DBB-D09395E62F16}" v="187" dt="2025-02-21T16:25:44.611"/>
    <p1510:client id="{B152886E-8597-4923-8266-9BBE9481A6D4}" v="38" dt="2025-02-21T15:53:02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ram Srikanth" userId="02e1ae0da6bd912e" providerId="Windows Live" clId="Web-{5C868624-2B0D-483C-828B-F7B827AE83F8}"/>
    <pc:docChg chg="modSld">
      <pc:chgData name="Raghuram Srikanth" userId="02e1ae0da6bd912e" providerId="Windows Live" clId="Web-{5C868624-2B0D-483C-828B-F7B827AE83F8}" dt="2025-02-15T15:20:55.978" v="111"/>
      <pc:docMkLst>
        <pc:docMk/>
      </pc:docMkLst>
      <pc:sldChg chg="modSp">
        <pc:chgData name="Raghuram Srikanth" userId="02e1ae0da6bd912e" providerId="Windows Live" clId="Web-{5C868624-2B0D-483C-828B-F7B827AE83F8}" dt="2025-02-15T15:06:34.192" v="74"/>
        <pc:sldMkLst>
          <pc:docMk/>
          <pc:sldMk cId="0" sldId="270"/>
        </pc:sldMkLst>
        <pc:graphicFrameChg chg="mod modGraphic">
          <ac:chgData name="Raghuram Srikanth" userId="02e1ae0da6bd912e" providerId="Windows Live" clId="Web-{5C868624-2B0D-483C-828B-F7B827AE83F8}" dt="2025-02-15T15:06:34.192" v="74"/>
          <ac:graphicFrameMkLst>
            <pc:docMk/>
            <pc:sldMk cId="0" sldId="270"/>
            <ac:graphicFrameMk id="4" creationId="{00000000-0000-0000-0000-000000000000}"/>
          </ac:graphicFrameMkLst>
        </pc:graphicFrameChg>
      </pc:sldChg>
      <pc:sldChg chg="modSp">
        <pc:chgData name="Raghuram Srikanth" userId="02e1ae0da6bd912e" providerId="Windows Live" clId="Web-{5C868624-2B0D-483C-828B-F7B827AE83F8}" dt="2025-02-15T15:20:55.978" v="111"/>
        <pc:sldMkLst>
          <pc:docMk/>
          <pc:sldMk cId="2553009779" sldId="271"/>
        </pc:sldMkLst>
        <pc:graphicFrameChg chg="mod modGraphic">
          <ac:chgData name="Raghuram Srikanth" userId="02e1ae0da6bd912e" providerId="Windows Live" clId="Web-{5C868624-2B0D-483C-828B-F7B827AE83F8}" dt="2025-02-15T15:20:55.978" v="111"/>
          <ac:graphicFrameMkLst>
            <pc:docMk/>
            <pc:sldMk cId="2553009779" sldId="271"/>
            <ac:graphicFrameMk id="4" creationId="{B8BBEB50-BF49-738C-722E-53927BE3B46D}"/>
          </ac:graphicFrameMkLst>
        </pc:graphicFrameChg>
      </pc:sldChg>
    </pc:docChg>
  </pc:docChgLst>
  <pc:docChgLst>
    <pc:chgData name="Raghuram Srikanth" userId="02e1ae0da6bd912e" providerId="LiveId" clId="{31360D4E-2CFA-4EE2-9DBB-D09395E62F16}"/>
    <pc:docChg chg="undo custSel addSld delSld modSld sldOrd">
      <pc:chgData name="Raghuram Srikanth" userId="02e1ae0da6bd912e" providerId="LiveId" clId="{31360D4E-2CFA-4EE2-9DBB-D09395E62F16}" dt="2025-02-21T16:25:44.605" v="240" actId="1076"/>
      <pc:docMkLst>
        <pc:docMk/>
      </pc:docMkLst>
      <pc:sldChg chg="modSp mod">
        <pc:chgData name="Raghuram Srikanth" userId="02e1ae0da6bd912e" providerId="LiveId" clId="{31360D4E-2CFA-4EE2-9DBB-D09395E62F16}" dt="2025-02-21T15:40:45.973" v="190" actId="255"/>
        <pc:sldMkLst>
          <pc:docMk/>
          <pc:sldMk cId="0" sldId="256"/>
        </pc:sldMkLst>
        <pc:spChg chg="mod">
          <ac:chgData name="Raghuram Srikanth" userId="02e1ae0da6bd912e" providerId="LiveId" clId="{31360D4E-2CFA-4EE2-9DBB-D09395E62F16}" dt="2025-02-21T15:40:45.973" v="190" actId="255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">
        <pc:chgData name="Raghuram Srikanth" userId="02e1ae0da6bd912e" providerId="LiveId" clId="{31360D4E-2CFA-4EE2-9DBB-D09395E62F16}" dt="2025-02-20T05:02:45.430" v="155" actId="14100"/>
        <pc:sldMkLst>
          <pc:docMk/>
          <pc:sldMk cId="0" sldId="257"/>
        </pc:sldMkLst>
        <pc:spChg chg="del mod">
          <ac:chgData name="Raghuram Srikanth" userId="02e1ae0da6bd912e" providerId="LiveId" clId="{31360D4E-2CFA-4EE2-9DBB-D09395E62F16}" dt="2025-02-20T05:02:40.509" v="154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Raghuram Srikanth" userId="02e1ae0da6bd912e" providerId="LiveId" clId="{31360D4E-2CFA-4EE2-9DBB-D09395E62F16}" dt="2025-02-20T05:02:38.470" v="153" actId="6549"/>
          <ac:spMkLst>
            <pc:docMk/>
            <pc:sldMk cId="0" sldId="257"/>
            <ac:spMk id="4" creationId="{D17B4C44-90F2-8604-E614-0805B4082E17}"/>
          </ac:spMkLst>
        </pc:spChg>
        <pc:spChg chg="add mod">
          <ac:chgData name="Raghuram Srikanth" userId="02e1ae0da6bd912e" providerId="LiveId" clId="{31360D4E-2CFA-4EE2-9DBB-D09395E62F16}" dt="2025-02-20T05:02:45.430" v="155" actId="14100"/>
          <ac:spMkLst>
            <pc:docMk/>
            <pc:sldMk cId="0" sldId="257"/>
            <ac:spMk id="5" creationId="{32163D3B-070F-33C2-A800-17025E90C092}"/>
          </ac:spMkLst>
        </pc:spChg>
      </pc:sldChg>
      <pc:sldChg chg="addSp delSp modSp mod ord">
        <pc:chgData name="Raghuram Srikanth" userId="02e1ae0da6bd912e" providerId="LiveId" clId="{31360D4E-2CFA-4EE2-9DBB-D09395E62F16}" dt="2025-02-20T05:00:53.749" v="121" actId="1076"/>
        <pc:sldMkLst>
          <pc:docMk/>
          <pc:sldMk cId="0" sldId="258"/>
        </pc:sldMkLst>
        <pc:spChg chg="mod">
          <ac:chgData name="Raghuram Srikanth" userId="02e1ae0da6bd912e" providerId="LiveId" clId="{31360D4E-2CFA-4EE2-9DBB-D09395E62F16}" dt="2025-02-15T17:00:04.473" v="112" actId="14100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Raghuram Srikanth" userId="02e1ae0da6bd912e" providerId="LiveId" clId="{31360D4E-2CFA-4EE2-9DBB-D09395E62F16}" dt="2025-02-20T05:00:53.749" v="121" actId="1076"/>
          <ac:spMkLst>
            <pc:docMk/>
            <pc:sldMk cId="0" sldId="258"/>
            <ac:spMk id="3" creationId="{FD34441B-C6E6-7E90-9FF1-8ED48F13D776}"/>
          </ac:spMkLst>
        </pc:spChg>
        <pc:spChg chg="add del mod">
          <ac:chgData name="Raghuram Srikanth" userId="02e1ae0da6bd912e" providerId="LiveId" clId="{31360D4E-2CFA-4EE2-9DBB-D09395E62F16}" dt="2025-02-20T04:59:08.416" v="116"/>
          <ac:spMkLst>
            <pc:docMk/>
            <pc:sldMk cId="0" sldId="258"/>
            <ac:spMk id="4" creationId="{370E612B-3B54-0705-8F36-A0EC9281973C}"/>
          </ac:spMkLst>
        </pc:spChg>
      </pc:sldChg>
      <pc:sldChg chg="addSp delSp modSp mod">
        <pc:chgData name="Raghuram Srikanth" userId="02e1ae0da6bd912e" providerId="LiveId" clId="{31360D4E-2CFA-4EE2-9DBB-D09395E62F16}" dt="2025-02-21T16:25:44.605" v="240" actId="1076"/>
        <pc:sldMkLst>
          <pc:docMk/>
          <pc:sldMk cId="0" sldId="266"/>
        </pc:sldMkLst>
        <pc:spChg chg="del mod">
          <ac:chgData name="Raghuram Srikanth" userId="02e1ae0da6bd912e" providerId="LiveId" clId="{31360D4E-2CFA-4EE2-9DBB-D09395E62F16}" dt="2025-02-20T05:29:46.190" v="162"/>
          <ac:spMkLst>
            <pc:docMk/>
            <pc:sldMk cId="0" sldId="266"/>
            <ac:spMk id="3" creationId="{00000000-0000-0000-0000-000000000000}"/>
          </ac:spMkLst>
        </pc:spChg>
        <pc:spChg chg="add mod">
          <ac:chgData name="Raghuram Srikanth" userId="02e1ae0da6bd912e" providerId="LiveId" clId="{31360D4E-2CFA-4EE2-9DBB-D09395E62F16}" dt="2025-02-21T16:25:44.605" v="240" actId="1076"/>
          <ac:spMkLst>
            <pc:docMk/>
            <pc:sldMk cId="0" sldId="266"/>
            <ac:spMk id="4" creationId="{1C24DD64-92DB-79D4-D351-403FA70922A4}"/>
          </ac:spMkLst>
        </pc:spChg>
      </pc:sldChg>
      <pc:sldChg chg="del">
        <pc:chgData name="Raghuram Srikanth" userId="02e1ae0da6bd912e" providerId="LiveId" clId="{31360D4E-2CFA-4EE2-9DBB-D09395E62F16}" dt="2025-02-15T15:42:53.602" v="59" actId="47"/>
        <pc:sldMkLst>
          <pc:docMk/>
          <pc:sldMk cId="407873785" sldId="269"/>
        </pc:sldMkLst>
      </pc:sldChg>
      <pc:sldChg chg="modSp mod">
        <pc:chgData name="Raghuram Srikanth" userId="02e1ae0da6bd912e" providerId="LiveId" clId="{31360D4E-2CFA-4EE2-9DBB-D09395E62F16}" dt="2025-02-15T15:36:18.726" v="25" actId="1076"/>
        <pc:sldMkLst>
          <pc:docMk/>
          <pc:sldMk cId="0" sldId="270"/>
        </pc:sldMkLst>
        <pc:spChg chg="mod">
          <ac:chgData name="Raghuram Srikanth" userId="02e1ae0da6bd912e" providerId="LiveId" clId="{31360D4E-2CFA-4EE2-9DBB-D09395E62F16}" dt="2025-02-15T15:36:18.726" v="25" actId="1076"/>
          <ac:spMkLst>
            <pc:docMk/>
            <pc:sldMk cId="0" sldId="270"/>
            <ac:spMk id="2" creationId="{00000000-0000-0000-0000-000000000000}"/>
          </ac:spMkLst>
        </pc:spChg>
        <pc:graphicFrameChg chg="mod">
          <ac:chgData name="Raghuram Srikanth" userId="02e1ae0da6bd912e" providerId="LiveId" clId="{31360D4E-2CFA-4EE2-9DBB-D09395E62F16}" dt="2025-02-15T15:36:15.541" v="24" actId="1076"/>
          <ac:graphicFrameMkLst>
            <pc:docMk/>
            <pc:sldMk cId="0" sldId="270"/>
            <ac:graphicFrameMk id="4" creationId="{00000000-0000-0000-0000-000000000000}"/>
          </ac:graphicFrameMkLst>
        </pc:graphicFrameChg>
      </pc:sldChg>
      <pc:sldChg chg="modSp mod">
        <pc:chgData name="Raghuram Srikanth" userId="02e1ae0da6bd912e" providerId="LiveId" clId="{31360D4E-2CFA-4EE2-9DBB-D09395E62F16}" dt="2025-02-15T16:05:17.934" v="64" actId="255"/>
        <pc:sldMkLst>
          <pc:docMk/>
          <pc:sldMk cId="2553009779" sldId="271"/>
        </pc:sldMkLst>
        <pc:spChg chg="mod">
          <ac:chgData name="Raghuram Srikanth" userId="02e1ae0da6bd912e" providerId="LiveId" clId="{31360D4E-2CFA-4EE2-9DBB-D09395E62F16}" dt="2025-02-15T15:36:02.048" v="23" actId="1076"/>
          <ac:spMkLst>
            <pc:docMk/>
            <pc:sldMk cId="2553009779" sldId="271"/>
            <ac:spMk id="2" creationId="{AE2B0E6D-7CD9-2736-1396-B3790093213F}"/>
          </ac:spMkLst>
        </pc:spChg>
        <pc:graphicFrameChg chg="mod modGraphic">
          <ac:chgData name="Raghuram Srikanth" userId="02e1ae0da6bd912e" providerId="LiveId" clId="{31360D4E-2CFA-4EE2-9DBB-D09395E62F16}" dt="2025-02-15T16:05:17.934" v="64" actId="255"/>
          <ac:graphicFrameMkLst>
            <pc:docMk/>
            <pc:sldMk cId="2553009779" sldId="271"/>
            <ac:graphicFrameMk id="4" creationId="{B8BBEB50-BF49-738C-722E-53927BE3B46D}"/>
          </ac:graphicFrameMkLst>
        </pc:graphicFrameChg>
      </pc:sldChg>
      <pc:sldChg chg="new del">
        <pc:chgData name="Raghuram Srikanth" userId="02e1ae0da6bd912e" providerId="LiveId" clId="{31360D4E-2CFA-4EE2-9DBB-D09395E62F16}" dt="2025-02-15T15:36:24.893" v="27" actId="680"/>
        <pc:sldMkLst>
          <pc:docMk/>
          <pc:sldMk cId="3599398225" sldId="272"/>
        </pc:sldMkLst>
      </pc:sldChg>
      <pc:sldChg chg="modSp add del mod">
        <pc:chgData name="Raghuram Srikanth" userId="02e1ae0da6bd912e" providerId="LiveId" clId="{31360D4E-2CFA-4EE2-9DBB-D09395E62F16}" dt="2025-02-15T16:07:10.013" v="65" actId="47"/>
        <pc:sldMkLst>
          <pc:docMk/>
          <pc:sldMk cId="3853575777" sldId="272"/>
        </pc:sldMkLst>
      </pc:sldChg>
      <pc:sldChg chg="modSp add mod">
        <pc:chgData name="Raghuram Srikanth" userId="02e1ae0da6bd912e" providerId="LiveId" clId="{31360D4E-2CFA-4EE2-9DBB-D09395E62F16}" dt="2025-02-15T16:51:58.310" v="78" actId="255"/>
        <pc:sldMkLst>
          <pc:docMk/>
          <pc:sldMk cId="201897102" sldId="273"/>
        </pc:sldMkLst>
        <pc:graphicFrameChg chg="mod modGraphic">
          <ac:chgData name="Raghuram Srikanth" userId="02e1ae0da6bd912e" providerId="LiveId" clId="{31360D4E-2CFA-4EE2-9DBB-D09395E62F16}" dt="2025-02-15T16:51:58.310" v="78" actId="255"/>
          <ac:graphicFrameMkLst>
            <pc:docMk/>
            <pc:sldMk cId="201897102" sldId="273"/>
            <ac:graphicFrameMk id="4" creationId="{5AB28E84-0437-6787-7B73-3354B959A6C4}"/>
          </ac:graphicFrameMkLst>
        </pc:graphicFrameChg>
      </pc:sldChg>
      <pc:sldChg chg="addSp delSp modSp new mod modClrScheme chgLayout">
        <pc:chgData name="Raghuram Srikanth" userId="02e1ae0da6bd912e" providerId="LiveId" clId="{31360D4E-2CFA-4EE2-9DBB-D09395E62F16}" dt="2025-02-21T15:38:39.807" v="188" actId="478"/>
        <pc:sldMkLst>
          <pc:docMk/>
          <pc:sldMk cId="65212761" sldId="274"/>
        </pc:sldMkLst>
        <pc:spChg chg="del">
          <ac:chgData name="Raghuram Srikanth" userId="02e1ae0da6bd912e" providerId="LiveId" clId="{31360D4E-2CFA-4EE2-9DBB-D09395E62F16}" dt="2025-02-20T05:24:52.019" v="157" actId="700"/>
          <ac:spMkLst>
            <pc:docMk/>
            <pc:sldMk cId="65212761" sldId="274"/>
            <ac:spMk id="2" creationId="{20FA4017-4AC3-FA0C-2432-DB801836CACA}"/>
          </ac:spMkLst>
        </pc:spChg>
        <pc:spChg chg="del">
          <ac:chgData name="Raghuram Srikanth" userId="02e1ae0da6bd912e" providerId="LiveId" clId="{31360D4E-2CFA-4EE2-9DBB-D09395E62F16}" dt="2025-02-20T05:24:52.019" v="157" actId="700"/>
          <ac:spMkLst>
            <pc:docMk/>
            <pc:sldMk cId="65212761" sldId="274"/>
            <ac:spMk id="3" creationId="{BE034659-3F13-CB99-BC97-CB5613FA3A4D}"/>
          </ac:spMkLst>
        </pc:spChg>
        <pc:picChg chg="add del mod">
          <ac:chgData name="Raghuram Srikanth" userId="02e1ae0da6bd912e" providerId="LiveId" clId="{31360D4E-2CFA-4EE2-9DBB-D09395E62F16}" dt="2025-02-21T15:38:39.807" v="188" actId="478"/>
          <ac:picMkLst>
            <pc:docMk/>
            <pc:sldMk cId="65212761" sldId="274"/>
            <ac:picMk id="5" creationId="{260EF186-19BE-AC91-3F61-719992E48F16}"/>
          </ac:picMkLst>
        </pc:picChg>
      </pc:sldChg>
      <pc:sldChg chg="modSp add mod">
        <pc:chgData name="Raghuram Srikanth" userId="02e1ae0da6bd912e" providerId="LiveId" clId="{31360D4E-2CFA-4EE2-9DBB-D09395E62F16}" dt="2025-02-21T16:10:14.063" v="192" actId="20577"/>
        <pc:sldMkLst>
          <pc:docMk/>
          <pc:sldMk cId="3447968069" sldId="275"/>
        </pc:sldMkLst>
        <pc:graphicFrameChg chg="mod modGraphic">
          <ac:chgData name="Raghuram Srikanth" userId="02e1ae0da6bd912e" providerId="LiveId" clId="{31360D4E-2CFA-4EE2-9DBB-D09395E62F16}" dt="2025-02-21T16:10:14.063" v="192" actId="20577"/>
          <ac:graphicFrameMkLst>
            <pc:docMk/>
            <pc:sldMk cId="3447968069" sldId="275"/>
            <ac:graphicFrameMk id="4" creationId="{7B79DA3F-2C23-82EB-257E-669A5A11F851}"/>
          </ac:graphicFrameMkLst>
        </pc:graphicFrameChg>
      </pc:sldChg>
      <pc:sldChg chg="modSp add mod">
        <pc:chgData name="Raghuram Srikanth" userId="02e1ae0da6bd912e" providerId="LiveId" clId="{31360D4E-2CFA-4EE2-9DBB-D09395E62F16}" dt="2025-02-21T16:24:47.563" v="235" actId="20577"/>
        <pc:sldMkLst>
          <pc:docMk/>
          <pc:sldMk cId="1621522510" sldId="276"/>
        </pc:sldMkLst>
        <pc:graphicFrameChg chg="mod modGraphic">
          <ac:chgData name="Raghuram Srikanth" userId="02e1ae0da6bd912e" providerId="LiveId" clId="{31360D4E-2CFA-4EE2-9DBB-D09395E62F16}" dt="2025-02-21T16:24:47.563" v="235" actId="20577"/>
          <ac:graphicFrameMkLst>
            <pc:docMk/>
            <pc:sldMk cId="1621522510" sldId="276"/>
            <ac:graphicFrameMk id="4" creationId="{A0F0E4D8-0266-BAE5-1C41-434761EF1A54}"/>
          </ac:graphicFrameMkLst>
        </pc:graphicFrameChg>
      </pc:sldChg>
    </pc:docChg>
  </pc:docChgLst>
  <pc:docChgLst>
    <pc:chgData name="Vivek M G" userId="5c414ee5794ec5d0" providerId="LiveId" clId="{B152886E-8597-4923-8266-9BBE9481A6D4}"/>
    <pc:docChg chg="undo custSel addSld modSld sldOrd">
      <pc:chgData name="Vivek M G" userId="5c414ee5794ec5d0" providerId="LiveId" clId="{B152886E-8597-4923-8266-9BBE9481A6D4}" dt="2025-02-21T15:53:02.076" v="583" actId="1076"/>
      <pc:docMkLst>
        <pc:docMk/>
      </pc:docMkLst>
      <pc:sldChg chg="addSp modSp mod">
        <pc:chgData name="Vivek M G" userId="5c414ee5794ec5d0" providerId="LiveId" clId="{B152886E-8597-4923-8266-9BBE9481A6D4}" dt="2025-02-15T14:05:07.960" v="414" actId="20577"/>
        <pc:sldMkLst>
          <pc:docMk/>
          <pc:sldMk cId="0" sldId="256"/>
        </pc:sldMkLst>
        <pc:spChg chg="mod">
          <ac:chgData name="Vivek M G" userId="5c414ee5794ec5d0" providerId="LiveId" clId="{B152886E-8597-4923-8266-9BBE9481A6D4}" dt="2025-02-15T13:49:06.929" v="2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Vivek M G" userId="5c414ee5794ec5d0" providerId="LiveId" clId="{B152886E-8597-4923-8266-9BBE9481A6D4}" dt="2025-02-15T13:50:46.948" v="33" actId="14100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Vivek M G" userId="5c414ee5794ec5d0" providerId="LiveId" clId="{B152886E-8597-4923-8266-9BBE9481A6D4}" dt="2025-02-15T14:05:07.960" v="414" actId="20577"/>
          <ac:spMkLst>
            <pc:docMk/>
            <pc:sldMk cId="0" sldId="256"/>
            <ac:spMk id="4" creationId="{96E89F33-A27A-0793-FDE6-6BAA7BFC63F4}"/>
          </ac:spMkLst>
        </pc:spChg>
        <pc:spChg chg="add mod">
          <ac:chgData name="Vivek M G" userId="5c414ee5794ec5d0" providerId="LiveId" clId="{B152886E-8597-4923-8266-9BBE9481A6D4}" dt="2025-02-15T13:52:35.507" v="345" actId="14100"/>
          <ac:spMkLst>
            <pc:docMk/>
            <pc:sldMk cId="0" sldId="256"/>
            <ac:spMk id="5" creationId="{CFC4C571-53C1-4A1C-3BB6-3009AEFCB01B}"/>
          </ac:spMkLst>
        </pc:spChg>
      </pc:sldChg>
      <pc:sldChg chg="modSp mod">
        <pc:chgData name="Vivek M G" userId="5c414ee5794ec5d0" providerId="LiveId" clId="{B152886E-8597-4923-8266-9BBE9481A6D4}" dt="2025-02-21T15:45:29.981" v="578" actId="12"/>
        <pc:sldMkLst>
          <pc:docMk/>
          <pc:sldMk cId="0" sldId="257"/>
        </pc:sldMkLst>
        <pc:spChg chg="mod">
          <ac:chgData name="Vivek M G" userId="5c414ee5794ec5d0" providerId="LiveId" clId="{B152886E-8597-4923-8266-9BBE9481A6D4}" dt="2025-02-21T15:44:32.826" v="572" actId="12788"/>
          <ac:spMkLst>
            <pc:docMk/>
            <pc:sldMk cId="0" sldId="257"/>
            <ac:spMk id="2" creationId="{00000000-0000-0000-0000-000000000000}"/>
          </ac:spMkLst>
        </pc:spChg>
        <pc:spChg chg="mod">
          <ac:chgData name="Vivek M G" userId="5c414ee5794ec5d0" providerId="LiveId" clId="{B152886E-8597-4923-8266-9BBE9481A6D4}" dt="2025-02-21T15:45:29.981" v="578" actId="12"/>
          <ac:spMkLst>
            <pc:docMk/>
            <pc:sldMk cId="0" sldId="257"/>
            <ac:spMk id="5" creationId="{32163D3B-070F-33C2-A800-17025E90C092}"/>
          </ac:spMkLst>
        </pc:spChg>
      </pc:sldChg>
      <pc:sldChg chg="modSp mod">
        <pc:chgData name="Vivek M G" userId="5c414ee5794ec5d0" providerId="LiveId" clId="{B152886E-8597-4923-8266-9BBE9481A6D4}" dt="2025-02-21T15:45:38.835" v="579" actId="123"/>
        <pc:sldMkLst>
          <pc:docMk/>
          <pc:sldMk cId="0" sldId="258"/>
        </pc:sldMkLst>
        <pc:spChg chg="mod">
          <ac:chgData name="Vivek M G" userId="5c414ee5794ec5d0" providerId="LiveId" clId="{B152886E-8597-4923-8266-9BBE9481A6D4}" dt="2025-02-21T15:43:28.895" v="565" actId="12788"/>
          <ac:spMkLst>
            <pc:docMk/>
            <pc:sldMk cId="0" sldId="258"/>
            <ac:spMk id="2" creationId="{00000000-0000-0000-0000-000000000000}"/>
          </ac:spMkLst>
        </pc:spChg>
        <pc:spChg chg="mod">
          <ac:chgData name="Vivek M G" userId="5c414ee5794ec5d0" providerId="LiveId" clId="{B152886E-8597-4923-8266-9BBE9481A6D4}" dt="2025-02-21T15:45:38.835" v="579" actId="123"/>
          <ac:spMkLst>
            <pc:docMk/>
            <pc:sldMk cId="0" sldId="258"/>
            <ac:spMk id="3" creationId="{FD34441B-C6E6-7E90-9FF1-8ED48F13D776}"/>
          </ac:spMkLst>
        </pc:spChg>
      </pc:sldChg>
      <pc:sldChg chg="modSp mod">
        <pc:chgData name="Vivek M G" userId="5c414ee5794ec5d0" providerId="LiveId" clId="{B152886E-8597-4923-8266-9BBE9481A6D4}" dt="2025-02-15T14:04:07.759" v="408" actId="14100"/>
        <pc:sldMkLst>
          <pc:docMk/>
          <pc:sldMk cId="0" sldId="259"/>
        </pc:sldMkLst>
        <pc:spChg chg="mod">
          <ac:chgData name="Vivek M G" userId="5c414ee5794ec5d0" providerId="LiveId" clId="{B152886E-8597-4923-8266-9BBE9481A6D4}" dt="2025-02-15T14:04:07.759" v="408" actId="14100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">
        <pc:chgData name="Vivek M G" userId="5c414ee5794ec5d0" providerId="LiveId" clId="{B152886E-8597-4923-8266-9BBE9481A6D4}" dt="2025-02-15T14:08:52.162" v="415" actId="122"/>
        <pc:sldMkLst>
          <pc:docMk/>
          <pc:sldMk cId="0" sldId="261"/>
        </pc:sldMkLst>
        <pc:graphicFrameChg chg="add mod modGraphic">
          <ac:chgData name="Vivek M G" userId="5c414ee5794ec5d0" providerId="LiveId" clId="{B152886E-8597-4923-8266-9BBE9481A6D4}" dt="2025-02-15T14:08:52.162" v="415" actId="122"/>
          <ac:graphicFrameMkLst>
            <pc:docMk/>
            <pc:sldMk cId="0" sldId="261"/>
            <ac:graphicFrameMk id="8" creationId="{AE7A268A-D236-0336-58BA-C20E14D53EC4}"/>
          </ac:graphicFrameMkLst>
        </pc:graphicFrameChg>
      </pc:sldChg>
      <pc:sldChg chg="addSp delSp modSp mod">
        <pc:chgData name="Vivek M G" userId="5c414ee5794ec5d0" providerId="LiveId" clId="{B152886E-8597-4923-8266-9BBE9481A6D4}" dt="2025-02-15T14:16:34.853" v="439" actId="12789"/>
        <pc:sldMkLst>
          <pc:docMk/>
          <pc:sldMk cId="0" sldId="263"/>
        </pc:sldMkLst>
        <pc:spChg chg="mod">
          <ac:chgData name="Vivek M G" userId="5c414ee5794ec5d0" providerId="LiveId" clId="{B152886E-8597-4923-8266-9BBE9481A6D4}" dt="2025-02-15T13:50:05.532" v="7" actId="27636"/>
          <ac:spMkLst>
            <pc:docMk/>
            <pc:sldMk cId="0" sldId="263"/>
            <ac:spMk id="2" creationId="{00000000-0000-0000-0000-000000000000}"/>
          </ac:spMkLst>
        </pc:spChg>
        <pc:picChg chg="add mod">
          <ac:chgData name="Vivek M G" userId="5c414ee5794ec5d0" providerId="LiveId" clId="{B152886E-8597-4923-8266-9BBE9481A6D4}" dt="2025-02-15T14:16:34.853" v="439" actId="12789"/>
          <ac:picMkLst>
            <pc:docMk/>
            <pc:sldMk cId="0" sldId="263"/>
            <ac:picMk id="6" creationId="{60E6F9E0-A966-3069-1419-AC1FDEEE3AD6}"/>
          </ac:picMkLst>
        </pc:picChg>
      </pc:sldChg>
      <pc:sldChg chg="modSp mod modNotesTx">
        <pc:chgData name="Vivek M G" userId="5c414ee5794ec5d0" providerId="LiveId" clId="{B152886E-8597-4923-8266-9BBE9481A6D4}" dt="2025-02-15T14:32:27.312" v="500" actId="113"/>
        <pc:sldMkLst>
          <pc:docMk/>
          <pc:sldMk cId="0" sldId="264"/>
        </pc:sldMkLst>
        <pc:spChg chg="mod">
          <ac:chgData name="Vivek M G" userId="5c414ee5794ec5d0" providerId="LiveId" clId="{B152886E-8597-4923-8266-9BBE9481A6D4}" dt="2025-02-15T14:32:27.312" v="500" actId="113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Vivek M G" userId="5c414ee5794ec5d0" providerId="LiveId" clId="{B152886E-8597-4923-8266-9BBE9481A6D4}" dt="2025-02-15T13:49:31.321" v="5" actId="12789"/>
        <pc:sldMkLst>
          <pc:docMk/>
          <pc:sldMk cId="0" sldId="265"/>
        </pc:sldMkLst>
        <pc:spChg chg="mod">
          <ac:chgData name="Vivek M G" userId="5c414ee5794ec5d0" providerId="LiveId" clId="{B152886E-8597-4923-8266-9BBE9481A6D4}" dt="2025-02-15T13:49:31.321" v="5" actId="12789"/>
          <ac:spMkLst>
            <pc:docMk/>
            <pc:sldMk cId="0" sldId="265"/>
            <ac:spMk id="2" creationId="{00000000-0000-0000-0000-000000000000}"/>
          </ac:spMkLst>
        </pc:spChg>
      </pc:sldChg>
      <pc:sldChg chg="modSp mod">
        <pc:chgData name="Vivek M G" userId="5c414ee5794ec5d0" providerId="LiveId" clId="{B152886E-8597-4923-8266-9BBE9481A6D4}" dt="2025-02-15T13:54:00.262" v="353" actId="123"/>
        <pc:sldMkLst>
          <pc:docMk/>
          <pc:sldMk cId="0" sldId="266"/>
        </pc:sldMkLst>
      </pc:sldChg>
      <pc:sldChg chg="addSp delSp modSp mod">
        <pc:chgData name="Vivek M G" userId="5c414ee5794ec5d0" providerId="LiveId" clId="{B152886E-8597-4923-8266-9BBE9481A6D4}" dt="2025-02-21T15:53:02.076" v="583" actId="1076"/>
        <pc:sldMkLst>
          <pc:docMk/>
          <pc:sldMk cId="0" sldId="268"/>
        </pc:sldMkLst>
        <pc:graphicFrameChg chg="add mod">
          <ac:chgData name="Vivek M G" userId="5c414ee5794ec5d0" providerId="LiveId" clId="{B152886E-8597-4923-8266-9BBE9481A6D4}" dt="2025-02-21T15:53:02.076" v="583" actId="1076"/>
          <ac:graphicFrameMkLst>
            <pc:docMk/>
            <pc:sldMk cId="0" sldId="268"/>
            <ac:graphicFrameMk id="71" creationId="{CD47CA4D-9DD0-C286-E08E-5B8E30DC590A}"/>
          </ac:graphicFrameMkLst>
        </pc:graphicFrameChg>
      </pc:sldChg>
      <pc:sldChg chg="new">
        <pc:chgData name="Vivek M G" userId="5c414ee5794ec5d0" providerId="LiveId" clId="{B152886E-8597-4923-8266-9BBE9481A6D4}" dt="2025-02-15T14:29:15.709" v="463" actId="680"/>
        <pc:sldMkLst>
          <pc:docMk/>
          <pc:sldMk cId="407873785" sldId="269"/>
        </pc:sldMkLst>
      </pc:sldChg>
      <pc:sldChg chg="delSp modSp add mod ord">
        <pc:chgData name="Vivek M G" userId="5c414ee5794ec5d0" providerId="LiveId" clId="{B152886E-8597-4923-8266-9BBE9481A6D4}" dt="2025-02-21T15:45:56.642" v="581"/>
        <pc:sldMkLst>
          <pc:docMk/>
          <pc:sldMk cId="0" sldId="270"/>
        </pc:sldMkLst>
        <pc:graphicFrameChg chg="mod modGraphic">
          <ac:chgData name="Vivek M G" userId="5c414ee5794ec5d0" providerId="LiveId" clId="{B152886E-8597-4923-8266-9BBE9481A6D4}" dt="2025-02-15T15:07:12.981" v="544" actId="2711"/>
          <ac:graphicFrameMkLst>
            <pc:docMk/>
            <pc:sldMk cId="0" sldId="270"/>
            <ac:graphicFrameMk id="4" creationId="{00000000-0000-0000-0000-000000000000}"/>
          </ac:graphicFrameMkLst>
        </pc:graphicFrameChg>
      </pc:sldChg>
      <pc:sldChg chg="modSp add mod ord">
        <pc:chgData name="Vivek M G" userId="5c414ee5794ec5d0" providerId="LiveId" clId="{B152886E-8597-4923-8266-9BBE9481A6D4}" dt="2025-02-15T14:32:09.278" v="499"/>
        <pc:sldMkLst>
          <pc:docMk/>
          <pc:sldMk cId="2553009779" sldId="271"/>
        </pc:sldMkLst>
        <pc:graphicFrameChg chg="modGraphic">
          <ac:chgData name="Vivek M G" userId="5c414ee5794ec5d0" providerId="LiveId" clId="{B152886E-8597-4923-8266-9BBE9481A6D4}" dt="2025-02-15T14:31:55.036" v="490" actId="20577"/>
          <ac:graphicFrameMkLst>
            <pc:docMk/>
            <pc:sldMk cId="2553009779" sldId="271"/>
            <ac:graphicFrameMk id="4" creationId="{B8BBEB50-BF49-738C-722E-53927BE3B46D}"/>
          </ac:graphicFrameMkLst>
        </pc:graphicFrameChg>
      </pc:sldChg>
      <pc:sldChg chg="addSp delSp modSp mod">
        <pc:chgData name="Vivek M G" userId="5c414ee5794ec5d0" providerId="LiveId" clId="{B152886E-8597-4923-8266-9BBE9481A6D4}" dt="2025-02-21T15:43:38.913" v="567" actId="12788"/>
        <pc:sldMkLst>
          <pc:docMk/>
          <pc:sldMk cId="65212761" sldId="274"/>
        </pc:sldMkLst>
        <pc:spChg chg="add mod">
          <ac:chgData name="Vivek M G" userId="5c414ee5794ec5d0" providerId="LiveId" clId="{B152886E-8597-4923-8266-9BBE9481A6D4}" dt="2025-02-21T15:43:38.913" v="567" actId="12788"/>
          <ac:spMkLst>
            <pc:docMk/>
            <pc:sldMk cId="65212761" sldId="274"/>
            <ac:spMk id="2" creationId="{151F7A7F-69EC-EA43-3A23-6F2BA5E38E3E}"/>
          </ac:spMkLst>
        </pc:spChg>
        <pc:picChg chg="del mod">
          <ac:chgData name="Vivek M G" userId="5c414ee5794ec5d0" providerId="LiveId" clId="{B152886E-8597-4923-8266-9BBE9481A6D4}" dt="2025-02-21T15:42:35.324" v="558" actId="478"/>
          <ac:picMkLst>
            <pc:docMk/>
            <pc:sldMk cId="65212761" sldId="274"/>
            <ac:picMk id="5" creationId="{260EF186-19BE-AC91-3F61-719992E48F1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DDDFE-819E-4FE3-B4EE-19C2301F60F4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F03C8-0057-46E4-825D-9D263A0D5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48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CDCDCD"/>
                </a:solidFill>
                <a:effectLst/>
                <a:latin typeface="Google Sans"/>
              </a:rPr>
              <a:t>SDG Indicator 3.4. 1 - </a:t>
            </a:r>
            <a:r>
              <a:rPr lang="en-US" b="0" i="0">
                <a:solidFill>
                  <a:srgbClr val="FFFFFF"/>
                </a:solidFill>
                <a:effectLst/>
                <a:latin typeface="Google Sans"/>
              </a:rPr>
              <a:t>Mortality rate attributed to cardiovascular disease, cancer, diabetes or chronic respiratory disease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F03C8-0057-46E4-825D-9D263A0D5BE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70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F6CBA-5FF2-4BA1-A776-094FD39C6F5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_983A7ACF.xlsx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0779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br>
              <a:rPr lang="en-US" sz="2800">
                <a:latin typeface="+mn-lt"/>
                <a:cs typeface="Times New Roman" panose="02020603050405020304" pitchFamily="18" charset="0"/>
              </a:rPr>
            </a:br>
            <a:r>
              <a:rPr lang="en-US" sz="2800">
                <a:latin typeface="+mn-lt"/>
                <a:cs typeface="Times New Roman" panose="02020603050405020304" pitchFamily="18" charset="0"/>
              </a:rPr>
              <a:t>Review 1</a:t>
            </a:r>
            <a:br>
              <a:rPr lang="en-US" sz="2800">
                <a:latin typeface="+mn-lt"/>
                <a:cs typeface="Times New Roman" panose="02020603050405020304" pitchFamily="18" charset="0"/>
              </a:rPr>
            </a:br>
            <a:r>
              <a:rPr lang="en-US" sz="2800">
                <a:latin typeface="+mn-lt"/>
                <a:cs typeface="Times New Roman" panose="02020603050405020304" pitchFamily="18" charset="0"/>
              </a:rPr>
              <a:t>Embedded Machine Learning for Early Prediction of Heart Attack Symptoms</a:t>
            </a:r>
            <a:br>
              <a:rPr lang="en-US" sz="2800">
                <a:latin typeface="+mn-lt"/>
                <a:cs typeface="Times New Roman" panose="02020603050405020304" pitchFamily="18" charset="0"/>
              </a:rPr>
            </a:br>
            <a:r>
              <a:rPr lang="en-US" sz="2800">
                <a:latin typeface="+mn-lt"/>
                <a:cs typeface="Times New Roman" panose="02020603050405020304" pitchFamily="18" charset="0"/>
              </a:rPr>
              <a:t>Project Category: PRODUCT/ RESEARCH</a:t>
            </a:r>
            <a:endParaRPr lang="en-IN" sz="280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26" name="Picture 2" descr="SRM Institute of Science and Technology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86" y="71919"/>
            <a:ext cx="1661019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145" y="4325420"/>
            <a:ext cx="11435136" cy="1203699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Guide Name                                                                Student Name &amp; Registration Number</a:t>
            </a: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89F33-A27A-0793-FDE6-6BAA7BFC63F4}"/>
              </a:ext>
            </a:extLst>
          </p:cNvPr>
          <p:cNvSpPr txBox="1"/>
          <p:nvPr/>
        </p:nvSpPr>
        <p:spPr>
          <a:xfrm>
            <a:off x="580765" y="5271490"/>
            <a:ext cx="141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Dr. R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Jeya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4C571-53C1-4A1C-3BB6-3009AEFCB01B}"/>
              </a:ext>
            </a:extLst>
          </p:cNvPr>
          <p:cNvSpPr txBox="1"/>
          <p:nvPr/>
        </p:nvSpPr>
        <p:spPr>
          <a:xfrm>
            <a:off x="6946900" y="5244529"/>
            <a:ext cx="477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VIVEK M G – RA2211003010002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RAGHURAM SRIKANTH – RA2211003010218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Product Vision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To develop an intelligent, real-time, and vehicle-integrated early heart attack prediction system that enhances road safety by continuously monitoring driver health, providing timely alerts, and enabling emergency interventions, ensuring a safer and smarter driving experience in Electric Vehicles.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Product Backlogs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E7A268A-D236-0336-58BA-C20E14D53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007489"/>
              </p:ext>
            </p:extLst>
          </p:nvPr>
        </p:nvGraphicFramePr>
        <p:xfrm>
          <a:off x="476250" y="1440139"/>
          <a:ext cx="11315701" cy="5125596"/>
        </p:xfrm>
        <a:graphic>
          <a:graphicData uri="http://schemas.openxmlformats.org/drawingml/2006/table">
            <a:tbl>
              <a:tblPr/>
              <a:tblGrid>
                <a:gridCol w="310323">
                  <a:extLst>
                    <a:ext uri="{9D8B030D-6E8A-4147-A177-3AD203B41FA5}">
                      <a16:colId xmlns:a16="http://schemas.microsoft.com/office/drawing/2014/main" val="2887616874"/>
                    </a:ext>
                  </a:extLst>
                </a:gridCol>
                <a:gridCol w="797975">
                  <a:extLst>
                    <a:ext uri="{9D8B030D-6E8A-4147-A177-3AD203B41FA5}">
                      <a16:colId xmlns:a16="http://schemas.microsoft.com/office/drawing/2014/main" val="1829410712"/>
                    </a:ext>
                  </a:extLst>
                </a:gridCol>
                <a:gridCol w="853387">
                  <a:extLst>
                    <a:ext uri="{9D8B030D-6E8A-4147-A177-3AD203B41FA5}">
                      <a16:colId xmlns:a16="http://schemas.microsoft.com/office/drawing/2014/main" val="3824711054"/>
                    </a:ext>
                  </a:extLst>
                </a:gridCol>
                <a:gridCol w="1376419">
                  <a:extLst>
                    <a:ext uri="{9D8B030D-6E8A-4147-A177-3AD203B41FA5}">
                      <a16:colId xmlns:a16="http://schemas.microsoft.com/office/drawing/2014/main" val="1678798207"/>
                    </a:ext>
                  </a:extLst>
                </a:gridCol>
                <a:gridCol w="574182">
                  <a:extLst>
                    <a:ext uri="{9D8B030D-6E8A-4147-A177-3AD203B41FA5}">
                      <a16:colId xmlns:a16="http://schemas.microsoft.com/office/drawing/2014/main" val="2282268666"/>
                    </a:ext>
                  </a:extLst>
                </a:gridCol>
                <a:gridCol w="689914">
                  <a:extLst>
                    <a:ext uri="{9D8B030D-6E8A-4147-A177-3AD203B41FA5}">
                      <a16:colId xmlns:a16="http://schemas.microsoft.com/office/drawing/2014/main" val="2375080554"/>
                    </a:ext>
                  </a:extLst>
                </a:gridCol>
                <a:gridCol w="2094679">
                  <a:extLst>
                    <a:ext uri="{9D8B030D-6E8A-4147-A177-3AD203B41FA5}">
                      <a16:colId xmlns:a16="http://schemas.microsoft.com/office/drawing/2014/main" val="2384442777"/>
                    </a:ext>
                  </a:extLst>
                </a:gridCol>
                <a:gridCol w="1620882">
                  <a:extLst>
                    <a:ext uri="{9D8B030D-6E8A-4147-A177-3AD203B41FA5}">
                      <a16:colId xmlns:a16="http://schemas.microsoft.com/office/drawing/2014/main" val="520779395"/>
                    </a:ext>
                  </a:extLst>
                </a:gridCol>
                <a:gridCol w="1587634">
                  <a:extLst>
                    <a:ext uri="{9D8B030D-6E8A-4147-A177-3AD203B41FA5}">
                      <a16:colId xmlns:a16="http://schemas.microsoft.com/office/drawing/2014/main" val="1780960385"/>
                    </a:ext>
                  </a:extLst>
                </a:gridCol>
                <a:gridCol w="789661">
                  <a:extLst>
                    <a:ext uri="{9D8B030D-6E8A-4147-A177-3AD203B41FA5}">
                      <a16:colId xmlns:a16="http://schemas.microsoft.com/office/drawing/2014/main" val="2965443074"/>
                    </a:ext>
                  </a:extLst>
                </a:gridCol>
                <a:gridCol w="620645">
                  <a:extLst>
                    <a:ext uri="{9D8B030D-6E8A-4147-A177-3AD203B41FA5}">
                      <a16:colId xmlns:a16="http://schemas.microsoft.com/office/drawing/2014/main" val="495747922"/>
                    </a:ext>
                  </a:extLst>
                </a:gridCol>
              </a:tblGrid>
              <a:tr h="144821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Backlog sample for Embedded Machine Learning for Early Prediction of Heart Attack Symptoms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867393"/>
                  </a:ext>
                </a:extLst>
              </a:tr>
              <a:tr h="2411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ID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Epic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 Story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Priority (MoSCoW)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Acceptance Criteria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Functional Requirements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Non-Functional Requirements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Original Estimate 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Actual Effort (In days)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473165"/>
                  </a:ext>
                </a:extLst>
              </a:tr>
              <a:tr h="4077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Heart Rate Monitoring System Integration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a driver, I want the system to continuously monitor my heart rate so that any anomalies can be detected early.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Must Have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Do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System accurately monitors heart rate within ±2 bpm accuracy.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Integrate heart rate sensors into the vehicle seating system.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Real-time data processing with less than 1-second latency.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days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336219"/>
                  </a:ext>
                </a:extLst>
              </a:tr>
              <a:tr h="4756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Processing Unit for ML Model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a developer, I want the system to process health data using embedded ML models so that predictions are accurate and fast.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Must Have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Do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ML model processes data with at least 95% accuracy.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Implement edge computing unit capable of running ML algorithms.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Ensure model inference time is under 100ms.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days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85865"/>
                  </a:ext>
                </a:extLst>
              </a:tr>
              <a:tr h="4756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Alert System Development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a driver, I want to receive alerts if the system detects potential heart attack symptoms so that I can take immediate action</a:t>
                      </a:r>
                      <a:r>
                        <a:rPr lang="en-US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  <a:endParaRPr lang="en-US" sz="6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Must Have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Do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Alerts are triggered within 5 seconds of detection with clear instructions.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Develop alert mechanism including visual and auditory signals.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Alerts must be noticeable even in noisy environments.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days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709410"/>
                  </a:ext>
                </a:extLst>
              </a:tr>
              <a:tr h="4756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 Interface for Health Data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a user, I want to view my health data on the vehicle's infotainment system so that I am aware of my current health status.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Must Have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Do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Display real-time heart rate and other vital signs on the dashboard.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Design UI components for displaying health metrics.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Interface should update every second without lag.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days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704762"/>
                  </a:ext>
                </a:extLst>
              </a:tr>
              <a:tr h="5509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Emergency Contact Notification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a driver, I want the system to notify emergency contacts if a critical condition is detected so that help arrives promptly.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Must Have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Do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Emergency contacts are notified within 30 seconds of critical detection.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Implement automatic notification feature via SMS or call.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Ensure reliable communication even in low network areas.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days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920091"/>
                  </a:ext>
                </a:extLst>
              </a:tr>
              <a:tr h="4756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Privacy Compliance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a user, I want to use the app without an internet connection so that I can access its features and information even when I am offline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Must Have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Do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health data is encrypted and complies with GDPR standards.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Implement encryption protocols for data storage and transmission.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System must pass security audits and penetration tests.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days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746431"/>
                  </a:ext>
                </a:extLst>
              </a:tr>
              <a:tr h="3397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Integration with EV Systems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a user, I want my health data to be securely stored and processed so that my privacy is maintained.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Must Have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Do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health data is encrypted and complies with GDPR standards.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Ensure compatibility with existing vehicle ECUs and software.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System integration verified through comprehensive testing.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days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603981"/>
                  </a:ext>
                </a:extLst>
              </a:tr>
              <a:tr h="56241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Continuous Model Improvement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an engineer, I want the health monitoring system to seamlessly integrate with existing EV systems so that it does not interfere with vehicle performance.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Could Have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Do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 system operates independently without affecting vehicle performance.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Set up pipeline for continuous model training and deployment.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Updates should occur with minimal downtime (&lt;1 minute)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days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073332"/>
                  </a:ext>
                </a:extLst>
              </a:tr>
              <a:tr h="4756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Driver Feedback Collection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a researcher, I want to collect feedback from drivers about the system’s performance so that future improvements can be made.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Should Have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Do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Feedback collected includes both qualitative and quantittive data.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Ensure feedback is easy to provide and understand.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Ensure feedback is easy to provide and understand.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days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308509"/>
                  </a:ext>
                </a:extLst>
              </a:tr>
              <a:tr h="5002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Power Consumption Optimization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an engineer, I want the health monitoring system to consume minimal power so that it does not significantly affect the EV's battery life.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Should Have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Do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Feedback collected includes both qualitative and quantitative data.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Optimize algorithms and hardware for low power consumption.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Regularly test power usage under different conditions.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days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394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System Architecture based on current user stories</a:t>
            </a:r>
          </a:p>
        </p:txBody>
      </p:sp>
      <p:pic>
        <p:nvPicPr>
          <p:cNvPr id="6" name="Content Placeholder 5" descr="A diagram of a model&#10;&#10;AI-generated content may be incorrect.">
            <a:extLst>
              <a:ext uri="{FF2B5EF4-FFF2-40B4-BE49-F238E27FC236}">
                <a16:creationId xmlns:a16="http://schemas.microsoft.com/office/drawing/2014/main" id="{60E6F9E0-A966-3069-1419-AC1FDEEE3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5" y="1738313"/>
            <a:ext cx="4591050" cy="5005387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Project SDG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/>
              <a:t>This Project Comes Under </a:t>
            </a:r>
            <a:r>
              <a:rPr lang="en-US" b="1"/>
              <a:t>SDG 3</a:t>
            </a:r>
            <a:r>
              <a:rPr lang="en-US"/>
              <a:t>: Good Health and Well-being</a:t>
            </a:r>
          </a:p>
          <a:p>
            <a:pPr algn="just"/>
            <a:r>
              <a:rPr lang="en-US" b="1"/>
              <a:t>Improves early disease detection </a:t>
            </a:r>
            <a:r>
              <a:rPr lang="en-US"/>
              <a:t>to prevent life-threatening conditions.</a:t>
            </a:r>
          </a:p>
          <a:p>
            <a:pPr algn="just"/>
            <a:r>
              <a:rPr lang="en-US" b="1"/>
              <a:t>Reduces premature mortality </a:t>
            </a:r>
            <a:r>
              <a:rPr lang="en-US"/>
              <a:t>from cardiovascular diseases.</a:t>
            </a:r>
          </a:p>
          <a:p>
            <a:pPr algn="just"/>
            <a:r>
              <a:rPr lang="en-US" b="1"/>
              <a:t>Enhances healthcare accessibility </a:t>
            </a:r>
            <a:r>
              <a:rPr lang="en-US"/>
              <a:t>through real-time monitoring.</a:t>
            </a:r>
          </a:p>
          <a:p>
            <a:pPr algn="just"/>
            <a:r>
              <a:rPr lang="en-US" b="1"/>
              <a:t>Supports preventive healthcare </a:t>
            </a:r>
            <a:r>
              <a:rPr lang="en-US"/>
              <a:t>by enabling early intervention.</a:t>
            </a:r>
          </a:p>
          <a:p>
            <a:pPr algn="just"/>
            <a:r>
              <a:rPr lang="en-US" b="1"/>
              <a:t>Reduces the burden on healthcare systems </a:t>
            </a:r>
            <a:r>
              <a:rPr lang="en-US"/>
              <a:t>with early warnings.</a:t>
            </a:r>
          </a:p>
          <a:p>
            <a:pPr algn="just"/>
            <a:r>
              <a:rPr lang="en-US" b="1"/>
              <a:t>Promotes well-being </a:t>
            </a:r>
            <a:r>
              <a:rPr lang="en-US"/>
              <a:t>by ensuring continuous health monitoring.</a:t>
            </a:r>
          </a:p>
          <a:p>
            <a:pPr algn="just"/>
            <a:r>
              <a:rPr lang="en-US" b="1"/>
              <a:t>Aligns with SDG Target 3.4</a:t>
            </a:r>
            <a:r>
              <a:rPr lang="en-US"/>
              <a:t>, which focuses on reducing non-communicable diseases.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Product Roadmap/ Release Plan</a:t>
            </a:r>
          </a:p>
        </p:txBody>
      </p:sp>
      <p:sp>
        <p:nvSpPr>
          <p:cNvPr id="44" name="Google Shape;262;p4">
            <a:extLst>
              <a:ext uri="{FF2B5EF4-FFF2-40B4-BE49-F238E27FC236}">
                <a16:creationId xmlns:a16="http://schemas.microsoft.com/office/drawing/2014/main" id="{5FDEA3E0-C97E-1229-2C32-842FEC3A4622}"/>
              </a:ext>
            </a:extLst>
          </p:cNvPr>
          <p:cNvSpPr txBox="1"/>
          <p:nvPr/>
        </p:nvSpPr>
        <p:spPr>
          <a:xfrm>
            <a:off x="612775" y="5721350"/>
            <a:ext cx="1382713" cy="29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indent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" name="Content Placeholder 70">
            <a:extLst>
              <a:ext uri="{FF2B5EF4-FFF2-40B4-BE49-F238E27FC236}">
                <a16:creationId xmlns:a16="http://schemas.microsoft.com/office/drawing/2014/main" id="{CD47CA4D-9DD0-C286-E08E-5B8E30DC590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152505"/>
              </p:ext>
            </p:extLst>
          </p:nvPr>
        </p:nvGraphicFramePr>
        <p:xfrm>
          <a:off x="838200" y="1825624"/>
          <a:ext cx="10515600" cy="480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763096" imgH="6153218" progId="Excel.Sheet.12">
                  <p:embed/>
                </p:oleObj>
              </mc:Choice>
              <mc:Fallback>
                <p:oleObj name="Worksheet" r:id="rId2" imgW="9763096" imgH="6153218" progId="Excel.Sheet.12">
                  <p:embed/>
                  <p:pic>
                    <p:nvPicPr>
                      <p:cNvPr id="71" name="Content Placeholder 70">
                        <a:extLst>
                          <a:ext uri="{FF2B5EF4-FFF2-40B4-BE49-F238E27FC236}">
                            <a16:creationId xmlns:a16="http://schemas.microsoft.com/office/drawing/2014/main" id="{CD47CA4D-9DD0-C286-E08E-5B8E30DC59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825624"/>
                        <a:ext cx="10515600" cy="480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24DD64-92DB-79D4-D351-403FA70922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90403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Nashif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S., Raihan, M.R., Islam, M.R., Imam, M.H., 2018.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Heart Disease Detection by Using Machine Learning Algorithms and a Real-Time Cardiovascular Health Monitoring System.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World Journal of Engineering and Technology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6 (4), 854–873. https://doi.org/10.4236/wjet.2018.64057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Accident prevention and safety assistance using IoT and machine learning.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2021.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Journal of Reliable Intelligent Environments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7, 185–198.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R. Bharti, A. </a:t>
            </a:r>
            <a:r>
              <a:rPr lang="en-US" sz="1400" b="1" err="1">
                <a:latin typeface="Arial" panose="020B0604020202020204" pitchFamily="34" charset="0"/>
                <a:cs typeface="Arial" panose="020B0604020202020204" pitchFamily="34" charset="0"/>
              </a:rPr>
              <a:t>Khamparia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, M. Shabaz, G. Dhiman, S. Pande, and P. Singh,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"Prediction of Heart Disease Using a Combination of Machine Learning and Deep Learning,“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D. Zhang, Y. Chen, Y. Chen, S. Ye, W. Cai, J. Jiang, Y. Xu, G. Zheng, and M. Chen,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"Heart Disease Prediction Based on the Embedded Feature Selection Method and Deep Neural Network,“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H. </a:t>
            </a:r>
            <a:r>
              <a:rPr lang="en-US" sz="1400" b="1" err="1">
                <a:latin typeface="Arial" panose="020B0604020202020204" pitchFamily="34" charset="0"/>
                <a:cs typeface="Arial" panose="020B0604020202020204" pitchFamily="34" charset="0"/>
              </a:rPr>
              <a:t>Elwahsh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, E. El-</a:t>
            </a:r>
            <a:r>
              <a:rPr lang="en-US" sz="1400" b="1" err="1">
                <a:latin typeface="Arial" panose="020B0604020202020204" pitchFamily="34" charset="0"/>
                <a:cs typeface="Arial" panose="020B0604020202020204" pitchFamily="34" charset="0"/>
              </a:rPr>
              <a:t>Shafeiy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, S. </a:t>
            </a:r>
            <a:r>
              <a:rPr lang="en-US" sz="1400" b="1" err="1">
                <a:latin typeface="Arial" panose="020B0604020202020204" pitchFamily="34" charset="0"/>
                <a:cs typeface="Arial" panose="020B0604020202020204" pitchFamily="34" charset="0"/>
              </a:rPr>
              <a:t>Alanazi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, and M. A. </a:t>
            </a:r>
            <a:r>
              <a:rPr lang="en-US" sz="1400" b="1" err="1">
                <a:latin typeface="Arial" panose="020B0604020202020204" pitchFamily="34" charset="0"/>
                <a:cs typeface="Arial" panose="020B0604020202020204" pitchFamily="34" charset="0"/>
              </a:rPr>
              <a:t>Tawfeek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"A New Smart Healthcare Framework for Real-Time Heart Disease Detection Based on Deep and Machine Learning,“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R. </a:t>
            </a:r>
            <a:r>
              <a:rPr lang="en-US" sz="1400" b="1" err="1">
                <a:latin typeface="Arial" panose="020B0604020202020204" pitchFamily="34" charset="0"/>
                <a:cs typeface="Arial" panose="020B0604020202020204" pitchFamily="34" charset="0"/>
              </a:rPr>
              <a:t>Alnashwan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, A. Saad, H. </a:t>
            </a:r>
            <a:r>
              <a:rPr lang="en-US" sz="1400" b="1" err="1">
                <a:latin typeface="Arial" panose="020B0604020202020204" pitchFamily="34" charset="0"/>
                <a:cs typeface="Arial" panose="020B0604020202020204" pitchFamily="34" charset="0"/>
              </a:rPr>
              <a:t>Qudaih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, and L. </a:t>
            </a:r>
            <a:r>
              <a:rPr lang="en-US" sz="1400" b="1" err="1">
                <a:latin typeface="Arial" panose="020B0604020202020204" pitchFamily="34" charset="0"/>
                <a:cs typeface="Arial" panose="020B0604020202020204" pitchFamily="34" charset="0"/>
              </a:rPr>
              <a:t>Albraheem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"IoT-Based Accident Prevention System Using Machine Learning Techniques,“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L. Zhu, Y. Xiao, and X. Li,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"Hybrid Driver Monitoring System Based on Internet of Things and Machine Learning,“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P. Sharma and N. Sood,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"Application of IoT and Machine Learning for Real-time Driver Monitoring and Assisting Device,“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C. V. S. Babu, A. N. S., and M. V. P.,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"IoT-Based Smart Accident Detection and Alert System,"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Handbook of Research on Deep Learning Techniques for Cloud-Based Industrial IoT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sz="14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J. P. Li, A. U. Haq, S. U. Din, J. Khan, A. Khan, and A. Saboor,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"Heart Disease Identification Method Using Machine Learning Classification in E-Healthcare,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492" y="2766219"/>
            <a:ext cx="2593017" cy="1325563"/>
          </a:xfrm>
        </p:spPr>
        <p:txBody>
          <a:bodyPr/>
          <a:lstStyle/>
          <a:p>
            <a:pPr algn="ctr"/>
            <a:r>
              <a:rPr lang="en-US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700" y="318714"/>
            <a:ext cx="3022600" cy="828675"/>
          </a:xfrm>
        </p:spPr>
        <p:txBody>
          <a:bodyPr/>
          <a:lstStyle/>
          <a:p>
            <a:pPr algn="ctr"/>
            <a:r>
              <a:rPr lang="en-US"/>
              <a:t>Introduction</a:t>
            </a:r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D34441B-C6E6-7E90-9FF1-8ED48F13D7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9780" y="1416345"/>
            <a:ext cx="11352440" cy="5122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Many people don’t realize they're having a heart attack until it's too late.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Heart attacks are a major cause of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sudden deaths and car crashes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Embedded Machine Learning (ML)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is integrated into cars to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predict heart attack symptoms in real-time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while driving.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The system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monitors bodily signals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such as: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Heart rate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Blood pressure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Oxygen levels (SpO2)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A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lightweight machine learning model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processes the data locally for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faster analysis and response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If any irregularities are detected, the system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immediately alerts the driver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This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innovative approach enhances vehicle safety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by reducing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health-related accidents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on the road.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7A7F-69EC-EA43-3A23-6F2BA5E38E3E}"/>
              </a:ext>
            </a:extLst>
          </p:cNvPr>
          <p:cNvSpPr txBox="1">
            <a:spLocks/>
          </p:cNvSpPr>
          <p:nvPr/>
        </p:nvSpPr>
        <p:spPr>
          <a:xfrm>
            <a:off x="4569460" y="318714"/>
            <a:ext cx="3053080" cy="8286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Introduction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1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6020" y="1046480"/>
            <a:ext cx="2219960" cy="64420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Abstract</a:t>
            </a:r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7B4C44-90F2-8604-E614-0805B4082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086" y="264416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163D3B-070F-33C2-A800-17025E90C0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769410"/>
            <a:ext cx="1077750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Heart attacks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are the leading cause of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sudden deaths and crashes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often due to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missed early signs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This project integrates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Embedded Machine Learning (ML)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with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both electric and fuel-powered cars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predict heart attack symptoms in real time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The system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continuously monitors physiological signals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and processes them locally using a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lightweight ML model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It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detects potential heart problems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and sends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instant warnings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to the driver.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This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reduces the risk of crashes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caused by medical emergencies and helps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save lives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The approach makes cars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smarter and more health-conscious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improving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driver safety and healthcare integration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436"/>
            <a:ext cx="10515600" cy="451304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Literature Survey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863211324"/>
              </p:ext>
            </p:extLst>
          </p:nvPr>
        </p:nvGraphicFramePr>
        <p:xfrm>
          <a:off x="605836" y="989687"/>
          <a:ext cx="10980328" cy="5361225"/>
        </p:xfrm>
        <a:graphic>
          <a:graphicData uri="http://schemas.openxmlformats.org/drawingml/2006/table">
            <a:tbl>
              <a:tblPr/>
              <a:tblGrid>
                <a:gridCol w="829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1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912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S. No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Title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Methodology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Identification of gaps and limitations.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5753">
                <a:tc>
                  <a:txBody>
                    <a:bodyPr/>
                    <a:lstStyle/>
                    <a:p>
                      <a:pPr marL="8572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000">
                          <a:latin typeface="Calibri"/>
                          <a:ea typeface="Calibri"/>
                        </a:rPr>
                        <a:t>1</a:t>
                      </a: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lvl="0" indent="0" algn="just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Accident prevention and safety assistance using IoT and machine learning </a:t>
                      </a:r>
                      <a:endParaRPr lang="en-US" sz="1000">
                        <a:latin typeface="+mn-lt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Raspberry Pi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Camera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EAR (Eye Aspect Ratio) Algorithm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MAR (Mouth Aspect Ratio) Algorithm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Alcohol Sensors </a:t>
                      </a:r>
                      <a:endParaRPr lang="en-US" sz="1000" b="0" i="0" u="none" strike="noStrike" noProof="0">
                        <a:solidFill>
                          <a:srgbClr val="000000"/>
                        </a:solidFill>
                        <a:latin typeface="+mn-lt"/>
                        <a:ea typeface="Calibri" panose="020F0502020204030204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Gas Sensors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Machine Learning Algorithms</a:t>
                      </a:r>
                      <a:endParaRPr lang="en-US" sz="1000">
                        <a:latin typeface="+mn-lt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The system lacks a mechanism to detect yawning, a key indicator of driver drowsiness.</a:t>
                      </a:r>
                      <a:endParaRPr lang="en-US" sz="1000">
                        <a:latin typeface="+mn-l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There is no alert system to notify the car owner or warn the driver about unsafe behavior detected by alcohol sensors.</a:t>
                      </a:r>
                      <a:endParaRPr lang="en-US" sz="1000">
                        <a:latin typeface="+mn-l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The system's effectiveness depends on sensor accuracy, which may be affected by poor lighting or sensor errors</a:t>
                      </a:r>
                      <a:endParaRPr lang="en-US" sz="1000">
                        <a:latin typeface="+mn-lt"/>
                      </a:endParaRPr>
                    </a:p>
                    <a:p>
                      <a:pPr marL="457200" lvl="0" indent="-22860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sz="1000">
                        <a:latin typeface="+mn-lt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8325">
                <a:tc>
                  <a:txBody>
                    <a:bodyPr/>
                    <a:lstStyle/>
                    <a:p>
                      <a:pPr marL="8572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>
                          <a:latin typeface="Calibri" panose="020F0502020204030204"/>
                          <a:ea typeface="Calibri" panose="020F0502020204030204"/>
                        </a:rPr>
                        <a:t>2</a:t>
                      </a: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Heart Disease Detection by Using Machine Learning Algorithms and a Real-Time Cardiovascular Health Monitoring System</a:t>
                      </a:r>
                      <a:endParaRPr lang="en-US">
                        <a:latin typeface="+mn-lt"/>
                      </a:endParaRPr>
                    </a:p>
                    <a:p>
                      <a:pPr marL="85725" lvl="0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None/>
                      </a:pP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1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Machine Learning Algorithms: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 SVM showed the best accuracy among Naïve Bayes, SVM, ANN, Random Forest, and Logistic Regression tested in WEKA for heart disease prediction.</a:t>
                      </a:r>
                      <a:endParaRPr lang="en-US">
                        <a:latin typeface="+mn-l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1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Data Source: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 Two open-access datasets (Cleveland and 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  <a:latin typeface="+mn-lt"/>
                        </a:rPr>
                        <a:t>Statlog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 Heart Disease) were merged, yielding 566 records with 13 attributes for enhanced robustness.</a:t>
                      </a:r>
                      <a:endParaRPr lang="en-US">
                        <a:latin typeface="+mn-l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1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Real-Time Monitoring &amp; Cloud Application: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 An Arduino-based system monitors heart rate, temperature, and humidity, transmitting data to a cloud server with a mobile app for patient-doctor communication.</a:t>
                      </a:r>
                      <a:endParaRPr lang="en-US">
                        <a:latin typeface="+mn-l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•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The system does not include a mechanism to detect yawning, another critical indicator of driver drowsiness. </a:t>
                      </a:r>
                      <a:endParaRPr lang="en-US">
                        <a:latin typeface="+mn-l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•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There is no alert mechanism in place for notifying the car owner or providing warnings to the driver when unsafe or unauthorized driving behavior is detected through the alcohol sensors. </a:t>
                      </a:r>
                      <a:endParaRPr lang="en-US">
                        <a:latin typeface="+mn-l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•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The system’s effectiveness is heavily reliant on the continuous and accurate functioning of sensors, which may be impacted by poor lighting conditions or sensor inaccuracies. </a:t>
                      </a:r>
                      <a:endParaRPr lang="en-US">
                        <a:latin typeface="+mn-lt"/>
                      </a:endParaRPr>
                    </a:p>
                    <a:p>
                      <a:pPr marL="85725" lvl="0" indent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sz="1300">
                        <a:latin typeface="+mn-lt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1817D-51A8-FB39-A0B7-21E804072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0E6D-7CD9-2736-1396-B3790093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468"/>
            <a:ext cx="10515600" cy="59281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Literature Survey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BBEB50-BF49-738C-722E-53927BE3B4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5857589"/>
              </p:ext>
            </p:extLst>
          </p:nvPr>
        </p:nvGraphicFramePr>
        <p:xfrm>
          <a:off x="93833" y="1001486"/>
          <a:ext cx="11784201" cy="5357477"/>
        </p:xfrm>
        <a:graphic>
          <a:graphicData uri="http://schemas.openxmlformats.org/drawingml/2006/table">
            <a:tbl>
              <a:tblPr/>
              <a:tblGrid>
                <a:gridCol w="861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1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4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7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92512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S. No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Title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Methodology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Identification of gaps and limitations.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3869">
                <a:tc>
                  <a:txBody>
                    <a:bodyPr/>
                    <a:lstStyle/>
                    <a:p>
                      <a:pPr marL="8572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Prediction of Heart Disease Using a Combination of Machine Learning and Deep Learning</a:t>
                      </a:r>
                      <a:endParaRPr lang="en-IN" sz="10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5725" lvl="0" indent="0" algn="just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None/>
                      </a:pPr>
                      <a:endParaRPr lang="en-US" sz="1000">
                        <a:latin typeface="Times New Roman"/>
                        <a:ea typeface="Calibri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Dataset:</a:t>
                      </a:r>
                      <a:r>
                        <a:rPr lang="en-US" sz="1000"/>
                        <a:t> Public health dataset derived from </a:t>
                      </a:r>
                      <a:r>
                        <a:rPr lang="en-US" sz="1000" b="1"/>
                        <a:t>Cleveland, Hungary, Switzerland, and Long Beach V</a:t>
                      </a:r>
                      <a:r>
                        <a:rPr lang="en-US" sz="1000"/>
                        <a:t> databases, consisting of </a:t>
                      </a:r>
                      <a:r>
                        <a:rPr lang="en-US" sz="1000" b="1"/>
                        <a:t>76 attributes</a:t>
                      </a:r>
                      <a:r>
                        <a:rPr lang="en-US" sz="1000"/>
                        <a:t>, with </a:t>
                      </a:r>
                      <a:r>
                        <a:rPr lang="en-US" sz="1000" b="1"/>
                        <a:t>14 key features</a:t>
                      </a:r>
                      <a:r>
                        <a:rPr lang="en-US" sz="1000"/>
                        <a:t> selected for this study.</a:t>
                      </a:r>
                    </a:p>
                    <a:p>
                      <a:r>
                        <a:rPr lang="en-US" sz="1000" b="1"/>
                        <a:t>Preprocessing:</a:t>
                      </a:r>
                      <a:r>
                        <a:rPr lang="en-US" sz="1000"/>
                        <a:t> Outliers handled using the </a:t>
                      </a:r>
                      <a:r>
                        <a:rPr lang="en-US" sz="1000" b="1"/>
                        <a:t>Isolation Forest</a:t>
                      </a:r>
                      <a:r>
                        <a:rPr lang="en-US" sz="1000"/>
                        <a:t> method. Dataset balanced and feature selection applied using the </a:t>
                      </a:r>
                      <a:r>
                        <a:rPr lang="en-US" sz="1000" b="1"/>
                        <a:t>Lasso algorithm</a:t>
                      </a:r>
                      <a:r>
                        <a:rPr lang="en-US" sz="1000"/>
                        <a:t>.</a:t>
                      </a:r>
                    </a:p>
                    <a:p>
                      <a:r>
                        <a:rPr lang="en-US" sz="1000" b="1"/>
                        <a:t>Machine Learning Approaches:</a:t>
                      </a:r>
                      <a:r>
                        <a:rPr lang="en-US" sz="1000"/>
                        <a:t> Tested </a:t>
                      </a:r>
                      <a:r>
                        <a:rPr lang="en-US" sz="1000" b="1"/>
                        <a:t>Logistic Regression, K-Nearest Neighbors, Decision Trees, Random Forest, SVM, and </a:t>
                      </a:r>
                      <a:r>
                        <a:rPr lang="en-US" sz="1000" b="1" err="1"/>
                        <a:t>XGBoost</a:t>
                      </a:r>
                      <a:r>
                        <a:rPr lang="en-US" sz="1000"/>
                        <a:t>. Feature selection and </a:t>
                      </a:r>
                      <a:r>
                        <a:rPr lang="en-US" sz="1000" b="1"/>
                        <a:t>dimensionality reduction</a:t>
                      </a:r>
                      <a:r>
                        <a:rPr lang="en-US" sz="1000"/>
                        <a:t> techniques were applied to enhance model performance.</a:t>
                      </a:r>
                    </a:p>
                    <a:p>
                      <a:r>
                        <a:rPr lang="en-US" sz="1000" b="1"/>
                        <a:t>Deep Learning Approach:</a:t>
                      </a:r>
                      <a:r>
                        <a:rPr lang="en-US" sz="1000"/>
                        <a:t> Implemented a </a:t>
                      </a:r>
                      <a:r>
                        <a:rPr lang="en-US" sz="1000" b="1"/>
                        <a:t>sequential deep learning model</a:t>
                      </a:r>
                      <a:r>
                        <a:rPr lang="en-US" sz="1000"/>
                        <a:t> with </a:t>
                      </a:r>
                      <a:r>
                        <a:rPr lang="en-US" sz="1000" b="1"/>
                        <a:t>three dense layers</a:t>
                      </a:r>
                      <a:r>
                        <a:rPr lang="en-US" sz="1000"/>
                        <a:t>, using </a:t>
                      </a:r>
                      <a:r>
                        <a:rPr lang="en-US" sz="1000" b="1" err="1"/>
                        <a:t>ReLU</a:t>
                      </a:r>
                      <a:r>
                        <a:rPr lang="en-US" sz="1000" b="1"/>
                        <a:t> activation</a:t>
                      </a:r>
                      <a:r>
                        <a:rPr lang="en-US" sz="1000"/>
                        <a:t> for hidden layers and </a:t>
                      </a:r>
                      <a:r>
                        <a:rPr lang="en-US" sz="1000" b="1"/>
                        <a:t>Sigmoid activation</a:t>
                      </a:r>
                      <a:r>
                        <a:rPr lang="en-US" sz="1000"/>
                        <a:t> for the output layer. Included </a:t>
                      </a:r>
                      <a:r>
                        <a:rPr lang="en-US" sz="1000" b="1"/>
                        <a:t>Dropout layers</a:t>
                      </a:r>
                      <a:r>
                        <a:rPr lang="en-US" sz="1000"/>
                        <a:t> to prevent overfitting.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lang="en-US" sz="1000"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noProof="0"/>
                        <a:t>Hardware Constraints:</a:t>
                      </a:r>
                      <a:r>
                        <a:rPr lang="en-US" sz="1000" b="0" i="0" u="none" strike="noStrike" noProof="0"/>
                        <a:t> The system lacks clinically approved </a:t>
                      </a:r>
                      <a:r>
                        <a:rPr lang="en-US" sz="1000" b="1" i="0" u="none" strike="noStrike" noProof="0"/>
                        <a:t>PPG-based blood pressure sensors</a:t>
                      </a:r>
                      <a:r>
                        <a:rPr lang="en-US" sz="1000" b="0" i="0" u="none" strike="noStrike" noProof="0"/>
                        <a:t>, limiting medical accuracy.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noProof="0"/>
                        <a:t>Data Generalization:</a:t>
                      </a:r>
                      <a:r>
                        <a:rPr lang="en-US" sz="1000" b="0" i="0" u="none" strike="noStrike" noProof="0"/>
                        <a:t> The model was trained on merged datasets but </a:t>
                      </a:r>
                      <a:r>
                        <a:rPr lang="en-US" sz="1000" b="1" i="0" u="none" strike="noStrike" noProof="0"/>
                        <a:t>remains unvalidated</a:t>
                      </a:r>
                      <a:r>
                        <a:rPr lang="en-US" sz="1000" b="0" i="0" u="none" strike="noStrike" noProof="0"/>
                        <a:t> for other populations.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noProof="0"/>
                        <a:t>Mobile Application:</a:t>
                      </a:r>
                      <a:r>
                        <a:rPr lang="en-US" sz="1000" b="0" i="0" u="none" strike="noStrike" noProof="0"/>
                        <a:t> The proposed </a:t>
                      </a:r>
                      <a:r>
                        <a:rPr lang="en-US" sz="1000" b="1" i="0" u="none" strike="noStrike" noProof="0"/>
                        <a:t>mobile app was not implemented</a:t>
                      </a:r>
                      <a:r>
                        <a:rPr lang="en-US" sz="1000" b="0" i="0" u="none" strike="noStrike" noProof="0"/>
                        <a:t>, and no real-world testing was conducted.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noProof="0"/>
                        <a:t>Internet Dependency:</a:t>
                      </a:r>
                      <a:r>
                        <a:rPr lang="en-US" sz="1000" b="0" i="0" u="none" strike="noStrike" noProof="0"/>
                        <a:t> The system relies on </a:t>
                      </a:r>
                      <a:r>
                        <a:rPr lang="en-US" sz="1000" b="1" i="0" u="none" strike="noStrike" noProof="0"/>
                        <a:t>cloud connectivity</a:t>
                      </a:r>
                      <a:r>
                        <a:rPr lang="en-US" sz="1000" b="0" i="0" u="none" strike="noStrike" noProof="0"/>
                        <a:t>, which may cause issues in regions with poor network access.</a:t>
                      </a:r>
                      <a:endParaRPr lang="en-US"/>
                    </a:p>
                    <a:p>
                      <a:pPr marL="457200" lvl="0" indent="-22860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sz="1000"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603">
                <a:tc>
                  <a:txBody>
                    <a:bodyPr/>
                    <a:lstStyle/>
                    <a:p>
                      <a:pPr marL="8572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latin typeface="Calibri" panose="020F0502020204030204"/>
                          <a:ea typeface="Calibri" panose="020F0502020204030204"/>
                        </a:rPr>
                        <a:t>4</a:t>
                      </a:r>
                      <a:endParaRPr sz="13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Heart Disease Prediction Based on the Embedded Feature </a:t>
                      </a:r>
                      <a:r>
                        <a:rPr lang="en-US" sz="1100"/>
                        <a:t>Selection Method and Deep Neural Network</a:t>
                      </a:r>
                      <a:endParaRPr lang="en-US" sz="1100" b="0" i="0" u="none" strike="noStrike">
                        <a:effectLst/>
                        <a:latin typeface="+mn-lt"/>
                      </a:endParaRPr>
                    </a:p>
                    <a:p>
                      <a:pPr marL="85725" lvl="0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None/>
                      </a:pPr>
                      <a:endParaRPr lang="en-US" sz="1400">
                        <a:latin typeface="+mn-lt"/>
                        <a:ea typeface="Calibri" panose="020F0502020204030204"/>
                      </a:endParaRPr>
                    </a:p>
                    <a:p>
                      <a:pPr marL="85725" lvl="0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None/>
                      </a:pPr>
                      <a:endParaRPr lang="en-US" sz="13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Feature Selection:</a:t>
                      </a:r>
                      <a:r>
                        <a:rPr lang="en-US" sz="1000"/>
                        <a:t> Implemented an </a:t>
                      </a:r>
                      <a:r>
                        <a:rPr lang="en-US" sz="1000" b="1"/>
                        <a:t>embedded feature selection</a:t>
                      </a:r>
                      <a:r>
                        <a:rPr lang="en-US" sz="1000"/>
                        <a:t> method using </a:t>
                      </a:r>
                      <a:r>
                        <a:rPr lang="en-US" sz="1000" b="1"/>
                        <a:t>LinearSVC with L1 norm (Lasso)</a:t>
                      </a:r>
                      <a:r>
                        <a:rPr lang="en-US" sz="1000"/>
                        <a:t> as a penalty term to select the most relevant features, reducing dimensionality and improving model efficiency.</a:t>
                      </a:r>
                    </a:p>
                    <a:p>
                      <a:r>
                        <a:rPr lang="en-US" sz="1000" b="1"/>
                        <a:t>Deep Neural Network (DNN):</a:t>
                      </a:r>
                      <a:r>
                        <a:rPr lang="en-US" sz="1000"/>
                        <a:t> Designed a </a:t>
                      </a:r>
                      <a:r>
                        <a:rPr lang="en-US" sz="1000" b="1"/>
                        <a:t>multi-layer DNN model</a:t>
                      </a:r>
                      <a:r>
                        <a:rPr lang="en-US" sz="1000"/>
                        <a:t> for heart disease prediction, where the selected features were fed into the network to enhance learning and classification performance.</a:t>
                      </a:r>
                    </a:p>
                    <a:p>
                      <a:r>
                        <a:rPr lang="en-US" sz="1000" b="1"/>
                        <a:t>Data Preprocessing:</a:t>
                      </a:r>
                      <a:r>
                        <a:rPr lang="en-US" sz="1000"/>
                        <a:t> Applied </a:t>
                      </a:r>
                      <a:r>
                        <a:rPr lang="en-US" sz="1000" b="1"/>
                        <a:t>outlier removal using the IQR method</a:t>
                      </a:r>
                      <a:r>
                        <a:rPr lang="en-US" sz="1000"/>
                        <a:t> to eliminate anomalies and performed </a:t>
                      </a:r>
                      <a:r>
                        <a:rPr lang="en-US" sz="1000" b="1"/>
                        <a:t>data standardization</a:t>
                      </a:r>
                      <a:r>
                        <a:rPr lang="en-US" sz="1000"/>
                        <a:t> to ensure consistent feature scaling, leading to improved model accuracy.</a:t>
                      </a:r>
                    </a:p>
                    <a:p>
                      <a:r>
                        <a:rPr lang="en-US" sz="1000" b="1"/>
                        <a:t>Weight Initialization:</a:t>
                      </a:r>
                      <a:r>
                        <a:rPr lang="en-US" sz="1000"/>
                        <a:t> Evaluated different weight initialization techniques, concluding that the </a:t>
                      </a:r>
                      <a:r>
                        <a:rPr lang="en-US" sz="1000" b="1"/>
                        <a:t>He initializer</a:t>
                      </a:r>
                      <a:r>
                        <a:rPr lang="en-US" sz="1000"/>
                        <a:t> provided the best stability and accuracy by maintaining proper weight distribution and avoiding vanishing/exploding gradient issues.</a:t>
                      </a:r>
                    </a:p>
                    <a:p>
                      <a:pPr marL="8572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endParaRPr lang="en-US" sz="13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err="1"/>
                        <a:t>Retraction</a:t>
                      </a:r>
                      <a:r>
                        <a:rPr lang="en-US" sz="1000" err="1"/>
                        <a:t>:The</a:t>
                      </a:r>
                      <a:r>
                        <a:rPr lang="en-US" sz="1000"/>
                        <a:t> paper has been retracted due to issues with the publication and peer-review process, which may compromise the reliability of the findings.</a:t>
                      </a:r>
                    </a:p>
                    <a:p>
                      <a:r>
                        <a:rPr lang="en-US" sz="1000" b="1" err="1"/>
                        <a:t>Generalizability</a:t>
                      </a:r>
                      <a:r>
                        <a:rPr lang="en-US" sz="1000" err="1"/>
                        <a:t>:While</a:t>
                      </a:r>
                      <a:r>
                        <a:rPr lang="en-US" sz="1000"/>
                        <a:t> the dataset from Kaggle was used, the model's applicability to broader datasets or diverse populations remains uncertain.</a:t>
                      </a:r>
                    </a:p>
                    <a:p>
                      <a:r>
                        <a:rPr lang="en-US" sz="1000" b="1"/>
                        <a:t>Model </a:t>
                      </a:r>
                      <a:r>
                        <a:rPr lang="en-US" sz="1000" b="1" err="1"/>
                        <a:t>Optimization</a:t>
                      </a:r>
                      <a:r>
                        <a:rPr lang="en-US" sz="1000" err="1"/>
                        <a:t>:Further</a:t>
                      </a:r>
                      <a:r>
                        <a:rPr lang="en-US" sz="1000"/>
                        <a:t> improvements in model optimization, including adjustments to the DNN's depth and parameters, are suggested but were not fully explored in this paper.</a:t>
                      </a:r>
                    </a:p>
                    <a:p>
                      <a:r>
                        <a:rPr lang="en-US" sz="1000" b="1"/>
                        <a:t>Feature </a:t>
                      </a:r>
                      <a:r>
                        <a:rPr lang="en-US" sz="1000" b="1" err="1"/>
                        <a:t>Removal</a:t>
                      </a:r>
                      <a:r>
                        <a:rPr lang="en-US" sz="1000" err="1"/>
                        <a:t>:Although</a:t>
                      </a:r>
                      <a:r>
                        <a:rPr lang="en-US" sz="1000"/>
                        <a:t> some features were discarded based on feature selection, the impact of removing those features was not exhaustively tested</a:t>
                      </a:r>
                      <a:endParaRPr lang="en-US" sz="10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00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AFBB8-CBAE-329B-B2FC-3E78044D4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A0B9-6D94-73D5-1628-8A870D34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468"/>
            <a:ext cx="10515600" cy="59281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Literature Survey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B28E84-0437-6787-7B73-3354B959A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3785662"/>
              </p:ext>
            </p:extLst>
          </p:nvPr>
        </p:nvGraphicFramePr>
        <p:xfrm>
          <a:off x="93833" y="1001486"/>
          <a:ext cx="11784201" cy="4954120"/>
        </p:xfrm>
        <a:graphic>
          <a:graphicData uri="http://schemas.openxmlformats.org/drawingml/2006/table">
            <a:tbl>
              <a:tblPr/>
              <a:tblGrid>
                <a:gridCol w="861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1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4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7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9186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S. No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Title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Methodology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Identification of gaps and limitations.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4785">
                <a:tc>
                  <a:txBody>
                    <a:bodyPr/>
                    <a:lstStyle/>
                    <a:p>
                      <a:pPr marL="8572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</a:rPr>
                        <a:t>5</a:t>
                      </a:r>
                      <a:endParaRPr sz="1000">
                        <a:latin typeface="Calibri"/>
                        <a:ea typeface="Calibri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IoT Based Accident Prevention System using Machine Learning</a:t>
                      </a:r>
                      <a:endParaRPr lang="en-US" sz="1100" b="0" i="0" u="none" strike="noStrike">
                        <a:effectLst/>
                        <a:latin typeface="+mn-lt"/>
                      </a:endParaRPr>
                    </a:p>
                    <a:p>
                      <a:pPr marL="85725" lvl="0" indent="0" algn="just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None/>
                      </a:pPr>
                      <a:endParaRPr lang="en-US" sz="1000">
                        <a:latin typeface="Times New Roman"/>
                        <a:ea typeface="Calibri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 Models: Random Forest, </a:t>
                      </a:r>
                      <a:r>
                        <a:rPr lang="en-IN" sz="10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LightGBM</a:t>
                      </a:r>
                      <a:r>
                        <a:rPr lang="en-IN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0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IN" sz="10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Dataset: Countrywide Traffic Accident Dataset (2.8 million vehicle accidents in the US from 2016 to 2021)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 Data: Location, time, weather, wind speed, visibility, temperature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 Metrics: Accuracy, precision, recall, F1-score, ROC-AUC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 devices for collecting location, time, weather, wind speed, visibility, and temperature data</a:t>
                      </a:r>
                      <a:endParaRPr lang="en-US" sz="1000" b="0" i="0" u="none" strike="noStrike">
                        <a:effectLst/>
                        <a:latin typeface="+mn-lt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lang="en-US" sz="1000"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Potential bias due to the dataset being focused on a specific region (the United States)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model’s performance might vary with different datasets or real-time conditions.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5734">
                <a:tc>
                  <a:txBody>
                    <a:bodyPr/>
                    <a:lstStyle/>
                    <a:p>
                      <a:pPr marL="8572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latin typeface="Calibri" panose="020F0502020204030204"/>
                          <a:ea typeface="Calibri" panose="020F0502020204030204"/>
                        </a:rPr>
                        <a:t>6</a:t>
                      </a:r>
                      <a:endParaRPr sz="13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A New Smart Healthcare Framework for Real-Time Heart Disease Detection Based on Deep and Machine Learning</a:t>
                      </a:r>
                      <a:endParaRPr lang="en-US" sz="400" b="0" i="0" u="none" strike="noStrike">
                        <a:effectLst/>
                        <a:latin typeface="+mn-lt"/>
                      </a:endParaRPr>
                    </a:p>
                    <a:p>
                      <a:pPr marL="85725" lvl="0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None/>
                      </a:pPr>
                      <a:endParaRPr sz="11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/>
                        <a:t>Development of a smart healthcare framework (SHDML) for heart disease detection.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/>
                        <a:t>Use of </a:t>
                      </a:r>
                      <a:r>
                        <a:rPr lang="en-IN" sz="1000" err="1"/>
                        <a:t>photoplethysmogram</a:t>
                      </a:r>
                      <a:r>
                        <a:rPr lang="en-IN" sz="1000"/>
                        <a:t> (PPG) sensors connected to an ATmega32 microcontroller for real-time heart rate monitoring.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/>
                        <a:t>Integration of machine learning and deep learning models for real-time heart disease prediction using data from Framingham Heart Study and PPG sensors.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/>
                        <a:t>Data preprocessing (normalization, missing value handling) and training machine learning models (SVM, Logistic Regression, ANN, etc.) alongside deep learning techniques like CNNs.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/>
                        <a:t>Data stored and processed via Firebase cloud, with results displayed on Android and desktop apps</a:t>
                      </a:r>
                      <a:r>
                        <a:rPr lang="en-IN" sz="1400"/>
                        <a:t>.</a:t>
                      </a:r>
                      <a:endParaRPr lang="en-US" sz="1400"/>
                    </a:p>
                    <a:p>
                      <a:pPr marL="8572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endParaRPr sz="13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Size of the ATmega32-based device needs reduction for practical use.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Limited sensors (no temperature or blood pressure monitoring).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Room for improvement in the user interface and model prediction accuracy.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/>
                        <a:t>Lack of diverse and larger datasets for validation.</a:t>
                      </a:r>
                    </a:p>
                    <a:p>
                      <a:r>
                        <a:rPr lang="en-US" sz="1000"/>
                        <a:t>.</a:t>
                      </a:r>
                    </a:p>
                    <a:p>
                      <a:pPr marL="85725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3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9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433DB-A385-1E61-6EE9-0193B1CE0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771D-C348-B93D-B56B-845A9CED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468"/>
            <a:ext cx="10515600" cy="59281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Literature Survey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79DA3F-2C23-82EB-257E-669A5A11F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4046626"/>
              </p:ext>
            </p:extLst>
          </p:nvPr>
        </p:nvGraphicFramePr>
        <p:xfrm>
          <a:off x="130629" y="1001485"/>
          <a:ext cx="11747405" cy="3748623"/>
        </p:xfrm>
        <a:graphic>
          <a:graphicData uri="http://schemas.openxmlformats.org/drawingml/2006/table">
            <a:tbl>
              <a:tblPr/>
              <a:tblGrid>
                <a:gridCol w="858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9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1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7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4326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S. No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Title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Methodology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Identification of gaps and limitations.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9377">
                <a:tc>
                  <a:txBody>
                    <a:bodyPr/>
                    <a:lstStyle/>
                    <a:p>
                      <a:pPr marL="8572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</a:rPr>
                        <a:t>7</a:t>
                      </a:r>
                      <a:endParaRPr sz="1000">
                        <a:latin typeface="Calibri"/>
                        <a:ea typeface="Calibri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1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Hybrid driver monitoring system based on Internet of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1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Things and machine learning </a:t>
                      </a:r>
                      <a:endParaRPr lang="en-US" sz="11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Integration of smart wearable devices, smartphones, in-vehicle data collection devices, and intelligent transportation information collection device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Machine Learning Algorithms 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lang="en-US" sz="1000"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accuracy of driver state monitoring may be affected by various external factors and the limitations of ML algorithms 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2512">
                <a:tc>
                  <a:txBody>
                    <a:bodyPr/>
                    <a:lstStyle/>
                    <a:p>
                      <a:pPr marL="8572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latin typeface="Calibri" panose="020F0502020204030204"/>
                          <a:ea typeface="Calibri" panose="020F0502020204030204"/>
                        </a:rPr>
                        <a:t>8</a:t>
                      </a:r>
                      <a:endParaRPr sz="13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 of IoT and Machine Learning for </a:t>
                      </a:r>
                    </a:p>
                    <a:p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Real-time Driver Monitoring and Assisting Device </a:t>
                      </a:r>
                    </a:p>
                    <a:p>
                      <a:pPr marL="85725" lvl="0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None/>
                      </a:pPr>
                      <a:endParaRPr sz="11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IoT sensors (alcohol sensor and air pressure sensor) for sobriety checks and machine learning algorithms to detect micro-sleep and frequent yawns for drowsiness detection.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use of Raspberry Pi 3B+ microprocessor to process data from IoT sensors and cameras.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Real-time analysis of camera feed for detecting signs of fatigue</a:t>
                      </a:r>
                      <a:endParaRPr sz="13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calibration of sensors and the requirement for a valid breath sample may pose challenges in real-world conditions. 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IN" sz="10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computational resources of the Raspberry Pi microprocessor might restrict the scalability of the system. </a:t>
                      </a:r>
                    </a:p>
                    <a:p>
                      <a:pPr marL="85725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3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96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2306F-E34A-5A04-852D-158E535FF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02F7-F860-6504-7F9E-23E48576B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468"/>
            <a:ext cx="10515600" cy="592818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Literature Survey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F0E4D8-0266-BAE5-1C41-434761EF1A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8107933"/>
              </p:ext>
            </p:extLst>
          </p:nvPr>
        </p:nvGraphicFramePr>
        <p:xfrm>
          <a:off x="130629" y="1001485"/>
          <a:ext cx="11747405" cy="5277646"/>
        </p:xfrm>
        <a:graphic>
          <a:graphicData uri="http://schemas.openxmlformats.org/drawingml/2006/table">
            <a:tbl>
              <a:tblPr/>
              <a:tblGrid>
                <a:gridCol w="858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9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1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7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4326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S. No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Title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Methodology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Identification of gaps and limitations.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9377">
                <a:tc>
                  <a:txBody>
                    <a:bodyPr/>
                    <a:lstStyle/>
                    <a:p>
                      <a:pPr marL="8572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latin typeface="Calibri"/>
                          <a:ea typeface="Calibri"/>
                        </a:rPr>
                        <a:t>9</a:t>
                      </a:r>
                      <a:endParaRPr sz="1000">
                        <a:latin typeface="Calibri"/>
                        <a:ea typeface="Calibri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IOT-Based Smart System for Accident Prevention </a:t>
                      </a:r>
                    </a:p>
                    <a:p>
                      <a:r>
                        <a:rPr lang="en-IN" sz="11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Detection</a:t>
                      </a: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/>
                        <a:t>Utilized Arduino microcontroller with integrated sensors like MQ-3, infrared, accelerometer, and webcam.</a:t>
                      </a:r>
                      <a:br>
                        <a:rPr lang="en-IN" sz="1000"/>
                      </a:br>
                      <a:r>
                        <a:rPr lang="en-IN" sz="1000"/>
                        <a:t>Real-time data monitoring with a threshold-based alert system.</a:t>
                      </a:r>
                      <a:br>
                        <a:rPr lang="en-IN" sz="1000"/>
                      </a:br>
                      <a:r>
                        <a:rPr lang="en-IN" sz="1000" b="1"/>
                        <a:t>V2V Communication:</a:t>
                      </a:r>
                      <a:r>
                        <a:rPr lang="en-IN" sz="1000"/>
                        <a:t> Maintains safe distances using ultrasonic sensors.</a:t>
                      </a:r>
                      <a:br>
                        <a:rPr lang="en-IN" sz="1000"/>
                      </a:br>
                      <a:r>
                        <a:rPr lang="en-IN" sz="1000" b="1"/>
                        <a:t>RFID Technology:</a:t>
                      </a:r>
                      <a:r>
                        <a:rPr lang="en-IN" sz="1000"/>
                        <a:t> Ensures valid license verification and registers up to ten authorized users.</a:t>
                      </a:r>
                      <a:br>
                        <a:rPr lang="en-IN" sz="1000"/>
                      </a:br>
                      <a:r>
                        <a:rPr lang="en-IN" sz="1000" b="1"/>
                        <a:t>Alcohol Sensors:</a:t>
                      </a:r>
                      <a:r>
                        <a:rPr lang="en-IN" sz="1000"/>
                        <a:t> Prevents the bike from starting if alcohol is detected.</a:t>
                      </a:r>
                      <a:br>
                        <a:rPr lang="en-IN" sz="1000"/>
                      </a:br>
                      <a:r>
                        <a:rPr lang="en-IN" sz="1000" b="1"/>
                        <a:t>Accelerometers &amp; Vibration Sensors:</a:t>
                      </a:r>
                      <a:r>
                        <a:rPr lang="en-IN" sz="1000"/>
                        <a:t> Detects accidents and sends alerts via GPS and GSM.</a:t>
                      </a:r>
                      <a:br>
                        <a:rPr lang="en-IN" sz="1000"/>
                      </a:br>
                      <a:r>
                        <a:rPr lang="en-IN" sz="1000" b="1"/>
                        <a:t>Eye Blink Monitoring (EBM):</a:t>
                      </a:r>
                      <a:r>
                        <a:rPr lang="en-IN" sz="1000"/>
                        <a:t> Detects drowsiness using IR sensors and triggers an alarm.</a:t>
                      </a:r>
                      <a:br>
                        <a:rPr lang="en-IN" sz="1000"/>
                      </a:br>
                      <a:r>
                        <a:rPr lang="en-IN" sz="1000" b="1"/>
                        <a:t>Automatic Braking System:</a:t>
                      </a:r>
                      <a:r>
                        <a:rPr lang="en-IN" sz="1000"/>
                        <a:t> Detects red traffic signals and decelerates the bike.</a:t>
                      </a:r>
                      <a:br>
                        <a:rPr lang="en-IN" sz="1000"/>
                      </a:br>
                      <a:r>
                        <a:rPr lang="en-IN" sz="1000" b="1"/>
                        <a:t>MEC Architecture:</a:t>
                      </a:r>
                      <a:r>
                        <a:rPr lang="en-IN" sz="1000"/>
                        <a:t> Captures accident scenarios and sends data to a server.</a:t>
                      </a:r>
                      <a:endParaRPr lang="en-US" sz="1000">
                        <a:latin typeface="Times New Roman" panose="02020603050405020304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/>
                        <a:t>Reliance on Technology:</a:t>
                      </a:r>
                      <a:r>
                        <a:rPr lang="en-US" sz="1000"/>
                        <a:t> System performance depends on sensor and module functionality, which may be affected by environmental or technical issues.</a:t>
                      </a:r>
                      <a:br>
                        <a:rPr lang="en-US" sz="1000"/>
                      </a:br>
                      <a:r>
                        <a:rPr lang="en-US" sz="1000" b="1"/>
                        <a:t>RFID Limitations:</a:t>
                      </a:r>
                      <a:r>
                        <a:rPr lang="en-US" sz="1000"/>
                        <a:t> Restricting registration to ten users may not be sufficient in some cases.</a:t>
                      </a:r>
                      <a:br>
                        <a:rPr lang="en-US" sz="1000"/>
                      </a:br>
                      <a:r>
                        <a:rPr lang="en-US" sz="1000" b="1"/>
                        <a:t>Cost &amp; Implementation:</a:t>
                      </a:r>
                      <a:r>
                        <a:rPr lang="en-US" sz="1000"/>
                        <a:t> High integration costs and system complexity could limit widespread adoption.</a:t>
                      </a:r>
                      <a:br>
                        <a:rPr lang="en-US" sz="1000"/>
                      </a:br>
                      <a:r>
                        <a:rPr lang="en-US" sz="1000" b="1"/>
                        <a:t>Data Privacy:</a:t>
                      </a:r>
                      <a:r>
                        <a:rPr lang="en-US" sz="1000"/>
                        <a:t> Continuous monitoring and data transmission may raise privacy and security concerns.</a:t>
                      </a:r>
                      <a:endParaRPr lang="en-US" sz="10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2512">
                <a:tc>
                  <a:txBody>
                    <a:bodyPr/>
                    <a:lstStyle/>
                    <a:p>
                      <a:pPr marL="8572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latin typeface="Calibri" panose="020F0502020204030204"/>
                          <a:ea typeface="Calibri" panose="020F0502020204030204"/>
                        </a:rPr>
                        <a:t>10</a:t>
                      </a:r>
                      <a:endParaRPr sz="13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000"/>
                        <a:t>Heart Disease Identification Method Using Machine Learning Classification in E-Healthcare</a:t>
                      </a:r>
                      <a:r>
                        <a:rPr lang="en-IN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800" b="0" i="0" u="none" strike="noStrike">
                        <a:effectLst/>
                        <a:latin typeface="+mn-lt"/>
                      </a:endParaRPr>
                    </a:p>
                    <a:p>
                      <a:pPr marL="85725" lvl="0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None/>
                      </a:pPr>
                      <a:endParaRPr sz="11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/>
                        <a:t>Utilized ML classifiers like SVM, Logistic Regression, ANN, KNN, Naïve Bayes, and Decision Tree for heart disease diagnosis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/>
                        <a:t>.Applied feature selection techniques, including Relief, MRMR, LASSO, and the novel FCMIM algorithm.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/>
                        <a:t>Used the Cleveland Heart Disease dataset (297 samples, 13 attributes) with LOSO CV for model evaluation.</a:t>
                      </a:r>
                      <a:endParaRPr sz="13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Limited Dataset:</a:t>
                      </a:r>
                      <a:r>
                        <a:rPr lang="en-US" sz="1000"/>
                        <a:t> The small sample size (297) constrained training complex models like deep neural networks.</a:t>
                      </a:r>
                    </a:p>
                    <a:p>
                      <a:r>
                        <a:rPr lang="en-US" sz="1000" b="1"/>
                        <a:t>Model Scope:</a:t>
                      </a:r>
                      <a:r>
                        <a:rPr lang="en-US" sz="1000"/>
                        <a:t> Focused on selected ML classifiers without exploring ensemble or hybrid approaches.</a:t>
                      </a:r>
                    </a:p>
                    <a:p>
                      <a:r>
                        <a:rPr lang="en-US" sz="1000" b="1"/>
                        <a:t>Generalization &amp; Optimization:</a:t>
                      </a:r>
                      <a:r>
                        <a:rPr lang="en-US" sz="1000"/>
                        <a:t> Performance may vary on different datasets, and further optimization is needed for real-time applications in resource-limited environments.</a:t>
                      </a:r>
                    </a:p>
                    <a:p>
                      <a:pPr marL="85725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3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522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 Review 1 Embedded Machine Learning for Early Prediction of Heart Attack Symptoms Project Category: PRODUCT/ RESEARCH</vt:lpstr>
      <vt:lpstr>Introduction</vt:lpstr>
      <vt:lpstr>PowerPoint Presentation</vt:lpstr>
      <vt:lpstr>Abstract</vt:lpstr>
      <vt:lpstr>Literature Survey</vt:lpstr>
      <vt:lpstr>Literature Survey</vt:lpstr>
      <vt:lpstr>Literature Survey</vt:lpstr>
      <vt:lpstr>Literature Survey</vt:lpstr>
      <vt:lpstr>Literature Survey</vt:lpstr>
      <vt:lpstr>Product Vision Statement</vt:lpstr>
      <vt:lpstr>Product Backlogs</vt:lpstr>
      <vt:lpstr>System Architecture based on current user stories</vt:lpstr>
      <vt:lpstr>Project SDG</vt:lpstr>
      <vt:lpstr>Product Roadmap/ Release Plan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senthil kumar</dc:creator>
  <cp:revision>1</cp:revision>
  <dcterms:created xsi:type="dcterms:W3CDTF">2024-07-15T07:58:00Z</dcterms:created>
  <dcterms:modified xsi:type="dcterms:W3CDTF">2025-02-21T16:25:49Z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D803689E00384A5DBDFF96BA1568FB1A_13</vt:lpwstr>
  </property>
  <property fmtid="{D5CDD505-2E9C-101B-9397-08002B2CF9AE}" pid="3" name="KSOProductBuildVer">
    <vt:lpwstr>1033-12.2.0.19805</vt:lpwstr>
  </property>
</Properties>
</file>