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1" r:id="rId14"/>
    <p:sldId id="263" r:id="rId15"/>
    <p:sldId id="264" r:id="rId16"/>
    <p:sldId id="268" r:id="rId17"/>
    <p:sldId id="26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AFE4C8-7A2E-4E0E-8E6A-17AD76676DA9}" v="9" dt="2025-02-21T17:00:41.608"/>
    <p1510:client id="{A221D53C-90D2-447D-81C0-B786BE087A6A}" v="5" dt="2025-02-21T16:25:49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ram Srikanth" userId="02e1ae0da6bd912e" providerId="LiveId" clId="{85AFE4C8-7A2E-4E0E-8E6A-17AD76676DA9}"/>
    <pc:docChg chg="custSel addSld modSld">
      <pc:chgData name="Raghuram Srikanth" userId="02e1ae0da6bd912e" providerId="LiveId" clId="{85AFE4C8-7A2E-4E0E-8E6A-17AD76676DA9}" dt="2025-02-21T17:00:41.608" v="8" actId="14734"/>
      <pc:docMkLst>
        <pc:docMk/>
      </pc:docMkLst>
      <pc:sldChg chg="modSp mod">
        <pc:chgData name="Raghuram Srikanth" userId="02e1ae0da6bd912e" providerId="LiveId" clId="{85AFE4C8-7A2E-4E0E-8E6A-17AD76676DA9}" dt="2025-02-21T16:26:56.227" v="1" actId="27636"/>
        <pc:sldMkLst>
          <pc:docMk/>
          <pc:sldMk cId="0" sldId="266"/>
        </pc:sldMkLst>
        <pc:spChg chg="mod">
          <ac:chgData name="Raghuram Srikanth" userId="02e1ae0da6bd912e" providerId="LiveId" clId="{85AFE4C8-7A2E-4E0E-8E6A-17AD76676DA9}" dt="2025-02-21T16:26:56.227" v="1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Raghuram Srikanth" userId="02e1ae0da6bd912e" providerId="LiveId" clId="{85AFE4C8-7A2E-4E0E-8E6A-17AD76676DA9}" dt="2025-02-21T17:00:41.608" v="8" actId="14734"/>
        <pc:sldMkLst>
          <pc:docMk/>
          <pc:sldMk cId="1671525768" sldId="273"/>
        </pc:sldMkLst>
        <pc:graphicFrameChg chg="mod modGraphic">
          <ac:chgData name="Raghuram Srikanth" userId="02e1ae0da6bd912e" providerId="LiveId" clId="{85AFE4C8-7A2E-4E0E-8E6A-17AD76676DA9}" dt="2025-02-21T17:00:41.608" v="8" actId="14734"/>
          <ac:graphicFrameMkLst>
            <pc:docMk/>
            <pc:sldMk cId="1671525768" sldId="273"/>
            <ac:graphicFrameMk id="5" creationId="{5B0B872F-AE3F-CE2F-123E-A5F6278F7D3F}"/>
          </ac:graphicFrameMkLst>
        </pc:graphicFrameChg>
      </pc:sldChg>
      <pc:sldChg chg="add">
        <pc:chgData name="Raghuram Srikanth" userId="02e1ae0da6bd912e" providerId="LiveId" clId="{85AFE4C8-7A2E-4E0E-8E6A-17AD76676DA9}" dt="2025-02-21T16:57:47.879" v="3"/>
        <pc:sldMkLst>
          <pc:docMk/>
          <pc:sldMk cId="1522525438" sldId="278"/>
        </pc:sldMkLst>
      </pc:sldChg>
      <pc:sldChg chg="modSp add mod">
        <pc:chgData name="Raghuram Srikanth" userId="02e1ae0da6bd912e" providerId="LiveId" clId="{85AFE4C8-7A2E-4E0E-8E6A-17AD76676DA9}" dt="2025-02-21T16:59:32.222" v="5" actId="255"/>
        <pc:sldMkLst>
          <pc:docMk/>
          <pc:sldMk cId="2006807433" sldId="279"/>
        </pc:sldMkLst>
        <pc:spChg chg="mod">
          <ac:chgData name="Raghuram Srikanth" userId="02e1ae0da6bd912e" providerId="LiveId" clId="{85AFE4C8-7A2E-4E0E-8E6A-17AD76676DA9}" dt="2025-02-21T16:59:32.222" v="5" actId="255"/>
          <ac:spMkLst>
            <pc:docMk/>
            <pc:sldMk cId="2006807433" sldId="279"/>
            <ac:spMk id="3" creationId="{0550123C-58F3-C1EC-B230-DC43832540F0}"/>
          </ac:spMkLst>
        </pc:spChg>
      </pc:sldChg>
    </pc:docChg>
  </pc:docChgLst>
  <pc:docChgLst>
    <pc:chgData name="Vivek M G" userId="5c414ee5794ec5d0" providerId="LiveId" clId="{A221D53C-90D2-447D-81C0-B786BE087A6A}"/>
    <pc:docChg chg="undo custSel addSld modSld sldOrd">
      <pc:chgData name="Vivek M G" userId="5c414ee5794ec5d0" providerId="LiveId" clId="{A221D53C-90D2-447D-81C0-B786BE087A6A}" dt="2025-02-22T03:46:19.232" v="162"/>
      <pc:docMkLst>
        <pc:docMk/>
      </pc:docMkLst>
      <pc:sldChg chg="addSp modSp mod">
        <pc:chgData name="Vivek M G" userId="5c414ee5794ec5d0" providerId="LiveId" clId="{A221D53C-90D2-447D-81C0-B786BE087A6A}" dt="2025-02-21T16:18:53.568" v="3"/>
        <pc:sldMkLst>
          <pc:docMk/>
          <pc:sldMk cId="0" sldId="256"/>
        </pc:sldMkLst>
        <pc:spChg chg="mod">
          <ac:chgData name="Vivek M G" userId="5c414ee5794ec5d0" providerId="LiveId" clId="{A221D53C-90D2-447D-81C0-B786BE087A6A}" dt="2025-02-21T16:18:37.849" v="1" actId="255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Vivek M G" userId="5c414ee5794ec5d0" providerId="LiveId" clId="{A221D53C-90D2-447D-81C0-B786BE087A6A}" dt="2025-02-21T16:18:47.338" v="2"/>
          <ac:spMkLst>
            <pc:docMk/>
            <pc:sldMk cId="0" sldId="256"/>
            <ac:spMk id="4" creationId="{5E97E3C3-A5C7-FA30-33F1-1F45EB3787B3}"/>
          </ac:spMkLst>
        </pc:spChg>
        <pc:spChg chg="add mod">
          <ac:chgData name="Vivek M G" userId="5c414ee5794ec5d0" providerId="LiveId" clId="{A221D53C-90D2-447D-81C0-B786BE087A6A}" dt="2025-02-21T16:18:53.568" v="3"/>
          <ac:spMkLst>
            <pc:docMk/>
            <pc:sldMk cId="0" sldId="256"/>
            <ac:spMk id="5" creationId="{61AE3433-1A59-E668-6F4D-F0A942DD80E5}"/>
          </ac:spMkLst>
        </pc:spChg>
      </pc:sldChg>
      <pc:sldChg chg="modSp mod">
        <pc:chgData name="Vivek M G" userId="5c414ee5794ec5d0" providerId="LiveId" clId="{A221D53C-90D2-447D-81C0-B786BE087A6A}" dt="2025-02-22T02:58:03.925" v="148" actId="12"/>
        <pc:sldMkLst>
          <pc:docMk/>
          <pc:sldMk cId="0" sldId="259"/>
        </pc:sldMkLst>
        <pc:spChg chg="mod">
          <ac:chgData name="Vivek M G" userId="5c414ee5794ec5d0" providerId="LiveId" clId="{A221D53C-90D2-447D-81C0-B786BE087A6A}" dt="2025-02-22T02:58:03.925" v="148" actId="12"/>
          <ac:spMkLst>
            <pc:docMk/>
            <pc:sldMk cId="0" sldId="259"/>
            <ac:spMk id="3" creationId="{00000000-0000-0000-0000-000000000000}"/>
          </ac:spMkLst>
        </pc:spChg>
      </pc:sldChg>
      <pc:sldChg chg="ord">
        <pc:chgData name="Vivek M G" userId="5c414ee5794ec5d0" providerId="LiveId" clId="{A221D53C-90D2-447D-81C0-B786BE087A6A}" dt="2025-02-22T03:46:14.639" v="160"/>
        <pc:sldMkLst>
          <pc:docMk/>
          <pc:sldMk cId="0" sldId="261"/>
        </pc:sldMkLst>
      </pc:sldChg>
      <pc:sldChg chg="modSp mod">
        <pc:chgData name="Vivek M G" userId="5c414ee5794ec5d0" providerId="LiveId" clId="{A221D53C-90D2-447D-81C0-B786BE087A6A}" dt="2025-02-22T02:58:17.004" v="149" actId="12788"/>
        <pc:sldMkLst>
          <pc:docMk/>
          <pc:sldMk cId="0" sldId="272"/>
        </pc:sldMkLst>
        <pc:graphicFrameChg chg="mod modGraphic">
          <ac:chgData name="Vivek M G" userId="5c414ee5794ec5d0" providerId="LiveId" clId="{A221D53C-90D2-447D-81C0-B786BE087A6A}" dt="2025-02-22T02:58:17.004" v="149" actId="12788"/>
          <ac:graphicFrameMkLst>
            <pc:docMk/>
            <pc:sldMk cId="0" sldId="272"/>
            <ac:graphicFrameMk id="5" creationId="{2B172390-E4C8-E709-25F1-1A1E65D290E5}"/>
          </ac:graphicFrameMkLst>
        </pc:graphicFrameChg>
      </pc:sldChg>
      <pc:sldChg chg="modSp mod">
        <pc:chgData name="Vivek M G" userId="5c414ee5794ec5d0" providerId="LiveId" clId="{A221D53C-90D2-447D-81C0-B786BE087A6A}" dt="2025-02-22T02:58:35.235" v="150" actId="20577"/>
        <pc:sldMkLst>
          <pc:docMk/>
          <pc:sldMk cId="1671525768" sldId="273"/>
        </pc:sldMkLst>
        <pc:graphicFrameChg chg="mod modGraphic">
          <ac:chgData name="Vivek M G" userId="5c414ee5794ec5d0" providerId="LiveId" clId="{A221D53C-90D2-447D-81C0-B786BE087A6A}" dt="2025-02-22T02:58:35.235" v="150" actId="20577"/>
          <ac:graphicFrameMkLst>
            <pc:docMk/>
            <pc:sldMk cId="1671525768" sldId="273"/>
            <ac:graphicFrameMk id="5" creationId="{5B0B872F-AE3F-CE2F-123E-A5F6278F7D3F}"/>
          </ac:graphicFrameMkLst>
        </pc:graphicFrameChg>
      </pc:sldChg>
      <pc:sldChg chg="modSp mod">
        <pc:chgData name="Vivek M G" userId="5c414ee5794ec5d0" providerId="LiveId" clId="{A221D53C-90D2-447D-81C0-B786BE087A6A}" dt="2025-02-21T16:25:14.661" v="140" actId="2711"/>
        <pc:sldMkLst>
          <pc:docMk/>
          <pc:sldMk cId="468124577" sldId="274"/>
        </pc:sldMkLst>
        <pc:graphicFrameChg chg="modGraphic">
          <ac:chgData name="Vivek M G" userId="5c414ee5794ec5d0" providerId="LiveId" clId="{A221D53C-90D2-447D-81C0-B786BE087A6A}" dt="2025-02-21T16:25:14.661" v="140" actId="2711"/>
          <ac:graphicFrameMkLst>
            <pc:docMk/>
            <pc:sldMk cId="468124577" sldId="274"/>
            <ac:graphicFrameMk id="5" creationId="{D4C9075A-C27F-F704-91B1-BA4A888123E9}"/>
          </ac:graphicFrameMkLst>
        </pc:graphicFrameChg>
      </pc:sldChg>
      <pc:sldChg chg="modSp mod">
        <pc:chgData name="Vivek M G" userId="5c414ee5794ec5d0" providerId="LiveId" clId="{A221D53C-90D2-447D-81C0-B786BE087A6A}" dt="2025-02-21T16:25:31.056" v="143" actId="2711"/>
        <pc:sldMkLst>
          <pc:docMk/>
          <pc:sldMk cId="3360197670" sldId="275"/>
        </pc:sldMkLst>
        <pc:graphicFrameChg chg="mod modGraphic">
          <ac:chgData name="Vivek M G" userId="5c414ee5794ec5d0" providerId="LiveId" clId="{A221D53C-90D2-447D-81C0-B786BE087A6A}" dt="2025-02-21T16:25:31.056" v="143" actId="2711"/>
          <ac:graphicFrameMkLst>
            <pc:docMk/>
            <pc:sldMk cId="3360197670" sldId="275"/>
            <ac:graphicFrameMk id="5" creationId="{1A3308B1-5F3F-0610-E0C8-593A19FA89E3}"/>
          </ac:graphicFrameMkLst>
        </pc:graphicFrameChg>
      </pc:sldChg>
      <pc:sldChg chg="modSp mod">
        <pc:chgData name="Vivek M G" userId="5c414ee5794ec5d0" providerId="LiveId" clId="{A221D53C-90D2-447D-81C0-B786BE087A6A}" dt="2025-02-21T16:25:53.706" v="145" actId="2711"/>
        <pc:sldMkLst>
          <pc:docMk/>
          <pc:sldMk cId="4183680108" sldId="276"/>
        </pc:sldMkLst>
        <pc:graphicFrameChg chg="mod modGraphic">
          <ac:chgData name="Vivek M G" userId="5c414ee5794ec5d0" providerId="LiveId" clId="{A221D53C-90D2-447D-81C0-B786BE087A6A}" dt="2025-02-21T16:25:53.706" v="145" actId="2711"/>
          <ac:graphicFrameMkLst>
            <pc:docMk/>
            <pc:sldMk cId="4183680108" sldId="276"/>
            <ac:graphicFrameMk id="5" creationId="{C25825E6-001A-2405-AAB9-766E41FBE07B}"/>
          </ac:graphicFrameMkLst>
        </pc:graphicFrameChg>
      </pc:sldChg>
      <pc:sldChg chg="modSp add mod">
        <pc:chgData name="Vivek M G" userId="5c414ee5794ec5d0" providerId="LiveId" clId="{A221D53C-90D2-447D-81C0-B786BE087A6A}" dt="2025-02-21T16:26:09.044" v="147" actId="2711"/>
        <pc:sldMkLst>
          <pc:docMk/>
          <pc:sldMk cId="852310270" sldId="277"/>
        </pc:sldMkLst>
        <pc:graphicFrameChg chg="mod modGraphic">
          <ac:chgData name="Vivek M G" userId="5c414ee5794ec5d0" providerId="LiveId" clId="{A221D53C-90D2-447D-81C0-B786BE087A6A}" dt="2025-02-21T16:26:09.044" v="147" actId="2711"/>
          <ac:graphicFrameMkLst>
            <pc:docMk/>
            <pc:sldMk cId="852310270" sldId="277"/>
            <ac:graphicFrameMk id="5" creationId="{2D9D805A-CC4A-DE56-DB94-EE3DA5DE5CA8}"/>
          </ac:graphicFrameMkLst>
        </pc:graphicFrameChg>
      </pc:sldChg>
      <pc:sldChg chg="modSp mod ord">
        <pc:chgData name="Vivek M G" userId="5c414ee5794ec5d0" providerId="LiveId" clId="{A221D53C-90D2-447D-81C0-B786BE087A6A}" dt="2025-02-22T03:46:19.232" v="162"/>
        <pc:sldMkLst>
          <pc:docMk/>
          <pc:sldMk cId="1522525438" sldId="278"/>
        </pc:sldMkLst>
        <pc:spChg chg="mod">
          <ac:chgData name="Vivek M G" userId="5c414ee5794ec5d0" providerId="LiveId" clId="{A221D53C-90D2-447D-81C0-B786BE087A6A}" dt="2025-02-22T02:59:17.143" v="156" actId="115"/>
          <ac:spMkLst>
            <pc:docMk/>
            <pc:sldMk cId="1522525438" sldId="278"/>
            <ac:spMk id="3" creationId="{076D358F-5F0F-6A5D-A51E-99093BBE10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F6CBA-5FF2-4BA1-A776-094FD39C6F5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07794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Review 1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Embedded Machine Learning for Early Prediction of Heart Attack Symptoms</a:t>
            </a:r>
            <a:b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Project Category: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PRODUCT/ RESEARCH</a:t>
            </a:r>
            <a:endParaRPr lang="en-IN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145" y="4325420"/>
            <a:ext cx="11435136" cy="1203699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Guide Name                                                                Student Name &amp; Registration Number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RM Institute of Science and Technology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6" y="71919"/>
            <a:ext cx="1661019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7E3C3-A5C7-FA30-33F1-1F45EB3787B3}"/>
              </a:ext>
            </a:extLst>
          </p:cNvPr>
          <p:cNvSpPr txBox="1"/>
          <p:nvPr/>
        </p:nvSpPr>
        <p:spPr>
          <a:xfrm>
            <a:off x="580765" y="5271490"/>
            <a:ext cx="141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Dr. R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Jeya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E3433-1A59-E668-6F4D-F0A942DD80E5}"/>
              </a:ext>
            </a:extLst>
          </p:cNvPr>
          <p:cNvSpPr txBox="1"/>
          <p:nvPr/>
        </p:nvSpPr>
        <p:spPr>
          <a:xfrm>
            <a:off x="6946900" y="5244529"/>
            <a:ext cx="47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VIVEK M G – RA2211003010002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RAGHURAM SRIKANTH – RA2211003010218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2D5B3-94B5-9BE0-478F-2E9295A26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128E-6F0B-36D9-4ED3-DBD840AC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5825E6-001A-2405-AAB9-766E41FBE0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804138"/>
              </p:ext>
            </p:extLst>
          </p:nvPr>
        </p:nvGraphicFramePr>
        <p:xfrm>
          <a:off x="605836" y="1548762"/>
          <a:ext cx="10980328" cy="4279977"/>
        </p:xfrm>
        <a:graphic>
          <a:graphicData uri="http://schemas.openxmlformats.org/drawingml/2006/table">
            <a:tbl>
              <a:tblPr/>
              <a:tblGrid>
                <a:gridCol w="82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396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530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latin typeface="+mn-lt"/>
                          <a:ea typeface="Calibri"/>
                        </a:rPr>
                        <a:t>7</a:t>
                      </a:r>
                      <a:endParaRPr sz="1000">
                        <a:latin typeface="+mn-lt"/>
                        <a:ea typeface="Calibri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1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Hybrid driver monitoring system based on Internet of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1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Things and machine learning </a:t>
                      </a:r>
                      <a:endParaRPr lang="en-US" sz="11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 of smart wearable devices, smartphones, in-vehicle data collection devices, and intelligent transportation information collection device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 Learning Algorithms 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accuracy of driver state monitoring may be affected by various external factors and the limitations of ML algorithms 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051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latin typeface="+mn-lt"/>
                          <a:ea typeface="Calibri" panose="020F0502020204030204"/>
                        </a:rPr>
                        <a:t>8</a:t>
                      </a:r>
                      <a:endParaRPr sz="13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of IoT and Machine Learning for </a:t>
                      </a:r>
                    </a:p>
                    <a:p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Real-time Driver Monitoring and Assisting Device 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IoT sensors (alcohol sensor and air pressure sensor) for sobriety checks and machine learning algorithms to detect micro-sleep and frequent yawns for drowsiness detection.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use of Raspberry Pi 3B+ microprocessor to process data from IoT sensors and cameras.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Real-time analysis of camera feed for detecting signs of fatigue</a:t>
                      </a:r>
                      <a:endParaRPr sz="13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calibration of sensors and the requirement for a valid breath sample may pose challenges in real-world conditions.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IN" sz="10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computational resources of the Raspberry Pi microprocessor might restrict the scalability of the system. 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8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863E2-16BA-B8A2-A7FF-395281284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6590-EAB4-504C-9FD2-9FB98485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9D805A-CC4A-DE56-DB94-EE3DA5DE5C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656312"/>
              </p:ext>
            </p:extLst>
          </p:nvPr>
        </p:nvGraphicFramePr>
        <p:xfrm>
          <a:off x="605836" y="1557020"/>
          <a:ext cx="10980328" cy="4748481"/>
        </p:xfrm>
        <a:graphic>
          <a:graphicData uri="http://schemas.openxmlformats.org/drawingml/2006/table">
            <a:tbl>
              <a:tblPr/>
              <a:tblGrid>
                <a:gridCol w="82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83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519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latin typeface="+mn-lt"/>
                          <a:ea typeface="Calibri"/>
                        </a:rPr>
                        <a:t>9</a:t>
                      </a:r>
                      <a:endParaRPr sz="1000">
                        <a:latin typeface="+mn-lt"/>
                        <a:ea typeface="Calibri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IOT-Based Smart System for Accident Prevention </a:t>
                      </a:r>
                    </a:p>
                    <a:p>
                      <a:r>
                        <a:rPr lang="en-IN" sz="11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Detection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Utilized Arduino microcontroller with integrated sensors like MQ-3, infrared, accelerometer, and webcam.</a:t>
                      </a:r>
                      <a:br>
                        <a:rPr lang="en-IN" sz="1000">
                          <a:latin typeface="+mn-lt"/>
                        </a:rPr>
                      </a:br>
                      <a:r>
                        <a:rPr lang="en-IN" sz="1000">
                          <a:latin typeface="+mn-lt"/>
                        </a:rPr>
                        <a:t>Real-time data monitoring with a threshold-based alert system.</a:t>
                      </a:r>
                      <a:br>
                        <a:rPr lang="en-IN" sz="1000">
                          <a:latin typeface="+mn-lt"/>
                        </a:rPr>
                      </a:br>
                      <a:r>
                        <a:rPr lang="en-IN" sz="1000" b="1">
                          <a:latin typeface="+mn-lt"/>
                        </a:rPr>
                        <a:t>V2V Communication:</a:t>
                      </a:r>
                      <a:r>
                        <a:rPr lang="en-IN" sz="1000">
                          <a:latin typeface="+mn-lt"/>
                        </a:rPr>
                        <a:t> Maintains safe distances using ultrasonic sensors.</a:t>
                      </a:r>
                      <a:br>
                        <a:rPr lang="en-IN" sz="1000">
                          <a:latin typeface="+mn-lt"/>
                        </a:rPr>
                      </a:br>
                      <a:r>
                        <a:rPr lang="en-IN" sz="1000" b="1">
                          <a:latin typeface="+mn-lt"/>
                        </a:rPr>
                        <a:t>RFID Technology:</a:t>
                      </a:r>
                      <a:r>
                        <a:rPr lang="en-IN" sz="1000">
                          <a:latin typeface="+mn-lt"/>
                        </a:rPr>
                        <a:t> Ensures valid license verification and registers up to ten authorized users.</a:t>
                      </a:r>
                      <a:br>
                        <a:rPr lang="en-IN" sz="1000">
                          <a:latin typeface="+mn-lt"/>
                        </a:rPr>
                      </a:br>
                      <a:r>
                        <a:rPr lang="en-IN" sz="1000" b="1">
                          <a:latin typeface="+mn-lt"/>
                        </a:rPr>
                        <a:t>Alcohol Sensors:</a:t>
                      </a:r>
                      <a:r>
                        <a:rPr lang="en-IN" sz="1000">
                          <a:latin typeface="+mn-lt"/>
                        </a:rPr>
                        <a:t> Prevents the bike from starting if alcohol is detected.</a:t>
                      </a:r>
                      <a:br>
                        <a:rPr lang="en-IN" sz="1000">
                          <a:latin typeface="+mn-lt"/>
                        </a:rPr>
                      </a:br>
                      <a:r>
                        <a:rPr lang="en-IN" sz="1000" b="1">
                          <a:latin typeface="+mn-lt"/>
                        </a:rPr>
                        <a:t>Accelerometers &amp; Vibration Sensors:</a:t>
                      </a:r>
                      <a:r>
                        <a:rPr lang="en-IN" sz="1000">
                          <a:latin typeface="+mn-lt"/>
                        </a:rPr>
                        <a:t> Detects accidents and sends alerts via GPS and GSM.</a:t>
                      </a:r>
                      <a:br>
                        <a:rPr lang="en-IN" sz="1000">
                          <a:latin typeface="+mn-lt"/>
                        </a:rPr>
                      </a:br>
                      <a:r>
                        <a:rPr lang="en-IN" sz="1000" b="1">
                          <a:latin typeface="+mn-lt"/>
                        </a:rPr>
                        <a:t>Eye Blink Monitoring (EBM):</a:t>
                      </a:r>
                      <a:r>
                        <a:rPr lang="en-IN" sz="1000">
                          <a:latin typeface="+mn-lt"/>
                        </a:rPr>
                        <a:t> Detects drowsiness using IR sensors and triggers an alarm.</a:t>
                      </a:r>
                      <a:br>
                        <a:rPr lang="en-IN" sz="1000">
                          <a:latin typeface="+mn-lt"/>
                        </a:rPr>
                      </a:br>
                      <a:r>
                        <a:rPr lang="en-IN" sz="1000" b="1">
                          <a:latin typeface="+mn-lt"/>
                        </a:rPr>
                        <a:t>Automatic Braking System:</a:t>
                      </a:r>
                      <a:r>
                        <a:rPr lang="en-IN" sz="1000">
                          <a:latin typeface="+mn-lt"/>
                        </a:rPr>
                        <a:t> Detects red traffic signals and decelerates the bike.</a:t>
                      </a:r>
                      <a:br>
                        <a:rPr lang="en-IN" sz="1000">
                          <a:latin typeface="+mn-lt"/>
                        </a:rPr>
                      </a:br>
                      <a:r>
                        <a:rPr lang="en-IN" sz="1000" b="1">
                          <a:latin typeface="+mn-lt"/>
                        </a:rPr>
                        <a:t>MEC Architecture:</a:t>
                      </a:r>
                      <a:r>
                        <a:rPr lang="en-IN" sz="1000">
                          <a:latin typeface="+mn-lt"/>
                        </a:rPr>
                        <a:t> Captures accident scenarios and sends data to a server.</a:t>
                      </a:r>
                      <a:endParaRPr lang="en-US" sz="10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>
                          <a:latin typeface="+mn-lt"/>
                        </a:rPr>
                        <a:t>Reliance on Technology:</a:t>
                      </a:r>
                      <a:r>
                        <a:rPr lang="en-US" sz="1000">
                          <a:latin typeface="+mn-lt"/>
                        </a:rPr>
                        <a:t> System performance depends on sensor and module functionality, which may be affected by environmental or technical issues.</a:t>
                      </a:r>
                      <a:br>
                        <a:rPr lang="en-US" sz="1000">
                          <a:latin typeface="+mn-lt"/>
                        </a:rPr>
                      </a:br>
                      <a:r>
                        <a:rPr lang="en-US" sz="1000" b="1">
                          <a:latin typeface="+mn-lt"/>
                        </a:rPr>
                        <a:t>RFID Limitations:</a:t>
                      </a:r>
                      <a:r>
                        <a:rPr lang="en-US" sz="1000">
                          <a:latin typeface="+mn-lt"/>
                        </a:rPr>
                        <a:t> Restricting registration to ten users may not be sufficient in some cases.</a:t>
                      </a:r>
                      <a:br>
                        <a:rPr lang="en-US" sz="1000">
                          <a:latin typeface="+mn-lt"/>
                        </a:rPr>
                      </a:br>
                      <a:r>
                        <a:rPr lang="en-US" sz="1000" b="1">
                          <a:latin typeface="+mn-lt"/>
                        </a:rPr>
                        <a:t>Cost &amp; Implementation:</a:t>
                      </a:r>
                      <a:r>
                        <a:rPr lang="en-US" sz="1000">
                          <a:latin typeface="+mn-lt"/>
                        </a:rPr>
                        <a:t> High integration costs and system complexity could limit widespread adoption.</a:t>
                      </a:r>
                      <a:br>
                        <a:rPr lang="en-US" sz="1000">
                          <a:latin typeface="+mn-lt"/>
                        </a:rPr>
                      </a:br>
                      <a:r>
                        <a:rPr lang="en-US" sz="1000" b="1">
                          <a:latin typeface="+mn-lt"/>
                        </a:rPr>
                        <a:t>Data Privacy:</a:t>
                      </a:r>
                      <a:r>
                        <a:rPr lang="en-US" sz="1000">
                          <a:latin typeface="+mn-lt"/>
                        </a:rPr>
                        <a:t> Continuous monitoring and data transmission may raise privacy and security concerns.</a:t>
                      </a:r>
                      <a:endParaRPr lang="en-US" sz="10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153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latin typeface="+mn-lt"/>
                          <a:ea typeface="Calibri" panose="020F0502020204030204"/>
                        </a:rPr>
                        <a:t>10</a:t>
                      </a:r>
                      <a:endParaRPr sz="10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000">
                          <a:latin typeface="+mn-lt"/>
                        </a:rPr>
                        <a:t>Heart Disease Identification Method Using Machine Learning Classification in E-Healthcare</a:t>
                      </a:r>
                      <a:r>
                        <a:rPr lang="en-IN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800" b="0" i="0" u="none" strike="noStrike">
                        <a:effectLst/>
                        <a:latin typeface="+mn-lt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Utilized ML classifiers like SVM, Logistic Regression, ANN, KNN, Naïve Bayes, and Decision Tree for heart disease diagnosis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.Applied feature selection techniques, including Relief, MRMR, LASSO, and the novel FCMIM algorithm.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Used the Cleveland Heart Disease dataset (297 samples, 13 attributes) with LOSO CV for model evaluation.</a:t>
                      </a:r>
                      <a:endParaRPr lang="en-IN" sz="13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+mn-lt"/>
                        </a:rPr>
                        <a:t>Limited Dataset:</a:t>
                      </a:r>
                      <a:r>
                        <a:rPr lang="en-US" sz="1000">
                          <a:latin typeface="+mn-lt"/>
                        </a:rPr>
                        <a:t> The small sample size (297) constrained training complex models like deep neural networks.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Model Scope:</a:t>
                      </a:r>
                      <a:r>
                        <a:rPr lang="en-US" sz="1000">
                          <a:latin typeface="+mn-lt"/>
                        </a:rPr>
                        <a:t> Focused on selected ML classifiers without exploring ensemble or hybrid approaches.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Generalization &amp; Optimization:</a:t>
                      </a:r>
                      <a:r>
                        <a:rPr lang="en-US" sz="1000">
                          <a:latin typeface="+mn-lt"/>
                        </a:rPr>
                        <a:t> Performance may vary on different datasets, and further optimization is needed for real-time applications in resource-limited environments.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31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26571-F148-BB36-2AC3-B12C14F5D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55BA-C3B9-580B-310E-888045F8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358F-5F0F-6A5D-A51E-99093BBE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u="sng" dirty="0"/>
              <a:t>Lack of Embedded ML in Vehicles for Health Monitoring:</a:t>
            </a:r>
            <a:endParaRPr lang="en-US" u="sng" dirty="0"/>
          </a:p>
          <a:p>
            <a:pPr lvl="1"/>
            <a:r>
              <a:rPr lang="en-US" dirty="0"/>
              <a:t>Most existing studies focus on standalone health monitoring systems rather than integrating machine learning directly into vehicles for real-time heart attack prediction.</a:t>
            </a:r>
          </a:p>
          <a:p>
            <a:pPr>
              <a:buFont typeface="+mj-lt"/>
              <a:buAutoNum type="arabicPeriod"/>
            </a:pPr>
            <a:r>
              <a:rPr lang="en-US" b="1" u="sng" dirty="0"/>
              <a:t>Limited Real-time Response and Processing:</a:t>
            </a:r>
            <a:endParaRPr lang="en-US" u="sng" dirty="0"/>
          </a:p>
          <a:p>
            <a:pPr lvl="1"/>
            <a:r>
              <a:rPr lang="en-US" dirty="0"/>
              <a:t>Previous research primarily relies on cloud-based or hospital-centric monitoring systems, which may cause delays. The need for edge-based, real-time processing remains unaddressed.</a:t>
            </a:r>
          </a:p>
          <a:p>
            <a:pPr>
              <a:buFont typeface="+mj-lt"/>
              <a:buAutoNum type="arabicPeriod"/>
            </a:pPr>
            <a:r>
              <a:rPr lang="en-US" b="1" u="sng" dirty="0"/>
              <a:t>Absence of Integration with Electric and Fuel-powered Vehicles:</a:t>
            </a:r>
            <a:endParaRPr lang="en-US" u="sng" dirty="0"/>
          </a:p>
          <a:p>
            <a:pPr lvl="1"/>
            <a:r>
              <a:rPr lang="en-US" dirty="0"/>
              <a:t>While IoT-based driver monitoring and accident prevention systems exist, there is a gap in research regarding how embedded ML can be specifically tailored for both electric and conventional vehicles.</a:t>
            </a:r>
          </a:p>
          <a:p>
            <a:pPr>
              <a:buFont typeface="+mj-lt"/>
              <a:buAutoNum type="arabicPeriod"/>
            </a:pPr>
            <a:r>
              <a:rPr lang="en-US" b="1" u="sng" dirty="0"/>
              <a:t>Narrow Scope in Predicting Multiple Health Parameters:</a:t>
            </a:r>
            <a:endParaRPr lang="en-US" u="sng" dirty="0"/>
          </a:p>
          <a:p>
            <a:pPr lvl="1"/>
            <a:r>
              <a:rPr lang="en-US" dirty="0"/>
              <a:t>Existing works often use only a single or limited number of physiological parameters (such as heart rate). A more comprehensive multi-parameter approach incorporating SpO2, HRV, and other vitals is needed.</a:t>
            </a:r>
          </a:p>
          <a:p>
            <a:pPr>
              <a:buFont typeface="+mj-lt"/>
              <a:buAutoNum type="arabicPeriod"/>
            </a:pPr>
            <a:r>
              <a:rPr lang="en-US" b="1" u="sng" dirty="0"/>
              <a:t>Limited Proactive Accident Prevention Measures:</a:t>
            </a:r>
            <a:endParaRPr lang="en-US" u="sng" dirty="0"/>
          </a:p>
          <a:p>
            <a:pPr lvl="1"/>
            <a:r>
              <a:rPr lang="en-US" dirty="0"/>
              <a:t>Most studies focus on post-accident analysis or general health monitoring rather than early prediction and prevention of heart attack-induced accidents.</a:t>
            </a:r>
          </a:p>
          <a:p>
            <a:pPr>
              <a:buFont typeface="+mj-lt"/>
              <a:buAutoNum type="arabicPeriod"/>
            </a:pPr>
            <a:r>
              <a:rPr lang="en-US" b="1" u="sng" dirty="0"/>
              <a:t>Lack of Emergency Communication Features:</a:t>
            </a:r>
            <a:endParaRPr lang="en-US" u="sng" dirty="0"/>
          </a:p>
          <a:p>
            <a:pPr lvl="1"/>
            <a:r>
              <a:rPr lang="en-US" dirty="0"/>
              <a:t>Current research does not extensively cover how an embedded ML system can integrate with emergency response systems to provide instant alerts to emergency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2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Product Backlogs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451B9EED-482B-839D-C815-334A56445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045629"/>
              </p:ext>
            </p:extLst>
          </p:nvPr>
        </p:nvGraphicFramePr>
        <p:xfrm>
          <a:off x="476250" y="1440139"/>
          <a:ext cx="11315701" cy="5125596"/>
        </p:xfrm>
        <a:graphic>
          <a:graphicData uri="http://schemas.openxmlformats.org/drawingml/2006/table">
            <a:tbl>
              <a:tblPr/>
              <a:tblGrid>
                <a:gridCol w="310323">
                  <a:extLst>
                    <a:ext uri="{9D8B030D-6E8A-4147-A177-3AD203B41FA5}">
                      <a16:colId xmlns:a16="http://schemas.microsoft.com/office/drawing/2014/main" val="2887616874"/>
                    </a:ext>
                  </a:extLst>
                </a:gridCol>
                <a:gridCol w="797975">
                  <a:extLst>
                    <a:ext uri="{9D8B030D-6E8A-4147-A177-3AD203B41FA5}">
                      <a16:colId xmlns:a16="http://schemas.microsoft.com/office/drawing/2014/main" val="1829410712"/>
                    </a:ext>
                  </a:extLst>
                </a:gridCol>
                <a:gridCol w="853387">
                  <a:extLst>
                    <a:ext uri="{9D8B030D-6E8A-4147-A177-3AD203B41FA5}">
                      <a16:colId xmlns:a16="http://schemas.microsoft.com/office/drawing/2014/main" val="3824711054"/>
                    </a:ext>
                  </a:extLst>
                </a:gridCol>
                <a:gridCol w="1376419">
                  <a:extLst>
                    <a:ext uri="{9D8B030D-6E8A-4147-A177-3AD203B41FA5}">
                      <a16:colId xmlns:a16="http://schemas.microsoft.com/office/drawing/2014/main" val="1678798207"/>
                    </a:ext>
                  </a:extLst>
                </a:gridCol>
                <a:gridCol w="574182">
                  <a:extLst>
                    <a:ext uri="{9D8B030D-6E8A-4147-A177-3AD203B41FA5}">
                      <a16:colId xmlns:a16="http://schemas.microsoft.com/office/drawing/2014/main" val="2282268666"/>
                    </a:ext>
                  </a:extLst>
                </a:gridCol>
                <a:gridCol w="689914">
                  <a:extLst>
                    <a:ext uri="{9D8B030D-6E8A-4147-A177-3AD203B41FA5}">
                      <a16:colId xmlns:a16="http://schemas.microsoft.com/office/drawing/2014/main" val="2375080554"/>
                    </a:ext>
                  </a:extLst>
                </a:gridCol>
                <a:gridCol w="2094679">
                  <a:extLst>
                    <a:ext uri="{9D8B030D-6E8A-4147-A177-3AD203B41FA5}">
                      <a16:colId xmlns:a16="http://schemas.microsoft.com/office/drawing/2014/main" val="2384442777"/>
                    </a:ext>
                  </a:extLst>
                </a:gridCol>
                <a:gridCol w="1620882">
                  <a:extLst>
                    <a:ext uri="{9D8B030D-6E8A-4147-A177-3AD203B41FA5}">
                      <a16:colId xmlns:a16="http://schemas.microsoft.com/office/drawing/2014/main" val="520779395"/>
                    </a:ext>
                  </a:extLst>
                </a:gridCol>
                <a:gridCol w="1587634">
                  <a:extLst>
                    <a:ext uri="{9D8B030D-6E8A-4147-A177-3AD203B41FA5}">
                      <a16:colId xmlns:a16="http://schemas.microsoft.com/office/drawing/2014/main" val="1780960385"/>
                    </a:ext>
                  </a:extLst>
                </a:gridCol>
                <a:gridCol w="789661">
                  <a:extLst>
                    <a:ext uri="{9D8B030D-6E8A-4147-A177-3AD203B41FA5}">
                      <a16:colId xmlns:a16="http://schemas.microsoft.com/office/drawing/2014/main" val="2965443074"/>
                    </a:ext>
                  </a:extLst>
                </a:gridCol>
                <a:gridCol w="620645">
                  <a:extLst>
                    <a:ext uri="{9D8B030D-6E8A-4147-A177-3AD203B41FA5}">
                      <a16:colId xmlns:a16="http://schemas.microsoft.com/office/drawing/2014/main" val="495747922"/>
                    </a:ext>
                  </a:extLst>
                </a:gridCol>
              </a:tblGrid>
              <a:tr h="144821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Backlog sample for Embedded Machine Learning for Early Prediction of Heart Attack Symptoms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67393"/>
                  </a:ext>
                </a:extLst>
              </a:tr>
              <a:tr h="2411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Epic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Story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Priority (MoSCoW)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Acceptance Criteria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Functional Requirements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Non-Functional Requirements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Original Estimate 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 Effort (In days)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473165"/>
                  </a:ext>
                </a:extLst>
              </a:tr>
              <a:tr h="407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Heart Rate Monitoring System Integration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driver, I want the system to continuously monitor my heart rate so that any anomalies can be detected early.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System accurately monitors heart rate within ±2 bpm accuracy.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Integrate heart rate sensors into the vehicle seating system.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Real-time data processing with less than 1-second latency.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336219"/>
                  </a:ext>
                </a:extLst>
              </a:tr>
              <a:tr h="4756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Processing Unit for ML Model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developer, I want the system to process health data using embedded ML models so that predictions are accurate and fast.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ML model processes data with at least 95% accuracy.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 edge computing unit capable of running ML algorithms.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Ensure model inference time is under 100ms.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85865"/>
                  </a:ext>
                </a:extLst>
              </a:tr>
              <a:tr h="4756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Alert System Development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driver, I want to receive alerts if the system detects potential heart attack symptoms so that I can take immediate action</a:t>
                      </a:r>
                      <a:r>
                        <a:rPr lang="en-US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  <a:endParaRPr lang="en-US" sz="6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Alerts are triggered within 5 seconds of detection with clear instructions.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Develop alert mechanism including visual and auditory signals.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Alerts must be noticeable even in noisy environments.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709410"/>
                  </a:ext>
                </a:extLst>
              </a:tr>
              <a:tr h="4756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Interface for Health Data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user, I want to view my health data on the vehicle's infotainment system so that I am aware of my current health status.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Display real-time heart rate and other vital signs on the dashboard.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Design UI components for displaying health metrics.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Interface should update every second without lag.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704762"/>
                  </a:ext>
                </a:extLst>
              </a:tr>
              <a:tr h="5509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Emergency Contact Notification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driver, I want the system to notify emergency contacts if a critical condition is detected so that help arrives promptly.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Emergency contacts are notified within 30 seconds of critical detection.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 automatic notification feature via SMS or call.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Ensure reliable communication even in low network areas.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920091"/>
                  </a:ext>
                </a:extLst>
              </a:tr>
              <a:tr h="4756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Privacy Compliance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user, I want to use the app without an internet connection so that I can access its features and information even when I am offline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health data is encrypted and complies with GDPR standards.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 encryption protocols for data storage and transmission.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System must pass security audits and penetration tests.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46431"/>
                  </a:ext>
                </a:extLst>
              </a:tr>
              <a:tr h="3397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Integration with EV Systems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user, I want my health data to be securely stored and processed so that my privacy is maintained.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health data is encrypted and complies with GDPR standards.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Ensure compatibility with existing vehicle ECUs and software.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System integration verified through comprehensive testing.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603981"/>
                  </a:ext>
                </a:extLst>
              </a:tr>
              <a:tr h="5624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 Model Improvement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an engineer, I want the health monitoring system to seamlessly integrate with existing EV systems so that it does not interfere with vehicle performance.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Could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 system operates independently without affecting vehicle performance.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Set up pipeline for continuous model training and deployment.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Updates should occur with minimal downtime (&lt;1 minute)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073332"/>
                  </a:ext>
                </a:extLst>
              </a:tr>
              <a:tr h="4756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Driver Feedback Collection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researcher, I want to collect feedback from drivers about the system’s performance so that future improvements can be made.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Should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Feedback collected includes both qualitative and quantittive data.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Ensure feedback is easy to provide and understand.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Ensure feedback is easy to provide and understand.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308509"/>
                  </a:ext>
                </a:extLst>
              </a:tr>
              <a:tr h="5002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 Consumption Optimization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an engineer, I want the health monitoring system to consume minimal power so that it does not significantly affect the EV's battery life.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Should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Feedback collected includes both qualitative and quantitative data.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Optimize algorithms and hardware for low power consumption.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Regularly test power usage under different conditions.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394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System Architecture based on current user stories</a:t>
            </a:r>
          </a:p>
        </p:txBody>
      </p:sp>
      <p:pic>
        <p:nvPicPr>
          <p:cNvPr id="4" name="Content Placeholder 5" descr="A diagram of a model&#10;&#10;AI-generated content may be incorrect.">
            <a:extLst>
              <a:ext uri="{FF2B5EF4-FFF2-40B4-BE49-F238E27FC236}">
                <a16:creationId xmlns:a16="http://schemas.microsoft.com/office/drawing/2014/main" id="{1FB167C9-35A5-B38E-4026-CCFA2658C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1738313"/>
            <a:ext cx="4591050" cy="500538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Project SDG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100"/>
              <a:t>This Project Comes Under </a:t>
            </a:r>
            <a:r>
              <a:rPr lang="en-US" sz="2100" b="1"/>
              <a:t>SDG 3</a:t>
            </a:r>
            <a:r>
              <a:rPr lang="en-US" sz="2100"/>
              <a:t>: Good Health and Well-being</a:t>
            </a:r>
          </a:p>
          <a:p>
            <a:pPr algn="just"/>
            <a:r>
              <a:rPr lang="en-US" sz="2100" b="1"/>
              <a:t>Improves early disease detection </a:t>
            </a:r>
            <a:r>
              <a:rPr lang="en-US" sz="2100"/>
              <a:t>to prevent life-threatening conditions.</a:t>
            </a:r>
          </a:p>
          <a:p>
            <a:pPr algn="just"/>
            <a:r>
              <a:rPr lang="en-US" sz="2100" b="1"/>
              <a:t>Reduces premature mortality </a:t>
            </a:r>
            <a:r>
              <a:rPr lang="en-US" sz="2100"/>
              <a:t>from cardiovascular diseases.</a:t>
            </a:r>
          </a:p>
          <a:p>
            <a:pPr algn="just"/>
            <a:r>
              <a:rPr lang="en-US" sz="2100" b="1"/>
              <a:t>Enhances healthcare accessibility </a:t>
            </a:r>
            <a:r>
              <a:rPr lang="en-US" sz="2100"/>
              <a:t>through real-time monitoring.</a:t>
            </a:r>
          </a:p>
          <a:p>
            <a:pPr algn="just"/>
            <a:r>
              <a:rPr lang="en-US" sz="2100" b="1"/>
              <a:t>Supports preventive healthcare </a:t>
            </a:r>
            <a:r>
              <a:rPr lang="en-US" sz="2100"/>
              <a:t>by enabling early intervention.</a:t>
            </a:r>
          </a:p>
          <a:p>
            <a:pPr algn="just"/>
            <a:r>
              <a:rPr lang="en-US" sz="2100" b="1"/>
              <a:t>Reduces the burden on healthcare systems </a:t>
            </a:r>
            <a:r>
              <a:rPr lang="en-US" sz="2100"/>
              <a:t>with early warnings.</a:t>
            </a:r>
          </a:p>
          <a:p>
            <a:pPr algn="just"/>
            <a:r>
              <a:rPr lang="en-US" sz="2100" b="1"/>
              <a:t>Promotes well-being </a:t>
            </a:r>
            <a:r>
              <a:rPr lang="en-US" sz="2100"/>
              <a:t>by ensuring continuous health monitoring.</a:t>
            </a:r>
          </a:p>
          <a:p>
            <a:pPr algn="just"/>
            <a:r>
              <a:rPr lang="en-US" sz="2100" b="1"/>
              <a:t>Aligns with SDG Target 3.4</a:t>
            </a:r>
            <a:r>
              <a:rPr lang="en-US" sz="2100"/>
              <a:t>, which focuses on reducing non-communicable diseases.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Product Roadmap/ Release Plan</a:t>
            </a:r>
          </a:p>
        </p:txBody>
      </p:sp>
      <p:graphicFrame>
        <p:nvGraphicFramePr>
          <p:cNvPr id="4" name="Content Placeholder 70">
            <a:extLst>
              <a:ext uri="{FF2B5EF4-FFF2-40B4-BE49-F238E27FC236}">
                <a16:creationId xmlns:a16="http://schemas.microsoft.com/office/drawing/2014/main" id="{7DB91564-1896-6455-117E-46F7CEDF738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7996"/>
              </p:ext>
            </p:extLst>
          </p:nvPr>
        </p:nvGraphicFramePr>
        <p:xfrm>
          <a:off x="838200" y="1690688"/>
          <a:ext cx="10515600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763096" imgH="6153218" progId="Excel.Sheet.12">
                  <p:embed/>
                </p:oleObj>
              </mc:Choice>
              <mc:Fallback>
                <p:oleObj name="Worksheet" r:id="rId2" imgW="9763096" imgH="6153218" progId="Excel.Sheet.12">
                  <p:embed/>
                  <p:pic>
                    <p:nvPicPr>
                      <p:cNvPr id="4" name="Content Placeholder 70">
                        <a:extLst>
                          <a:ext uri="{FF2B5EF4-FFF2-40B4-BE49-F238E27FC236}">
                            <a16:creationId xmlns:a16="http://schemas.microsoft.com/office/drawing/2014/main" id="{7DB91564-1896-6455-117E-46F7CEDF73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10515600" cy="480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Nashif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S., Raihan, M.R., Islam, M.R., Imam, M.H., 2018.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Heart Disease Detection by Using Machine Learning Algorithms and a Real-Time Cardiovascular Health Monitoring System.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World Journal of Engineering and Technology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6 (4), 854–873. https://doi.org/10.4236/wjet.2018.64057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Accident prevention and safety assistance using IoT and machine learning.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2021.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Journal of Reliable Intelligent Environments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7, 185–198.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R. Bharti, A. </a:t>
            </a:r>
            <a:r>
              <a:rPr lang="en-US" sz="1800" b="1" err="1">
                <a:latin typeface="Arial" panose="020B0604020202020204" pitchFamily="34" charset="0"/>
                <a:cs typeface="Arial" panose="020B0604020202020204" pitchFamily="34" charset="0"/>
              </a:rPr>
              <a:t>Khamparia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, M. Shabaz, G. Dhiman, S. Pande, and P. Singh,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"Prediction of Heart Disease Using a Combination of Machine Learning and Deep Learning,“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D. Zhang, Y. Chen, Y. Chen, S. Ye, W. Cai, J. Jiang, Y. Xu, G. Zheng, and M. Chen,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"Heart Disease Prediction Based on the Embedded Feature Selection Method and Deep Neural Network,“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H. </a:t>
            </a:r>
            <a:r>
              <a:rPr lang="en-US" sz="1800" b="1" err="1">
                <a:latin typeface="Arial" panose="020B0604020202020204" pitchFamily="34" charset="0"/>
                <a:cs typeface="Arial" panose="020B0604020202020204" pitchFamily="34" charset="0"/>
              </a:rPr>
              <a:t>Elwahsh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, E. El-</a:t>
            </a:r>
            <a:r>
              <a:rPr lang="en-US" sz="1800" b="1" err="1">
                <a:latin typeface="Arial" panose="020B0604020202020204" pitchFamily="34" charset="0"/>
                <a:cs typeface="Arial" panose="020B0604020202020204" pitchFamily="34" charset="0"/>
              </a:rPr>
              <a:t>Shafeiy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, S. </a:t>
            </a:r>
            <a:r>
              <a:rPr lang="en-US" sz="1800" b="1" err="1">
                <a:latin typeface="Arial" panose="020B0604020202020204" pitchFamily="34" charset="0"/>
                <a:cs typeface="Arial" panose="020B0604020202020204" pitchFamily="34" charset="0"/>
              </a:rPr>
              <a:t>Alanazi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, and M. A. </a:t>
            </a:r>
            <a:r>
              <a:rPr lang="en-US" sz="1800" b="1" err="1">
                <a:latin typeface="Arial" panose="020B0604020202020204" pitchFamily="34" charset="0"/>
                <a:cs typeface="Arial" panose="020B0604020202020204" pitchFamily="34" charset="0"/>
              </a:rPr>
              <a:t>Tawfeek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"A New Smart Healthcare Framework for Real-Time Heart Disease Detection Based on Deep and Machine Learning,“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  <a:r>
              <a:rPr lang="en-US" sz="1800" b="1" err="1">
                <a:latin typeface="Arial" panose="020B0604020202020204" pitchFamily="34" charset="0"/>
                <a:cs typeface="Arial" panose="020B0604020202020204" pitchFamily="34" charset="0"/>
              </a:rPr>
              <a:t>Alnashwan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, A. Saad, H. </a:t>
            </a:r>
            <a:r>
              <a:rPr lang="en-US" sz="1800" b="1" err="1">
                <a:latin typeface="Arial" panose="020B0604020202020204" pitchFamily="34" charset="0"/>
                <a:cs typeface="Arial" panose="020B0604020202020204" pitchFamily="34" charset="0"/>
              </a:rPr>
              <a:t>Qudaih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, and L. </a:t>
            </a:r>
            <a:r>
              <a:rPr lang="en-US" sz="1800" b="1" err="1">
                <a:latin typeface="Arial" panose="020B0604020202020204" pitchFamily="34" charset="0"/>
                <a:cs typeface="Arial" panose="020B0604020202020204" pitchFamily="34" charset="0"/>
              </a:rPr>
              <a:t>Albraheem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"IoT-Based Accident Prevention System Using Machine Learning Techniques,“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L. Zhu, Y. Xiao, and X. Li,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"Hybrid Driver Monitoring System Based on Internet of Things and Machine Learning,“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P. Sharma and N. Sood,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"Application of IoT and Machine Learning for Real-time Driver Monitoring and Assisting Device,“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C. V. S. Babu, A. N. S., and M. V. P.,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"IoT-Based Smart Accident Detection and Alert System,"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Handbook of Research on Deep Learning Techniques for Cloud-Based Industrial IoT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18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J. P. Li, A. U. Haq, S. U. Din, J. Khan, A. Khan, and A. Saboor,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"Heart Disease Identification Method Using Machine Learning Classification in E-Healthcare,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352" y="2766219"/>
            <a:ext cx="3109296" cy="1325563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Abstract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Heart attacks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the leading cause of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sudden deaths and crashes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often due to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missed early signs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project integrates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Embedded Machine Learning (ML)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both electric and fuel-powered cars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 heart attack symptoms in real time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continuously monitors physiological signals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processes them locally using a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lightweight ML model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detects potential heart problems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sends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instant warnings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driver.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reduces the risk of crashes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caused by medical emergencies and helps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save lives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approach makes cars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smarter and more health-conscious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improving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driver safety and healthcare integration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802187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Many people don’t realize they're having a heart attack until it's too late.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Heart attacks are a major cause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sudden deaths and car crashes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Embedded Machine Learning (ML)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is integrated into cars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predict heart attack symptoms in real-time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while driving.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The system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monitors bodily signals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such as: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Heart rate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Blood pressure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Oxygen levels (SpO2)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lightweight machine learning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processes the data locally 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faster analysis and 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If any irregularities are detected, the system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immediately alerts the driver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This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innovative approach enhances vehicle safety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by reducing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health-related accidents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on the road. </a:t>
            </a:r>
          </a:p>
        </p:txBody>
      </p:sp>
      <p:pic>
        <p:nvPicPr>
          <p:cNvPr id="5" name="Picture 4" descr="A diagram of a machine learning">
            <a:extLst>
              <a:ext uri="{FF2B5EF4-FFF2-40B4-BE49-F238E27FC236}">
                <a16:creationId xmlns:a16="http://schemas.microsoft.com/office/drawing/2014/main" id="{F4A36588-6EFD-45AD-F773-9E99375851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843" y="2211184"/>
            <a:ext cx="5442065" cy="40815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7C4CD-1B96-4A72-5B34-479124D56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483F-79D8-7801-2B16-16CDD49B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Project Objective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123C-58F3-C1EC-B230-DC438325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667250"/>
          </a:xfrm>
        </p:spPr>
        <p:txBody>
          <a:bodyPr>
            <a:normAutofit/>
          </a:bodyPr>
          <a:lstStyle/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real-time, vehicle-integrated Embedded Machine Learning (ML)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early prediction of heart attack symptoms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continuously monitoring physiological signals such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heart rate, SpO2, and HRV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The system will process data locally, provide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instant alerts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driver, and enhance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road safety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preventing health-related accidents, ensuring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safer and smarter driving experience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both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electric and fuel-powered vehicles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680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Product Vision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/>
              <a:t>To develop an intelligent, real-time, and vehicle-integrated early heart attack prediction system that enhances road safety by continuously monitoring driver health, providing timely alerts, and enabling emergency interventions, ensuring a safer and smarter driving experience in electric vehicles.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172390-E4C8-E709-25F1-1A1E65D290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637720"/>
              </p:ext>
            </p:extLst>
          </p:nvPr>
        </p:nvGraphicFramePr>
        <p:xfrm>
          <a:off x="605836" y="1690688"/>
          <a:ext cx="10980328" cy="4977701"/>
        </p:xfrm>
        <a:graphic>
          <a:graphicData uri="http://schemas.openxmlformats.org/drawingml/2006/table">
            <a:tbl>
              <a:tblPr/>
              <a:tblGrid>
                <a:gridCol w="82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712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530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000">
                          <a:latin typeface="+mn-lt"/>
                          <a:ea typeface="Calibri"/>
                        </a:rPr>
                        <a:t>1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Accident prevention and safety assistance using IoT and machine learning </a:t>
                      </a:r>
                      <a:endParaRPr lang="en-US" sz="10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Raspberry Pi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Camera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EAR (Eye Aspect Ratio) Algorithm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MAR (Mouth Aspect Ratio) Algorithm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Alcohol Sensors </a:t>
                      </a:r>
                      <a:endParaRPr lang="en-US" sz="1000" b="0" i="0" u="none" strike="noStrike" noProof="0" dirty="0">
                        <a:solidFill>
                          <a:srgbClr val="000000"/>
                        </a:solidFill>
                        <a:latin typeface="+mn-lt"/>
                        <a:ea typeface="Calibri" panose="020F0502020204030204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Gas Sensors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Machine Learning Algorithms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 system lacks a mechanism to detect yawning, a key indicator of driver drowsiness.</a:t>
                      </a:r>
                      <a:endParaRPr lang="en-US" sz="1000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There is no alert system to notify the car owner or warn the driver about unsafe behavior detected by alcohol sensors.</a:t>
                      </a:r>
                      <a:endParaRPr lang="en-US" sz="1000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 system's effectiveness depends on sensor accuracy, which may be affected by poor lighting or sensor errors</a:t>
                      </a:r>
                      <a:endParaRPr lang="en-US" sz="1000">
                        <a:latin typeface="+mn-lt"/>
                      </a:endParaRPr>
                    </a:p>
                    <a:p>
                      <a:pPr marL="457200" lvl="0" indent="-22860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0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051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>
                          <a:latin typeface="+mn-lt"/>
                          <a:ea typeface="Calibri" panose="020F0502020204030204"/>
                        </a:rPr>
                        <a:t>2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Heart Disease Detection by Using Machine Learning Algorithms and a Real-Time Cardiovascular Health Monitoring System</a:t>
                      </a:r>
                      <a:endParaRPr lang="en-US" dirty="0">
                        <a:latin typeface="+mn-lt"/>
                      </a:endParaRPr>
                    </a:p>
                    <a:p>
                      <a:pPr marL="85725" lvl="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Machine Learning Algorithms: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SVM showed the best accuracy among Naïve Bayes, SVM, ANN, Random Forest, and Logistic Regression tested in WEKA for heart disease prediction.</a:t>
                      </a:r>
                      <a:endParaRPr lang="en-US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Data Source: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Two open-access datasets (Cleveland and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+mn-lt"/>
                        </a:rPr>
                        <a:t>Statlog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Heart Disease) were merged, yielding 566 records with 13 attributes for enhanced robustness.</a:t>
                      </a:r>
                      <a:endParaRPr lang="en-US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Real-Time Monitoring &amp; Cloud Application: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An Arduino-based system monitors heart rate, temperature, and humidity, transmitting data to a cloud server with a mobile app for patient-doctor communication.</a:t>
                      </a:r>
                      <a:endParaRPr lang="en-US"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•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The system does not include a mechanism to detect yawning, another critical indicator of driver drowsiness. </a:t>
                      </a:r>
                      <a:endParaRPr lang="en-US" dirty="0"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•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There is no alert mechanism in place for notifying the car owner or providing warnings to the driver when unsafe or unauthorized driving behavior is detected through the alcohol sensors. </a:t>
                      </a:r>
                      <a:endParaRPr lang="en-US" dirty="0"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•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The system’s effectiveness is heavily reliant on the continuous and accurate functioning of sensors, which may be impacted by poor lighting conditions or sensor inaccuracies. </a:t>
                      </a:r>
                      <a:endParaRPr lang="en-US" dirty="0">
                        <a:latin typeface="+mn-lt"/>
                      </a:endParaRPr>
                    </a:p>
                    <a:p>
                      <a:pPr marL="85725" lvl="0" indent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300" dirty="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D111F-5CBE-F40F-BBCC-7CF0893CC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516B-0FBA-35F9-F6CA-B6DAC20D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0B872F-AE3F-CE2F-123E-A5F6278F7D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703243"/>
              </p:ext>
            </p:extLst>
          </p:nvPr>
        </p:nvGraphicFramePr>
        <p:xfrm>
          <a:off x="529636" y="1342346"/>
          <a:ext cx="10979999" cy="5395023"/>
        </p:xfrm>
        <a:graphic>
          <a:graphicData uri="http://schemas.openxmlformats.org/drawingml/2006/table">
            <a:tbl>
              <a:tblPr/>
              <a:tblGrid>
                <a:gridCol w="82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0712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2" marR="80962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2" marR="80962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2" marR="80962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2" marR="80962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108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000">
                          <a:latin typeface="+mn-lt"/>
                          <a:ea typeface="Calibri"/>
                        </a:rPr>
                        <a:t>1</a:t>
                      </a:r>
                    </a:p>
                  </a:txBody>
                  <a:tcPr marL="80962" marR="80962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Accident prevention and safety assistance using IoT and machine learning </a:t>
                      </a:r>
                      <a:endParaRPr lang="en-US" sz="1200">
                        <a:latin typeface="+mn-lt"/>
                        <a:ea typeface="Calibri" panose="020F0502020204030204"/>
                      </a:endParaRPr>
                    </a:p>
                  </a:txBody>
                  <a:tcPr marL="80962" marR="80962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Raspberry Pi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Camera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EAR` (Eye Aspect Ratio) Algorithm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MAR (Mouth Aspect Ratio) Algorithm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Alcohol Sensors 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+mn-lt"/>
                        <a:ea typeface="Calibri" panose="020F0502020204030204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Gas Sensors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Machine Learning Algorithms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80962" marR="80962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 system lacks a mechanism to detect yawning, a key indicator of driver drowsiness.</a:t>
                      </a:r>
                      <a:endParaRPr lang="en-US" sz="1200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There is no alert system to notify the car owner or warn the driver about unsafe behavior detected by alcohol sensors.</a:t>
                      </a:r>
                      <a:endParaRPr lang="en-US" sz="1200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 system's effectiveness depends on sensor accuracy, which may be affected by poor lighting or sensor errors</a:t>
                      </a:r>
                      <a:endParaRPr lang="en-US" sz="1200">
                        <a:latin typeface="+mn-lt"/>
                      </a:endParaRPr>
                    </a:p>
                    <a:p>
                      <a:pPr marL="457200" lvl="0" indent="-22860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200">
                        <a:latin typeface="+mn-lt"/>
                        <a:ea typeface="Calibri" panose="020F0502020204030204"/>
                      </a:endParaRPr>
                    </a:p>
                  </a:txBody>
                  <a:tcPr marL="80962" marR="80962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5483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>
                          <a:latin typeface="+mn-lt"/>
                          <a:ea typeface="Calibri" panose="020F0502020204030204"/>
                        </a:rPr>
                        <a:t>2</a:t>
                      </a:r>
                    </a:p>
                  </a:txBody>
                  <a:tcPr marL="80962" marR="80962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Heart Disease Detection by Using Machine Learning Algorithms and a Real-Time Cardiovascular Health Monitoring System</a:t>
                      </a:r>
                      <a:endParaRPr lang="en-US" sz="1800">
                        <a:latin typeface="+mn-lt"/>
                      </a:endParaRPr>
                    </a:p>
                    <a:p>
                      <a:pPr marL="85725" lvl="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962" marR="80962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Machine Learning Algorithms: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SVM showed the best accuracy among Naïve Bayes, SVM, ANN, Random Forest, and Logistic Regression tested in WEKA for heart disease prediction.</a:t>
                      </a:r>
                      <a:endParaRPr lang="en-US" sz="1800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Data Source: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Two open-access datasets (Cleveland and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+mn-lt"/>
                        </a:rPr>
                        <a:t>Statlog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Heart Disease) were merged, yielding 566 records with 13 attributes for enhanced robustness.</a:t>
                      </a:r>
                      <a:endParaRPr lang="en-US" sz="1800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Real-Time Monitoring &amp; Cloud Application: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An Arduino-based system monitors heart rate, temperature, and humidity, transmitting data to a cloud server with a mobile app for patient-doctor communication.</a:t>
                      </a:r>
                      <a:endParaRPr lang="en-US" sz="1800"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962" marR="80962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•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The system does not include a mechanism to detect yawning, another critical indicator of driver drowsiness. </a:t>
                      </a:r>
                      <a:endParaRPr lang="en-US" sz="1800" dirty="0"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•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There is no alert mechanism in place for notifying the car owner or providing warnings to the driver when unsafe or unauthorized driving behavior is detected through the alcohol sensors. </a:t>
                      </a:r>
                      <a:endParaRPr lang="en-US" sz="1800" dirty="0"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•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The system’s effectiveness is heavily reliant on the continuous and accurate functioning of sensors, which may be impacted by poor lighting conditions or sensor inaccuracies. </a:t>
                      </a:r>
                      <a:endParaRPr lang="en-US" sz="1800" dirty="0">
                        <a:latin typeface="+mn-lt"/>
                      </a:endParaRPr>
                    </a:p>
                    <a:p>
                      <a:pPr marL="85725" lvl="0" indent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300" dirty="0">
                        <a:latin typeface="+mn-lt"/>
                        <a:ea typeface="Calibri" panose="020F0502020204030204"/>
                      </a:endParaRPr>
                    </a:p>
                  </a:txBody>
                  <a:tcPr marL="80962" marR="80962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52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DFE49-F123-7FAD-B7BD-74E581CD7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9ADA-5789-5D68-4461-234E7E26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C9075A-C27F-F704-91B1-BA4A88812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722797"/>
              </p:ext>
            </p:extLst>
          </p:nvPr>
        </p:nvGraphicFramePr>
        <p:xfrm>
          <a:off x="605836" y="1536062"/>
          <a:ext cx="10980328" cy="5025396"/>
        </p:xfrm>
        <a:graphic>
          <a:graphicData uri="http://schemas.openxmlformats.org/drawingml/2006/table">
            <a:tbl>
              <a:tblPr/>
              <a:tblGrid>
                <a:gridCol w="82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396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530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latin typeface="+mn-lt"/>
                          <a:ea typeface="Calibri"/>
                        </a:rPr>
                        <a:t>3</a:t>
                      </a:r>
                      <a:endParaRPr sz="1000">
                        <a:latin typeface="+mn-lt"/>
                        <a:ea typeface="Calibri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+mn-lt"/>
                        </a:rPr>
                        <a:t>Prediction of Heart Disease Using a Combination of Machine Learning and Deep Learning</a:t>
                      </a:r>
                      <a:endParaRPr lang="en-IN" sz="1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+mn-lt"/>
                        </a:rPr>
                        <a:t>Dataset:</a:t>
                      </a:r>
                      <a:r>
                        <a:rPr lang="en-US" sz="1000">
                          <a:latin typeface="+mn-lt"/>
                        </a:rPr>
                        <a:t> Public health dataset derived from </a:t>
                      </a:r>
                      <a:r>
                        <a:rPr lang="en-US" sz="1000" b="1">
                          <a:latin typeface="+mn-lt"/>
                        </a:rPr>
                        <a:t>Cleveland, Hungary, Switzerland, and Long Beach V</a:t>
                      </a:r>
                      <a:r>
                        <a:rPr lang="en-US" sz="1000">
                          <a:latin typeface="+mn-lt"/>
                        </a:rPr>
                        <a:t> databases, consisting of </a:t>
                      </a:r>
                      <a:r>
                        <a:rPr lang="en-US" sz="1000" b="1">
                          <a:latin typeface="+mn-lt"/>
                        </a:rPr>
                        <a:t>76 attributes</a:t>
                      </a:r>
                      <a:r>
                        <a:rPr lang="en-US" sz="1000">
                          <a:latin typeface="+mn-lt"/>
                        </a:rPr>
                        <a:t>, with </a:t>
                      </a:r>
                      <a:r>
                        <a:rPr lang="en-US" sz="1000" b="1">
                          <a:latin typeface="+mn-lt"/>
                        </a:rPr>
                        <a:t>14 key features</a:t>
                      </a:r>
                      <a:r>
                        <a:rPr lang="en-US" sz="1000">
                          <a:latin typeface="+mn-lt"/>
                        </a:rPr>
                        <a:t> selected for this study.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Preprocessing:</a:t>
                      </a:r>
                      <a:r>
                        <a:rPr lang="en-US" sz="1000">
                          <a:latin typeface="+mn-lt"/>
                        </a:rPr>
                        <a:t> Outliers handled using the </a:t>
                      </a:r>
                      <a:r>
                        <a:rPr lang="en-US" sz="1000" b="1">
                          <a:latin typeface="+mn-lt"/>
                        </a:rPr>
                        <a:t>Isolation Forest</a:t>
                      </a:r>
                      <a:r>
                        <a:rPr lang="en-US" sz="1000">
                          <a:latin typeface="+mn-lt"/>
                        </a:rPr>
                        <a:t> method. Dataset balanced and feature selection applied using the </a:t>
                      </a:r>
                      <a:r>
                        <a:rPr lang="en-US" sz="1000" b="1">
                          <a:latin typeface="+mn-lt"/>
                        </a:rPr>
                        <a:t>Lasso algorithm</a:t>
                      </a:r>
                      <a:r>
                        <a:rPr lang="en-US" sz="1000">
                          <a:latin typeface="+mn-lt"/>
                        </a:rPr>
                        <a:t>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Machine Learning Approaches:</a:t>
                      </a:r>
                      <a:r>
                        <a:rPr lang="en-US" sz="1000">
                          <a:latin typeface="+mn-lt"/>
                        </a:rPr>
                        <a:t> Tested </a:t>
                      </a:r>
                      <a:r>
                        <a:rPr lang="en-US" sz="1000" b="1">
                          <a:latin typeface="+mn-lt"/>
                        </a:rPr>
                        <a:t>Logistic Regression, K-Nearest Neighbors, Decision Trees, Random Forest, SVM, and </a:t>
                      </a:r>
                      <a:r>
                        <a:rPr lang="en-US" sz="1000" b="1" err="1">
                          <a:latin typeface="+mn-lt"/>
                        </a:rPr>
                        <a:t>XGBoost</a:t>
                      </a:r>
                      <a:r>
                        <a:rPr lang="en-US" sz="1000">
                          <a:latin typeface="+mn-lt"/>
                        </a:rPr>
                        <a:t>. Feature selection and </a:t>
                      </a:r>
                      <a:r>
                        <a:rPr lang="en-US" sz="1000" b="1">
                          <a:latin typeface="+mn-lt"/>
                        </a:rPr>
                        <a:t>dimensionality reduction</a:t>
                      </a:r>
                      <a:r>
                        <a:rPr lang="en-US" sz="1000">
                          <a:latin typeface="+mn-lt"/>
                        </a:rPr>
                        <a:t> techniques were applied to enhance model performance.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Deep Learning Approach:</a:t>
                      </a:r>
                      <a:r>
                        <a:rPr lang="en-US" sz="1000">
                          <a:latin typeface="+mn-lt"/>
                        </a:rPr>
                        <a:t> Implemented a </a:t>
                      </a:r>
                      <a:r>
                        <a:rPr lang="en-US" sz="1000" b="1">
                          <a:latin typeface="+mn-lt"/>
                        </a:rPr>
                        <a:t>sequential deep learning model</a:t>
                      </a:r>
                      <a:r>
                        <a:rPr lang="en-US" sz="1000">
                          <a:latin typeface="+mn-lt"/>
                        </a:rPr>
                        <a:t> with </a:t>
                      </a:r>
                      <a:r>
                        <a:rPr lang="en-US" sz="1000" b="1">
                          <a:latin typeface="+mn-lt"/>
                        </a:rPr>
                        <a:t>three dense layers</a:t>
                      </a:r>
                      <a:r>
                        <a:rPr lang="en-US" sz="1000">
                          <a:latin typeface="+mn-lt"/>
                        </a:rPr>
                        <a:t>, using </a:t>
                      </a:r>
                      <a:r>
                        <a:rPr lang="en-US" sz="1000" b="1" err="1">
                          <a:latin typeface="+mn-lt"/>
                        </a:rPr>
                        <a:t>ReLU</a:t>
                      </a:r>
                      <a:r>
                        <a:rPr lang="en-US" sz="1000" b="1">
                          <a:latin typeface="+mn-lt"/>
                        </a:rPr>
                        <a:t> activation</a:t>
                      </a:r>
                      <a:r>
                        <a:rPr lang="en-US" sz="1000">
                          <a:latin typeface="+mn-lt"/>
                        </a:rPr>
                        <a:t> for hidden layers and </a:t>
                      </a:r>
                      <a:r>
                        <a:rPr lang="en-US" sz="1000" b="1">
                          <a:latin typeface="+mn-lt"/>
                        </a:rPr>
                        <a:t>Sigmoid activation</a:t>
                      </a:r>
                      <a:r>
                        <a:rPr lang="en-US" sz="1000">
                          <a:latin typeface="+mn-lt"/>
                        </a:rPr>
                        <a:t> for the output layer. Included </a:t>
                      </a:r>
                      <a:r>
                        <a:rPr lang="en-US" sz="1000" b="1">
                          <a:latin typeface="+mn-lt"/>
                        </a:rPr>
                        <a:t>Dropout layers</a:t>
                      </a:r>
                      <a:r>
                        <a:rPr lang="en-US" sz="1000">
                          <a:latin typeface="+mn-lt"/>
                        </a:rPr>
                        <a:t> to prevent overfitting.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noProof="0">
                          <a:latin typeface="+mn-lt"/>
                        </a:rPr>
                        <a:t>Hardware Constraints: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 The system lacks clinically approved </a:t>
                      </a:r>
                      <a:r>
                        <a:rPr lang="en-US" sz="1000" b="1" i="0" u="none" strike="noStrike" noProof="0">
                          <a:latin typeface="+mn-lt"/>
                        </a:rPr>
                        <a:t>PPG-based blood pressure sensors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, limiting medical accuracy.</a:t>
                      </a:r>
                      <a:endParaRPr lang="en-US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noProof="0">
                          <a:latin typeface="+mn-lt"/>
                        </a:rPr>
                        <a:t>Data Generalization: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 The model was trained on merged datasets but </a:t>
                      </a:r>
                      <a:r>
                        <a:rPr lang="en-US" sz="1000" b="1" i="0" u="none" strike="noStrike" noProof="0">
                          <a:latin typeface="+mn-lt"/>
                        </a:rPr>
                        <a:t>remains unvalidated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 for other populations.</a:t>
                      </a:r>
                      <a:endParaRPr lang="en-US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noProof="0">
                          <a:latin typeface="+mn-lt"/>
                        </a:rPr>
                        <a:t>Mobile Application: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 The proposed </a:t>
                      </a:r>
                      <a:r>
                        <a:rPr lang="en-US" sz="1000" b="1" i="0" u="none" strike="noStrike" noProof="0">
                          <a:latin typeface="+mn-lt"/>
                        </a:rPr>
                        <a:t>mobile app was not implemented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, and no real-world testing was conducted.</a:t>
                      </a:r>
                      <a:endParaRPr lang="en-US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noProof="0">
                          <a:latin typeface="+mn-lt"/>
                        </a:rPr>
                        <a:t>Internet Dependency: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 The system relies on </a:t>
                      </a:r>
                      <a:r>
                        <a:rPr lang="en-US" sz="1000" b="1" i="0" u="none" strike="noStrike" noProof="0">
                          <a:latin typeface="+mn-lt"/>
                        </a:rPr>
                        <a:t>cloud connectivity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, which may cause issues in regions with poor network access.</a:t>
                      </a:r>
                      <a:endParaRPr lang="en-US">
                        <a:latin typeface="+mn-lt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051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latin typeface="+mn-lt"/>
                          <a:ea typeface="Calibri" panose="020F0502020204030204"/>
                        </a:rPr>
                        <a:t>4</a:t>
                      </a:r>
                      <a:endParaRPr sz="13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Heart Disease Prediction Based on the Embedded Feature </a:t>
                      </a:r>
                      <a:r>
                        <a:rPr lang="en-US" sz="1100">
                          <a:latin typeface="+mn-lt"/>
                        </a:rPr>
                        <a:t>Selection Method and Deep Neural Network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  <a:p>
                      <a:pPr marL="85725" lvl="0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endParaRPr lang="en-US" sz="14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+mn-lt"/>
                        </a:rPr>
                        <a:t>Feature Selection:</a:t>
                      </a:r>
                      <a:r>
                        <a:rPr lang="en-US" sz="1000">
                          <a:latin typeface="+mn-lt"/>
                        </a:rPr>
                        <a:t> Implemented an </a:t>
                      </a:r>
                      <a:r>
                        <a:rPr lang="en-US" sz="1000" b="1">
                          <a:latin typeface="+mn-lt"/>
                        </a:rPr>
                        <a:t>embedded feature selection</a:t>
                      </a:r>
                      <a:r>
                        <a:rPr lang="en-US" sz="1000">
                          <a:latin typeface="+mn-lt"/>
                        </a:rPr>
                        <a:t> method using </a:t>
                      </a:r>
                      <a:r>
                        <a:rPr lang="en-US" sz="1000" b="1" err="1">
                          <a:latin typeface="+mn-lt"/>
                        </a:rPr>
                        <a:t>LinearSVC</a:t>
                      </a:r>
                      <a:r>
                        <a:rPr lang="en-US" sz="1000" b="1">
                          <a:latin typeface="+mn-lt"/>
                        </a:rPr>
                        <a:t> with L1 norm (Lasso)</a:t>
                      </a:r>
                      <a:r>
                        <a:rPr lang="en-US" sz="1000">
                          <a:latin typeface="+mn-lt"/>
                        </a:rPr>
                        <a:t> as a penalty term to select the most relevant features, reducing dimensionality and improving model efficiency.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Deep Neural Network (DNN):</a:t>
                      </a:r>
                      <a:r>
                        <a:rPr lang="en-US" sz="1000">
                          <a:latin typeface="+mn-lt"/>
                        </a:rPr>
                        <a:t> Designed a </a:t>
                      </a:r>
                      <a:r>
                        <a:rPr lang="en-US" sz="1000" b="1">
                          <a:latin typeface="+mn-lt"/>
                        </a:rPr>
                        <a:t>multi-layer DNN model</a:t>
                      </a:r>
                      <a:r>
                        <a:rPr lang="en-US" sz="1000">
                          <a:latin typeface="+mn-lt"/>
                        </a:rPr>
                        <a:t> for heart disease prediction, where the selected features were fed into the network to enhance learning and classification performance.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Data Preprocessing:</a:t>
                      </a:r>
                      <a:r>
                        <a:rPr lang="en-US" sz="1000">
                          <a:latin typeface="+mn-lt"/>
                        </a:rPr>
                        <a:t> Applied </a:t>
                      </a:r>
                      <a:r>
                        <a:rPr lang="en-US" sz="1000" b="1">
                          <a:latin typeface="+mn-lt"/>
                        </a:rPr>
                        <a:t>outlier removal using the IQR method</a:t>
                      </a:r>
                      <a:r>
                        <a:rPr lang="en-US" sz="1000">
                          <a:latin typeface="+mn-lt"/>
                        </a:rPr>
                        <a:t> to eliminate anomalies and performed </a:t>
                      </a:r>
                      <a:r>
                        <a:rPr lang="en-US" sz="1000" b="1">
                          <a:latin typeface="+mn-lt"/>
                        </a:rPr>
                        <a:t>data standardization</a:t>
                      </a:r>
                      <a:r>
                        <a:rPr lang="en-US" sz="1000">
                          <a:latin typeface="+mn-lt"/>
                        </a:rPr>
                        <a:t> to ensure consistent feature scaling, leading to improved model accuracy.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Weight Initialization:</a:t>
                      </a:r>
                      <a:r>
                        <a:rPr lang="en-US" sz="1000">
                          <a:latin typeface="+mn-lt"/>
                        </a:rPr>
                        <a:t> Evaluated different weight initialization techniques, concluding that the </a:t>
                      </a:r>
                      <a:r>
                        <a:rPr lang="en-US" sz="1000" b="1">
                          <a:latin typeface="+mn-lt"/>
                        </a:rPr>
                        <a:t>He initializer</a:t>
                      </a:r>
                      <a:r>
                        <a:rPr lang="en-US" sz="1000">
                          <a:latin typeface="+mn-lt"/>
                        </a:rPr>
                        <a:t> provided the best stability and accuracy by maintaining proper weight distribution and avoiding vanishing/exploding gradient issues.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err="1">
                          <a:latin typeface="+mn-lt"/>
                        </a:rPr>
                        <a:t>Retraction</a:t>
                      </a:r>
                      <a:r>
                        <a:rPr lang="en-US" sz="1000" err="1">
                          <a:latin typeface="+mn-lt"/>
                        </a:rPr>
                        <a:t>:The</a:t>
                      </a:r>
                      <a:r>
                        <a:rPr lang="en-US" sz="1000">
                          <a:latin typeface="+mn-lt"/>
                        </a:rPr>
                        <a:t> paper has been retracted due to issues with the publication and peer-review process, which may compromise the reliability of the findings.</a:t>
                      </a:r>
                    </a:p>
                    <a:p>
                      <a:r>
                        <a:rPr lang="en-US" sz="1000" b="1" err="1">
                          <a:latin typeface="+mn-lt"/>
                        </a:rPr>
                        <a:t>Generalizability</a:t>
                      </a:r>
                      <a:r>
                        <a:rPr lang="en-US" sz="1000" err="1">
                          <a:latin typeface="+mn-lt"/>
                        </a:rPr>
                        <a:t>:While</a:t>
                      </a:r>
                      <a:r>
                        <a:rPr lang="en-US" sz="1000">
                          <a:latin typeface="+mn-lt"/>
                        </a:rPr>
                        <a:t> the dataset from Kaggle was used, the model's applicability to broader datasets or diverse populations remains uncertain.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Model </a:t>
                      </a:r>
                      <a:r>
                        <a:rPr lang="en-US" sz="1000" b="1" err="1">
                          <a:latin typeface="+mn-lt"/>
                        </a:rPr>
                        <a:t>Optimization</a:t>
                      </a:r>
                      <a:r>
                        <a:rPr lang="en-US" sz="1000" err="1">
                          <a:latin typeface="+mn-lt"/>
                        </a:rPr>
                        <a:t>:Further</a:t>
                      </a:r>
                      <a:r>
                        <a:rPr lang="en-US" sz="1000">
                          <a:latin typeface="+mn-lt"/>
                        </a:rPr>
                        <a:t> improvements in model optimization, including adjustments to the DNN's depth and parameters, are suggested but were not fully explored in this paper.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Feature </a:t>
                      </a:r>
                      <a:r>
                        <a:rPr lang="en-US" sz="1000" b="1" err="1">
                          <a:latin typeface="+mn-lt"/>
                        </a:rPr>
                        <a:t>Removal</a:t>
                      </a:r>
                      <a:r>
                        <a:rPr lang="en-US" sz="1000" err="1">
                          <a:latin typeface="+mn-lt"/>
                        </a:rPr>
                        <a:t>:Although</a:t>
                      </a:r>
                      <a:r>
                        <a:rPr lang="en-US" sz="1000">
                          <a:latin typeface="+mn-lt"/>
                        </a:rPr>
                        <a:t> some features were discarded based on feature selection, the impact of removing those features was not exhaustively tested</a:t>
                      </a:r>
                      <a:endParaRPr lang="en-US" sz="10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12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CBBCB-B58F-43C3-66BA-7BE3DA5AF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A6EE-B058-58D6-3148-822CBB16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3308B1-5F3F-0610-E0C8-593A19FA8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44900"/>
              </p:ext>
            </p:extLst>
          </p:nvPr>
        </p:nvGraphicFramePr>
        <p:xfrm>
          <a:off x="605836" y="1815462"/>
          <a:ext cx="10980328" cy="4279977"/>
        </p:xfrm>
        <a:graphic>
          <a:graphicData uri="http://schemas.openxmlformats.org/drawingml/2006/table">
            <a:tbl>
              <a:tblPr/>
              <a:tblGrid>
                <a:gridCol w="82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396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530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latin typeface="+mn-lt"/>
                          <a:ea typeface="Calibri"/>
                        </a:rPr>
                        <a:t>5</a:t>
                      </a:r>
                      <a:endParaRPr sz="1000">
                        <a:latin typeface="+mn-lt"/>
                        <a:ea typeface="Calibri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IoT Based Accident Prevention System using Machine Learning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Models: Random Forest, </a:t>
                      </a:r>
                      <a:r>
                        <a:rPr lang="en-IN" sz="10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0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IN" sz="1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Dataset: Countrywide Traffic Accident Dataset (2.8 million vehicle accidents in the US from 2016 to 2021)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Data: Location, time, weather, wind speed, visibility, temperature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Metrics: Accuracy, precision, recall, F1-score, ROC-AUC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devices for collecting location, time, weather, wind speed, visibility, and temperature data</a:t>
                      </a:r>
                      <a:endParaRPr lang="en-US" sz="1000" b="0" i="0" u="none" strike="noStrike">
                        <a:effectLst/>
                        <a:latin typeface="+mn-lt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bias due to the dataset being focused on a specific region (the United States)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model’s performance might vary with different datasets or real-time conditions.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051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latin typeface="+mn-lt"/>
                          <a:ea typeface="Calibri" panose="020F0502020204030204"/>
                        </a:rPr>
                        <a:t>6</a:t>
                      </a:r>
                      <a:endParaRPr sz="13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>
                          <a:latin typeface="+mn-lt"/>
                        </a:rPr>
                        <a:t>A New Smart Healthcare Framework for Real-Time Heart Disease Detection Based on Deep and Machine Learning</a:t>
                      </a:r>
                      <a:endParaRPr lang="en-US" sz="400" b="0" i="0" u="none" strike="noStrike">
                        <a:effectLst/>
                        <a:latin typeface="+mn-lt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Development of a smart healthcare framework (SHDML) for heart disease detection.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Use of </a:t>
                      </a:r>
                      <a:r>
                        <a:rPr lang="en-IN" sz="1000" err="1">
                          <a:latin typeface="+mn-lt"/>
                        </a:rPr>
                        <a:t>photoplethysmogram</a:t>
                      </a:r>
                      <a:r>
                        <a:rPr lang="en-IN" sz="1000">
                          <a:latin typeface="+mn-lt"/>
                        </a:rPr>
                        <a:t> (PPG) sensors connected to an ATmega32 microcontroller for real-time heart rate monitoring.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Integration of machine learning and deep learning models for real-time heart disease prediction using data from Framingham Heart Study and PPG sensors.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Data preprocessing (normalization, missing value handling) and training machine learning models (SVM, Logistic Regression, ANN, etc.) alongside deep learning techniques like CNNs.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Data stored and processed via Firebase cloud, with results displayed on Android and desktop apps</a:t>
                      </a:r>
                      <a:r>
                        <a:rPr lang="en-IN" sz="1400">
                          <a:latin typeface="+mn-lt"/>
                        </a:rPr>
                        <a:t>.</a:t>
                      </a:r>
                      <a:endParaRPr lang="en-US" sz="1400">
                        <a:latin typeface="+mn-lt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latin typeface="+mn-lt"/>
                        </a:rPr>
                        <a:t>Size of the ATmega32-based device needs reduction for practical use.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latin typeface="+mn-lt"/>
                        </a:rPr>
                        <a:t>Limited sensors (no temperature or blood pressure monitoring).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latin typeface="+mn-lt"/>
                        </a:rPr>
                        <a:t>Room for improvement in the user interface and model prediction accuracy.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latin typeface="+mn-lt"/>
                        </a:rPr>
                        <a:t>Lack of diverse and larger datasets for validation.</a:t>
                      </a:r>
                    </a:p>
                    <a:p>
                      <a:r>
                        <a:rPr lang="en-US" sz="1000">
                          <a:latin typeface="+mn-lt"/>
                        </a:rPr>
                        <a:t>.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9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3629</Words>
  <Application>Microsoft Office PowerPoint</Application>
  <PresentationFormat>Widescreen</PresentationFormat>
  <Paragraphs>327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Times New Roman</vt:lpstr>
      <vt:lpstr>Office Theme</vt:lpstr>
      <vt:lpstr>Worksheet</vt:lpstr>
      <vt:lpstr> Review 1 Embedded Machine Learning for Early Prediction of Heart Attack Symptoms Project Category: PRODUCT/ RESEARCH</vt:lpstr>
      <vt:lpstr>Abstract</vt:lpstr>
      <vt:lpstr>Introduction</vt:lpstr>
      <vt:lpstr>Project Objective</vt:lpstr>
      <vt:lpstr>Product Vision Statement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Research Gap</vt:lpstr>
      <vt:lpstr>Product Backlogs</vt:lpstr>
      <vt:lpstr>System Architecture based on current user stories</vt:lpstr>
      <vt:lpstr>Project SDG</vt:lpstr>
      <vt:lpstr>Product Roadmap/ Release Plan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senthil kumar</dc:creator>
  <cp:lastModifiedBy>Vivek M G</cp:lastModifiedBy>
  <cp:revision>1</cp:revision>
  <dcterms:created xsi:type="dcterms:W3CDTF">2024-07-15T07:58:00Z</dcterms:created>
  <dcterms:modified xsi:type="dcterms:W3CDTF">2025-02-22T03:46:21Z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D803689E00384A5DBDFF96BA1568FB1A_13</vt:lpwstr>
  </property>
  <property fmtid="{D5CDD505-2E9C-101B-9397-08002B2CF9AE}" pid="3" name="KSOProductBuildVer">
    <vt:lpwstr>1033-12.2.0.19805</vt:lpwstr>
  </property>
</Properties>
</file>