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7" r:id="rId2"/>
    <p:sldId id="259" r:id="rId3"/>
    <p:sldId id="266" r:id="rId4"/>
    <p:sldId id="267" r:id="rId5"/>
    <p:sldId id="268" r:id="rId6"/>
    <p:sldId id="270" r:id="rId7"/>
    <p:sldId id="269" r:id="rId8"/>
    <p:sldId id="272" r:id="rId9"/>
    <p:sldId id="275" r:id="rId10"/>
    <p:sldId id="27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87D37B-3F3E-402C-ABEC-1E878EFEFCF2}" type="datetimeFigureOut">
              <a:rPr lang="en-IN" smtClean="0"/>
              <a:t>28-01-2025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61DA4-8497-48DF-B0B8-0E625918C6BE}" type="slidenum">
              <a:rPr lang="en-IN" smtClean="0"/>
              <a:t>‹#›</a:t>
            </a:fld>
            <a:endParaRPr lang="en-IN"/>
          </a:p>
        </p:txBody>
      </p:sp>
    </p:spTree>
    <p:extLst>
      <p:ext uri="{BB962C8B-B14F-4D97-AF65-F5344CB8AC3E}">
        <p14:creationId xmlns:p14="http://schemas.microsoft.com/office/powerpoint/2010/main" val="29237458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78CA2-9F57-1CEE-FC1E-223C1FAB06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0F840EE-7145-1412-0B39-E0E5C12723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7794BC-050D-0C3C-553E-F782CFC8EF00}"/>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6956E1AA-4F6B-8517-92D0-58973F1A2F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EC1C35-245F-A134-5B7C-67B88E5878A7}"/>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781256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BE12E-5BCB-9C0C-6F0B-B1FD8C29550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8BCCBF-E011-5B12-CCDE-24DD5E9BC7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FE2E64-317E-1BBF-739E-A3489D46B1B3}"/>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28647E50-4B61-57FD-0617-47A496FF82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01ADAB-3121-A8AA-6E31-6BC4971334A0}"/>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1381288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D85963-CC74-D49A-5E73-ED318BF662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C65B089-C2D3-1B03-68C4-6AACA674FF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0DD80C-A1BF-7818-0842-F3BDD5C92ABD}"/>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3963E41C-218F-AAA6-C6D3-3D7323A2FD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B74D367-2881-300E-2AD0-666DCDBD052E}"/>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1751472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15E01-ACD1-B9F2-07CA-BE5570B37E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A0515F8-C1FC-49E1-7D67-6D310EDE9FB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D8A10E-C56D-B708-612B-39B6DFDB6BBF}"/>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473B7BE1-2CE6-84D6-4CB7-ABB3A3B864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9C759D9-2518-B9F8-06C8-7A3CCAD61709}"/>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8702769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5373-E2F7-C186-5411-FD1E835E95B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4D2EB3-14D4-9D11-45A3-795A294A5F1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AF88C6-F2D3-1BAB-DE7A-102289BAE876}"/>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4C154AB3-321C-F96E-D684-878F7AB09D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D91FC3-CEA1-4B66-A4EB-DB1A904C377A}"/>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1099564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232D-5874-E6CE-B982-F18FC00940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4B7311-36EC-DD0A-3B19-4D444E0E1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12598F-4C04-E85D-16D0-E1C108A8C6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F6A1B0D-882C-6C14-6BA3-B7792A211174}"/>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6" name="Footer Placeholder 5">
            <a:extLst>
              <a:ext uri="{FF2B5EF4-FFF2-40B4-BE49-F238E27FC236}">
                <a16:creationId xmlns:a16="http://schemas.microsoft.com/office/drawing/2014/main" id="{51A33BFC-E81A-27E5-D917-A727F21F21A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FE4C994-DED1-4EA4-F5D0-EA0DCC542029}"/>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19637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2E390-4CCE-18DB-57B8-60D141D6158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A0E83A9-DDD0-C1B7-CC6A-669FA24DD40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B5C1820-5F05-99A4-5CCB-CE9E45DE54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197C3D4-FBC6-0B57-5144-F62A7BCE7A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FBBD1-AA96-3E4A-66FD-19D306124FE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D4C7AC7-38ED-13A1-85EA-CF9087C342E4}"/>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8" name="Footer Placeholder 7">
            <a:extLst>
              <a:ext uri="{FF2B5EF4-FFF2-40B4-BE49-F238E27FC236}">
                <a16:creationId xmlns:a16="http://schemas.microsoft.com/office/drawing/2014/main" id="{8A148F0A-05BE-4CA0-1B18-F57DA496342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5905736-AD36-D292-4BDF-04E147D046BF}"/>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3601350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C463-11BC-AD49-C354-A75432484D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0CBDB0-4BA0-4742-AE56-A804A392C170}"/>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4" name="Footer Placeholder 3">
            <a:extLst>
              <a:ext uri="{FF2B5EF4-FFF2-40B4-BE49-F238E27FC236}">
                <a16:creationId xmlns:a16="http://schemas.microsoft.com/office/drawing/2014/main" id="{62CEACFA-B435-D952-5412-B8E3EA84B7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90C1958-5CCB-7557-7443-8BE9FB288238}"/>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4281294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9E77ED-14EA-C9A2-70C8-8C30A244405C}"/>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3" name="Footer Placeholder 2">
            <a:extLst>
              <a:ext uri="{FF2B5EF4-FFF2-40B4-BE49-F238E27FC236}">
                <a16:creationId xmlns:a16="http://schemas.microsoft.com/office/drawing/2014/main" id="{7912FFEE-0153-66C1-BCDF-8B37E9EC390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9B66A2B-73E9-DC9C-A28B-00ABA96AD01A}"/>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899117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0A503-0875-267A-900C-C4A5E85E77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C7FBB2-24DA-1DFD-1392-5DB509FD99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81F99EE-01B4-E5B4-A44F-D4E4E0335C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0AC514-44B3-49CF-B9FE-040AAE8732BE}"/>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6" name="Footer Placeholder 5">
            <a:extLst>
              <a:ext uri="{FF2B5EF4-FFF2-40B4-BE49-F238E27FC236}">
                <a16:creationId xmlns:a16="http://schemas.microsoft.com/office/drawing/2014/main" id="{4A473C8B-D80E-1CFB-B1AD-704B3CEA649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2BBBDE-4F22-4B98-B4C7-53C7AF3126FD}"/>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2267878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7920F-B612-EAEC-8507-779C94AC17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66317B5-ED19-0ADC-B95D-5EF8E86634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71B8E0F-A6F4-AC92-AE90-07D7C33798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D57096-89B2-917B-ED8A-C83AC30DA4A6}"/>
              </a:ext>
            </a:extLst>
          </p:cNvPr>
          <p:cNvSpPr>
            <a:spLocks noGrp="1"/>
          </p:cNvSpPr>
          <p:nvPr>
            <p:ph type="dt" sz="half" idx="10"/>
          </p:nvPr>
        </p:nvSpPr>
        <p:spPr/>
        <p:txBody>
          <a:bodyPr/>
          <a:lstStyle/>
          <a:p>
            <a:fld id="{622AE215-A67A-4910-86B2-F247AAF7D6D9}" type="datetimeFigureOut">
              <a:rPr lang="en-IN" smtClean="0"/>
              <a:t>28-01-2025</a:t>
            </a:fld>
            <a:endParaRPr lang="en-IN"/>
          </a:p>
        </p:txBody>
      </p:sp>
      <p:sp>
        <p:nvSpPr>
          <p:cNvPr id="6" name="Footer Placeholder 5">
            <a:extLst>
              <a:ext uri="{FF2B5EF4-FFF2-40B4-BE49-F238E27FC236}">
                <a16:creationId xmlns:a16="http://schemas.microsoft.com/office/drawing/2014/main" id="{E1F6D4BA-75D8-F10C-E2C3-E4B629E79A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34370A-B366-0AA8-21BE-17D742DEF3A7}"/>
              </a:ext>
            </a:extLst>
          </p:cNvPr>
          <p:cNvSpPr>
            <a:spLocks noGrp="1"/>
          </p:cNvSpPr>
          <p:nvPr>
            <p:ph type="sldNum" sz="quarter" idx="12"/>
          </p:nvPr>
        </p:nvSpPr>
        <p:spPr/>
        <p:txBody>
          <a:bodyPr/>
          <a:lstStyle/>
          <a:p>
            <a:fld id="{338AAE9E-9040-4481-B245-C99FEB0E57C1}" type="slidenum">
              <a:rPr lang="en-IN" smtClean="0"/>
              <a:t>‹#›</a:t>
            </a:fld>
            <a:endParaRPr lang="en-IN"/>
          </a:p>
        </p:txBody>
      </p:sp>
    </p:spTree>
    <p:extLst>
      <p:ext uri="{BB962C8B-B14F-4D97-AF65-F5344CB8AC3E}">
        <p14:creationId xmlns:p14="http://schemas.microsoft.com/office/powerpoint/2010/main" val="12412461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E354AFD-2A5B-009B-E174-117C6CCCD4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6CBB08-39FD-33A5-838F-C59EF1AF37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866C20-A846-7488-1A36-DBF0BEB547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2AE215-A67A-4910-86B2-F247AAF7D6D9}" type="datetimeFigureOut">
              <a:rPr lang="en-IN" smtClean="0"/>
              <a:t>28-01-2025</a:t>
            </a:fld>
            <a:endParaRPr lang="en-IN"/>
          </a:p>
        </p:txBody>
      </p:sp>
      <p:sp>
        <p:nvSpPr>
          <p:cNvPr id="5" name="Footer Placeholder 4">
            <a:extLst>
              <a:ext uri="{FF2B5EF4-FFF2-40B4-BE49-F238E27FC236}">
                <a16:creationId xmlns:a16="http://schemas.microsoft.com/office/drawing/2014/main" id="{56F6C744-EDB8-0B4E-F437-6F896ECB0F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428EBE7-C620-6FD1-4D3F-4FD0B8A859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8AAE9E-9040-4481-B245-C99FEB0E57C1}" type="slidenum">
              <a:rPr lang="en-IN" smtClean="0"/>
              <a:t>‹#›</a:t>
            </a:fld>
            <a:endParaRPr lang="en-IN"/>
          </a:p>
        </p:txBody>
      </p:sp>
    </p:spTree>
    <p:extLst>
      <p:ext uri="{BB962C8B-B14F-4D97-AF65-F5344CB8AC3E}">
        <p14:creationId xmlns:p14="http://schemas.microsoft.com/office/powerpoint/2010/main" val="16751817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AE755-D25A-9B09-910F-7E54C51E9A0F}"/>
              </a:ext>
            </a:extLst>
          </p:cNvPr>
          <p:cNvSpPr>
            <a:spLocks noGrp="1"/>
          </p:cNvSpPr>
          <p:nvPr>
            <p:ph type="ctrTitle"/>
          </p:nvPr>
        </p:nvSpPr>
        <p:spPr>
          <a:xfrm>
            <a:off x="1524000" y="2854437"/>
            <a:ext cx="9144000" cy="954108"/>
          </a:xfrm>
        </p:spPr>
        <p:txBody>
          <a:bodyPr>
            <a:normAutofit/>
          </a:bodyPr>
          <a:lstStyle/>
          <a:p>
            <a:r>
              <a:rPr lang="en-IN" sz="3000" dirty="0">
                <a:latin typeface="Times New Roman" panose="02020603050405020304" pitchFamily="18" charset="0"/>
                <a:cs typeface="Times New Roman" panose="02020603050405020304" pitchFamily="18" charset="0"/>
              </a:rPr>
              <a:t>Literature Survey</a:t>
            </a:r>
          </a:p>
        </p:txBody>
      </p:sp>
      <p:sp>
        <p:nvSpPr>
          <p:cNvPr id="3" name="Subtitle 2">
            <a:extLst>
              <a:ext uri="{FF2B5EF4-FFF2-40B4-BE49-F238E27FC236}">
                <a16:creationId xmlns:a16="http://schemas.microsoft.com/office/drawing/2014/main" id="{71E8F18E-6CDF-16DA-5985-7E3FB5BF9C7C}"/>
              </a:ext>
            </a:extLst>
          </p:cNvPr>
          <p:cNvSpPr>
            <a:spLocks noGrp="1"/>
          </p:cNvSpPr>
          <p:nvPr>
            <p:ph type="subTitle" idx="1"/>
          </p:nvPr>
        </p:nvSpPr>
        <p:spPr>
          <a:xfrm>
            <a:off x="1524000" y="4096561"/>
            <a:ext cx="9144000" cy="2488008"/>
          </a:xfrm>
        </p:spPr>
        <p:txBody>
          <a:bodyPr>
            <a:normAutofit/>
          </a:bodyPr>
          <a:lstStyle/>
          <a:p>
            <a:r>
              <a:rPr lang="en-US" sz="1800" b="1" u="sng" dirty="0">
                <a:latin typeface="Times New Roman" panose="02020603050405020304" pitchFamily="18" charset="0"/>
                <a:cs typeface="Times New Roman" panose="02020603050405020304" pitchFamily="18" charset="0"/>
              </a:rPr>
              <a:t>Done By:</a:t>
            </a:r>
          </a:p>
          <a:p>
            <a:r>
              <a:rPr lang="en-US" sz="1800" dirty="0">
                <a:latin typeface="Times New Roman" panose="02020603050405020304" pitchFamily="18" charset="0"/>
                <a:cs typeface="Times New Roman" panose="02020603050405020304" pitchFamily="18" charset="0"/>
              </a:rPr>
              <a:t>RA2211003010002-Vivek.M.G</a:t>
            </a:r>
          </a:p>
          <a:p>
            <a:r>
              <a:rPr lang="en-IN" sz="1800" dirty="0">
                <a:latin typeface="Times New Roman" panose="02020603050405020304" pitchFamily="18" charset="0"/>
                <a:cs typeface="Times New Roman" panose="02020603050405020304" pitchFamily="18" charset="0"/>
              </a:rPr>
              <a:t>RA2211003010218 – Raghuram Srikanth</a:t>
            </a:r>
          </a:p>
        </p:txBody>
      </p:sp>
      <p:pic>
        <p:nvPicPr>
          <p:cNvPr id="5" name="Picture 4">
            <a:extLst>
              <a:ext uri="{FF2B5EF4-FFF2-40B4-BE49-F238E27FC236}">
                <a16:creationId xmlns:a16="http://schemas.microsoft.com/office/drawing/2014/main" id="{507A9682-A6FB-9DB5-8C25-DCBB5536E4FF}"/>
              </a:ext>
            </a:extLst>
          </p:cNvPr>
          <p:cNvPicPr>
            <a:picLocks noChangeAspect="1"/>
          </p:cNvPicPr>
          <p:nvPr/>
        </p:nvPicPr>
        <p:blipFill>
          <a:blip r:embed="rId2"/>
          <a:stretch>
            <a:fillRect/>
          </a:stretch>
        </p:blipFill>
        <p:spPr>
          <a:xfrm>
            <a:off x="269421" y="273431"/>
            <a:ext cx="2509158" cy="848932"/>
          </a:xfrm>
          <a:prstGeom prst="rect">
            <a:avLst/>
          </a:prstGeom>
        </p:spPr>
      </p:pic>
      <p:pic>
        <p:nvPicPr>
          <p:cNvPr id="4" name="Content Placeholder 6">
            <a:extLst>
              <a:ext uri="{FF2B5EF4-FFF2-40B4-BE49-F238E27FC236}">
                <a16:creationId xmlns:a16="http://schemas.microsoft.com/office/drawing/2014/main" id="{11319B42-3A7B-8BDC-3403-4AC08E3EB78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20507" y="75996"/>
            <a:ext cx="2441448" cy="1212025"/>
          </a:xfrm>
          <a:prstGeom prst="rect">
            <a:avLst/>
          </a:prstGeom>
        </p:spPr>
      </p:pic>
      <p:sp>
        <p:nvSpPr>
          <p:cNvPr id="7" name="TextBox 6">
            <a:extLst>
              <a:ext uri="{FF2B5EF4-FFF2-40B4-BE49-F238E27FC236}">
                <a16:creationId xmlns:a16="http://schemas.microsoft.com/office/drawing/2014/main" id="{CA53BFD1-7E4C-D6D5-DC14-C86FF88ACBCA}"/>
              </a:ext>
            </a:extLst>
          </p:cNvPr>
          <p:cNvSpPr txBox="1"/>
          <p:nvPr/>
        </p:nvSpPr>
        <p:spPr>
          <a:xfrm>
            <a:off x="2108200" y="1886017"/>
            <a:ext cx="7975599" cy="954107"/>
          </a:xfrm>
          <a:prstGeom prst="rect">
            <a:avLst/>
          </a:prstGeom>
          <a:noFill/>
        </p:spPr>
        <p:txBody>
          <a:bodyPr wrap="square">
            <a:spAutoFit/>
          </a:bodyPr>
          <a:lstStyle/>
          <a:p>
            <a:pPr algn="ctr"/>
            <a:r>
              <a:rPr lang="en-US" sz="2800" b="1" dirty="0">
                <a:latin typeface="Times New Roman" panose="02020603050405020304" pitchFamily="18" charset="0"/>
                <a:ea typeface="SamsungOne 700" panose="020B0803030303020204" pitchFamily="34" charset="0"/>
                <a:cs typeface="Times New Roman" panose="02020603050405020304" pitchFamily="18" charset="0"/>
              </a:rPr>
              <a:t>Embedded-Machine-Learning-for-Early-Detection-of-Heart-Attack-Symptoms</a:t>
            </a:r>
            <a:endParaRPr lang="en-IN" sz="2800" b="1" dirty="0">
              <a:latin typeface="Times New Roman" panose="02020603050405020304" pitchFamily="18" charset="0"/>
              <a:ea typeface="SamsungOne 700" panose="020B0803030303020204" pitchFamily="34" charset="0"/>
              <a:cs typeface="Times New Roman" panose="02020603050405020304" pitchFamily="18" charset="0"/>
            </a:endParaRPr>
          </a:p>
        </p:txBody>
      </p:sp>
    </p:spTree>
    <p:extLst>
      <p:ext uri="{BB962C8B-B14F-4D97-AF65-F5344CB8AC3E}">
        <p14:creationId xmlns:p14="http://schemas.microsoft.com/office/powerpoint/2010/main" val="3705969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929648-9B2D-5399-986B-06CED6BC295E}"/>
            </a:ext>
          </a:extLst>
        </p:cNvPr>
        <p:cNvGrpSpPr/>
        <p:nvPr/>
      </p:nvGrpSpPr>
      <p:grpSpPr>
        <a:xfrm>
          <a:off x="0" y="0"/>
          <a:ext cx="0" cy="0"/>
          <a:chOff x="0" y="0"/>
          <a:chExt cx="0" cy="0"/>
        </a:xfrm>
      </p:grpSpPr>
      <p:sp>
        <p:nvSpPr>
          <p:cNvPr id="12" name="TextBox 11">
            <a:extLst>
              <a:ext uri="{FF2B5EF4-FFF2-40B4-BE49-F238E27FC236}">
                <a16:creationId xmlns:a16="http://schemas.microsoft.com/office/drawing/2014/main" id="{26DADADE-96F1-497A-ACBB-B39C1F304DCC}"/>
              </a:ext>
            </a:extLst>
          </p:cNvPr>
          <p:cNvSpPr txBox="1"/>
          <p:nvPr/>
        </p:nvSpPr>
        <p:spPr>
          <a:xfrm>
            <a:off x="3552370" y="174353"/>
            <a:ext cx="5984240"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and Study</a:t>
            </a:r>
          </a:p>
          <a:p>
            <a:pPr algn="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0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1C4EA461-75FD-F203-1FC0-4825A96D5C64}"/>
              </a:ext>
            </a:extLst>
          </p:cNvPr>
          <p:cNvGraphicFramePr>
            <a:graphicFrameLocks noGrp="1"/>
          </p:cNvGraphicFramePr>
          <p:nvPr>
            <p:extLst>
              <p:ext uri="{D42A27DB-BD31-4B8C-83A1-F6EECF244321}">
                <p14:modId xmlns:p14="http://schemas.microsoft.com/office/powerpoint/2010/main" val="1207992044"/>
              </p:ext>
            </p:extLst>
          </p:nvPr>
        </p:nvGraphicFramePr>
        <p:xfrm>
          <a:off x="141514" y="1361440"/>
          <a:ext cx="11854543" cy="5315950"/>
        </p:xfrm>
        <a:graphic>
          <a:graphicData uri="http://schemas.openxmlformats.org/drawingml/2006/table">
            <a:tbl>
              <a:tblPr firstRow="1" bandRow="1">
                <a:tableStyleId>{5C22544A-7EE6-4342-B048-85BDC9FD1C3A}</a:tableStyleId>
              </a:tblPr>
              <a:tblGrid>
                <a:gridCol w="960012">
                  <a:extLst>
                    <a:ext uri="{9D8B030D-6E8A-4147-A177-3AD203B41FA5}">
                      <a16:colId xmlns:a16="http://schemas.microsoft.com/office/drawing/2014/main" val="1647731833"/>
                    </a:ext>
                  </a:extLst>
                </a:gridCol>
                <a:gridCol w="2290108">
                  <a:extLst>
                    <a:ext uri="{9D8B030D-6E8A-4147-A177-3AD203B41FA5}">
                      <a16:colId xmlns:a16="http://schemas.microsoft.com/office/drawing/2014/main" val="2242887964"/>
                    </a:ext>
                  </a:extLst>
                </a:gridCol>
                <a:gridCol w="2025151">
                  <a:extLst>
                    <a:ext uri="{9D8B030D-6E8A-4147-A177-3AD203B41FA5}">
                      <a16:colId xmlns:a16="http://schemas.microsoft.com/office/drawing/2014/main" val="1342759246"/>
                    </a:ext>
                  </a:extLst>
                </a:gridCol>
                <a:gridCol w="2341272">
                  <a:extLst>
                    <a:ext uri="{9D8B030D-6E8A-4147-A177-3AD203B41FA5}">
                      <a16:colId xmlns:a16="http://schemas.microsoft.com/office/drawing/2014/main" val="3977014299"/>
                    </a:ext>
                  </a:extLst>
                </a:gridCol>
                <a:gridCol w="2114061">
                  <a:extLst>
                    <a:ext uri="{9D8B030D-6E8A-4147-A177-3AD203B41FA5}">
                      <a16:colId xmlns:a16="http://schemas.microsoft.com/office/drawing/2014/main" val="671337428"/>
                    </a:ext>
                  </a:extLst>
                </a:gridCol>
                <a:gridCol w="2123939">
                  <a:extLst>
                    <a:ext uri="{9D8B030D-6E8A-4147-A177-3AD203B41FA5}">
                      <a16:colId xmlns:a16="http://schemas.microsoft.com/office/drawing/2014/main" val="1557174090"/>
                    </a:ext>
                  </a:extLst>
                </a:gridCol>
              </a:tblGrid>
              <a:tr h="323739">
                <a:tc>
                  <a:txBody>
                    <a:bodyPr/>
                    <a:lstStyle/>
                    <a:p>
                      <a:pPr marL="0" indent="0" algn="ctr" rtl="0" eaLnBrk="1" fontAlgn="ctr" latinLnBrk="0" hangingPunct="1">
                        <a:spcBef>
                          <a:spcPts val="0"/>
                        </a:spcBef>
                        <a:spcAft>
                          <a:spcPts val="0"/>
                        </a:spcAft>
                        <a:buFont typeface="Arial" panose="020B0604020202020204" pitchFamily="34" charset="0"/>
                        <a:buNone/>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Methodology used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Results achieved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980670">
                <a:tc>
                  <a:txBody>
                    <a:bodyPr/>
                    <a:lstStyle/>
                    <a:p>
                      <a:pPr marL="171450" indent="-171450" algn="ctr" rtl="0" eaLnBrk="1" fontAlgn="ctr" latinLnBrk="0" hangingPunct="1">
                        <a:spcBef>
                          <a:spcPts val="0"/>
                        </a:spcBef>
                        <a:spcAft>
                          <a:spcPts val="0"/>
                        </a:spcAft>
                        <a:buFont typeface="Arial" panose="020B0604020202020204" pitchFamily="34" charset="0"/>
                        <a:buChar char="•"/>
                      </a:pPr>
                      <a:r>
                        <a:rPr lang="en-US" sz="900" b="0" i="0" u="none" strike="noStrike" kern="1200" dirty="0">
                          <a:solidFill>
                            <a:srgbClr val="000000"/>
                          </a:solidFill>
                          <a:effectLst/>
                          <a:latin typeface="Calibri"/>
                        </a:rPr>
                        <a:t>10.</a:t>
                      </a:r>
                      <a:endParaRPr lang="en-US" sz="9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285750" indent="-285750">
                        <a:buFont typeface="Arial" panose="020B0604020202020204" pitchFamily="34" charset="0"/>
                        <a:buChar char="•"/>
                      </a:pPr>
                      <a:r>
                        <a:rPr lang="en-US" sz="1200" dirty="0"/>
                        <a:t>A New Smart Healthcare Framework for Real-Time Heart Disease Detection Based on Deep and Machine Learning</a:t>
                      </a:r>
                      <a:endParaRPr lang="en-US" sz="7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IN" sz="1200" dirty="0" err="1"/>
                        <a:t>PeerJ</a:t>
                      </a:r>
                      <a:r>
                        <a:rPr lang="en-IN" sz="1200" dirty="0"/>
                        <a:t> Computer Science</a:t>
                      </a:r>
                      <a:endParaRPr lang="en-IN" sz="1200" b="0" kern="1200" dirty="0">
                        <a:solidFill>
                          <a:schemeClr val="dk1"/>
                        </a:solidFill>
                        <a:effectLst/>
                        <a:latin typeface="+mn-l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IN" sz="1200" dirty="0"/>
                        <a:t>Development of a smart healthcare framework (SHDML) for heart disease detection.</a:t>
                      </a:r>
                    </a:p>
                    <a:p>
                      <a:pPr marL="171450" indent="-171450">
                        <a:buFont typeface="Arial" panose="020B0604020202020204" pitchFamily="34" charset="0"/>
                        <a:buChar char="•"/>
                      </a:pPr>
                      <a:r>
                        <a:rPr lang="en-IN" sz="1200" dirty="0"/>
                        <a:t>Use of </a:t>
                      </a:r>
                      <a:r>
                        <a:rPr lang="en-IN" sz="1200" dirty="0" err="1"/>
                        <a:t>photoplethysmogram</a:t>
                      </a:r>
                      <a:r>
                        <a:rPr lang="en-IN" sz="1200" dirty="0"/>
                        <a:t> (PPG) sensors connected to an ATmega32 microcontroller for real-time heart rate monitoring.</a:t>
                      </a:r>
                    </a:p>
                    <a:p>
                      <a:pPr marL="171450" indent="-171450">
                        <a:buFont typeface="Arial" panose="020B0604020202020204" pitchFamily="34" charset="0"/>
                        <a:buChar char="•"/>
                      </a:pPr>
                      <a:r>
                        <a:rPr lang="en-IN" sz="1200" dirty="0"/>
                        <a:t>Integration of machine learning and deep learning models for real-time heart disease prediction using data from Framingham Heart Study and PPG sensors.</a:t>
                      </a:r>
                    </a:p>
                    <a:p>
                      <a:pPr marL="171450" indent="-171450">
                        <a:buFont typeface="Arial" panose="020B0604020202020204" pitchFamily="34" charset="0"/>
                        <a:buChar char="•"/>
                      </a:pPr>
                      <a:r>
                        <a:rPr lang="en-IN" sz="1200" dirty="0"/>
                        <a:t>Data preprocessing (normalization, missing value handling) and training machine learning models (SVM, Logistic Regression, ANN, etc.) alongside deep learning techniques like CNNs.</a:t>
                      </a:r>
                    </a:p>
                    <a:p>
                      <a:pPr marL="171450" indent="-171450">
                        <a:buFont typeface="Arial" panose="020B0604020202020204" pitchFamily="34" charset="0"/>
                        <a:buChar char="•"/>
                      </a:pPr>
                      <a:r>
                        <a:rPr lang="en-IN" sz="1200" dirty="0"/>
                        <a:t>Data stored and processed via Firebase cloud, with results displayed on Android and desktop apps.</a:t>
                      </a:r>
                      <a:endParaRPr lang="en-US" sz="1200" dirty="0"/>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dirty="0"/>
                        <a:t>Achieved a prediction accuracy of 99% for heart disease detection.</a:t>
                      </a:r>
                    </a:p>
                    <a:p>
                      <a:pPr marL="171450" indent="-171450">
                        <a:buFont typeface="Arial" panose="020B0604020202020204" pitchFamily="34" charset="0"/>
                        <a:buChar char="•"/>
                      </a:pPr>
                      <a:r>
                        <a:rPr lang="en-US" sz="1200" dirty="0"/>
                        <a:t>Integrated features for real-time heart rate monitoring, SMS alerts for emergencies, and location-based hospital search.</a:t>
                      </a:r>
                    </a:p>
                    <a:p>
                      <a:pPr marL="171450" indent="-171450">
                        <a:buFont typeface="Arial" panose="020B0604020202020204" pitchFamily="34" charset="0"/>
                        <a:buChar char="•"/>
                      </a:pPr>
                      <a:r>
                        <a:rPr lang="en-US" sz="1200" dirty="0"/>
                        <a:t>Machine learning methods like ANN and SHDML outperformed other algorithms (ANN: 94.2%, SHDML: 94.9% testing accuracy).</a:t>
                      </a:r>
                    </a:p>
                    <a:p>
                      <a:endParaRPr lang="en-IN" sz="12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dirty="0"/>
                        <a:t>Size of the ATmega32-based device needs reduction for practical use.</a:t>
                      </a:r>
                    </a:p>
                    <a:p>
                      <a:pPr marL="171450" indent="-171450">
                        <a:buFont typeface="Arial" panose="020B0604020202020204" pitchFamily="34" charset="0"/>
                        <a:buChar char="•"/>
                      </a:pPr>
                      <a:r>
                        <a:rPr lang="en-US" sz="1200" dirty="0"/>
                        <a:t>Limited sensors (no temperature or blood pressure monitoring).</a:t>
                      </a:r>
                    </a:p>
                    <a:p>
                      <a:pPr marL="171450" indent="-171450">
                        <a:buFont typeface="Arial" panose="020B0604020202020204" pitchFamily="34" charset="0"/>
                        <a:buChar char="•"/>
                      </a:pPr>
                      <a:r>
                        <a:rPr lang="en-US" sz="1200" dirty="0"/>
                        <a:t>Room for improvement in the user interface and model prediction accuracy.</a:t>
                      </a:r>
                    </a:p>
                    <a:p>
                      <a:pPr marL="171450" indent="-171450">
                        <a:buFont typeface="Arial" panose="020B0604020202020204" pitchFamily="34" charset="0"/>
                        <a:buChar char="•"/>
                      </a:pPr>
                      <a:r>
                        <a:rPr lang="en-US" sz="1200" dirty="0"/>
                        <a:t>Lack of diverse and larger datasets for validation.</a:t>
                      </a:r>
                    </a:p>
                    <a:p>
                      <a:pPr marL="628650" lvl="1" indent="-171450">
                        <a:buFont typeface="Arial" panose="020B0604020202020204" pitchFamily="34" charset="0"/>
                        <a:buChar char="•"/>
                      </a:pPr>
                      <a:endParaRPr lang="en-IN" sz="12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2290853"/>
                  </a:ext>
                </a:extLst>
              </a:tr>
            </a:tbl>
          </a:graphicData>
        </a:graphic>
      </p:graphicFrame>
      <p:pic>
        <p:nvPicPr>
          <p:cNvPr id="2" name="Content Placeholder 6">
            <a:extLst>
              <a:ext uri="{FF2B5EF4-FFF2-40B4-BE49-F238E27FC236}">
                <a16:creationId xmlns:a16="http://schemas.microsoft.com/office/drawing/2014/main" id="{ED108F9B-5B05-D924-F2D7-266BC35E5B1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F6707A55-5738-25EE-0ED0-7DE932EBF1AB}"/>
              </a:ext>
            </a:extLst>
          </p:cNvPr>
          <p:cNvPicPr>
            <a:picLocks noChangeAspect="1"/>
          </p:cNvPicPr>
          <p:nvPr/>
        </p:nvPicPr>
        <p:blipFill>
          <a:blip r:embed="rId3"/>
          <a:stretch>
            <a:fillRect/>
          </a:stretch>
        </p:blipFill>
        <p:spPr>
          <a:xfrm>
            <a:off x="259261" y="192151"/>
            <a:ext cx="2509158" cy="848932"/>
          </a:xfrm>
          <a:prstGeom prst="rect">
            <a:avLst/>
          </a:prstGeom>
        </p:spPr>
      </p:pic>
    </p:spTree>
    <p:extLst>
      <p:ext uri="{BB962C8B-B14F-4D97-AF65-F5344CB8AC3E}">
        <p14:creationId xmlns:p14="http://schemas.microsoft.com/office/powerpoint/2010/main" val="2846851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275840" y="328242"/>
            <a:ext cx="7386320" cy="584775"/>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ea typeface="SamsungOne 200" panose="020B0203030303020204" pitchFamily="34" charset="0"/>
                <a:cs typeface="Arial" panose="020B0604020202020204" pitchFamily="34" charset="0"/>
              </a:rPr>
              <a:t>Literature Survey and Study</a:t>
            </a:r>
            <a:endParaRPr lang="en-IN" sz="3200" b="1" dirty="0">
              <a:effectLst>
                <a:outerShdw blurRad="38100" dist="38100" dir="2700000" algn="tl">
                  <a:srgbClr val="000000">
                    <a:alpha val="43137"/>
                  </a:srgbClr>
                </a:outerShdw>
              </a:effectLst>
              <a:latin typeface="Arial" panose="020B0604020202020204" pitchFamily="34" charset="0"/>
              <a:ea typeface="SamsungOne 200" panose="020B0203030303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1653491184"/>
              </p:ext>
            </p:extLst>
          </p:nvPr>
        </p:nvGraphicFramePr>
        <p:xfrm>
          <a:off x="119743" y="1441338"/>
          <a:ext cx="11996956" cy="5364480"/>
        </p:xfrm>
        <a:graphic>
          <a:graphicData uri="http://schemas.openxmlformats.org/drawingml/2006/table">
            <a:tbl>
              <a:tblPr bandRow="1">
                <a:tableStyleId>{5C22544A-7EE6-4342-B048-85BDC9FD1C3A}</a:tableStyleId>
              </a:tblPr>
              <a:tblGrid>
                <a:gridCol w="971546">
                  <a:extLst>
                    <a:ext uri="{9D8B030D-6E8A-4147-A177-3AD203B41FA5}">
                      <a16:colId xmlns:a16="http://schemas.microsoft.com/office/drawing/2014/main" val="1647731833"/>
                    </a:ext>
                  </a:extLst>
                </a:gridCol>
                <a:gridCol w="2790198">
                  <a:extLst>
                    <a:ext uri="{9D8B030D-6E8A-4147-A177-3AD203B41FA5}">
                      <a16:colId xmlns:a16="http://schemas.microsoft.com/office/drawing/2014/main" val="2242887964"/>
                    </a:ext>
                  </a:extLst>
                </a:gridCol>
                <a:gridCol w="2017154">
                  <a:extLst>
                    <a:ext uri="{9D8B030D-6E8A-4147-A177-3AD203B41FA5}">
                      <a16:colId xmlns:a16="http://schemas.microsoft.com/office/drawing/2014/main" val="1342759246"/>
                    </a:ext>
                  </a:extLst>
                </a:gridCol>
                <a:gridCol w="2072686">
                  <a:extLst>
                    <a:ext uri="{9D8B030D-6E8A-4147-A177-3AD203B41FA5}">
                      <a16:colId xmlns:a16="http://schemas.microsoft.com/office/drawing/2014/main" val="3977014299"/>
                    </a:ext>
                  </a:extLst>
                </a:gridCol>
                <a:gridCol w="2072686">
                  <a:extLst>
                    <a:ext uri="{9D8B030D-6E8A-4147-A177-3AD203B41FA5}">
                      <a16:colId xmlns:a16="http://schemas.microsoft.com/office/drawing/2014/main" val="671337428"/>
                    </a:ext>
                  </a:extLst>
                </a:gridCol>
                <a:gridCol w="2072686">
                  <a:extLst>
                    <a:ext uri="{9D8B030D-6E8A-4147-A177-3AD203B41FA5}">
                      <a16:colId xmlns:a16="http://schemas.microsoft.com/office/drawing/2014/main" val="1557174090"/>
                    </a:ext>
                  </a:extLst>
                </a:gridCol>
              </a:tblGrid>
              <a:tr h="322506">
                <a:tc>
                  <a:txBody>
                    <a:bodyPr/>
                    <a:lstStyle/>
                    <a:p>
                      <a:pPr marL="0" algn="ctr" rtl="0" eaLnBrk="1" fontAlgn="ctr" latinLnBrk="0" hangingPunct="1">
                        <a:spcBef>
                          <a:spcPts val="0"/>
                        </a:spcBef>
                        <a:spcAft>
                          <a:spcPts val="0"/>
                        </a:spcAft>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Methodology used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Results achieved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1847079">
                <a:tc>
                  <a:txBody>
                    <a:bodyPr/>
                    <a:lstStyle/>
                    <a:p>
                      <a:pPr marL="0" indent="0" algn="ctr"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Calibri"/>
                        </a:rPr>
                        <a:t>1.</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buFont typeface="Arial" panose="020B0604020202020204" pitchFamily="34" charset="0"/>
                        <a:buNone/>
                      </a:pPr>
                      <a:r>
                        <a:rPr lang="en-IN" sz="1200" b="0" i="0" u="none" strike="noStrike" kern="1200" baseline="0" dirty="0">
                          <a:solidFill>
                            <a:schemeClr val="dk1"/>
                          </a:solidFill>
                          <a:latin typeface="+mn-lt"/>
                          <a:ea typeface="+mn-ea"/>
                          <a:cs typeface="+mn-cs"/>
                        </a:rPr>
                        <a:t>Hybrid driver monitoring system based on Internet of </a:t>
                      </a:r>
                    </a:p>
                    <a:p>
                      <a:pPr marL="0" indent="0">
                        <a:buFont typeface="Arial" panose="020B0604020202020204" pitchFamily="34" charset="0"/>
                        <a:buNone/>
                      </a:pPr>
                      <a:r>
                        <a:rPr lang="en-IN" sz="1200" b="0" i="0" u="none" strike="noStrike" kern="1200" baseline="0" dirty="0">
                          <a:solidFill>
                            <a:schemeClr val="dk1"/>
                          </a:solidFill>
                          <a:latin typeface="+mn-lt"/>
                          <a:ea typeface="+mn-ea"/>
                          <a:cs typeface="+mn-cs"/>
                        </a:rPr>
                        <a:t>Things and machine learning </a:t>
                      </a:r>
                      <a:endParaRPr lang="en-US" sz="1200" b="0" i="0" u="none" strike="noStrike" kern="1200" baseline="0" dirty="0">
                        <a:solidFill>
                          <a:schemeClr val="dk1"/>
                        </a:solidFill>
                        <a:latin typeface="+mn-lt"/>
                        <a:ea typeface="+mn-ea"/>
                        <a:cs typeface="+mn-cs"/>
                      </a:endParaRPr>
                    </a:p>
                    <a:p>
                      <a:pPr marL="0" indent="0">
                        <a:buFont typeface="Arial" panose="020B0604020202020204" pitchFamily="34" charset="0"/>
                        <a:buNone/>
                      </a:pPr>
                      <a:endParaRPr lang="en-US" sz="1200" b="0" i="0" u="none" strike="noStrike" kern="1200" baseline="0" dirty="0">
                        <a:solidFill>
                          <a:schemeClr val="dk1"/>
                        </a:solidFill>
                        <a:effectLst/>
                        <a:latin typeface="+mn-lt"/>
                        <a:ea typeface="+mn-ea"/>
                        <a:cs typeface="+mn-cs"/>
                      </a:endParaRPr>
                    </a:p>
                    <a:p>
                      <a:pPr marL="0" indent="0">
                        <a:buFont typeface="Arial" panose="020B0604020202020204" pitchFamily="34" charset="0"/>
                        <a:buNone/>
                      </a:pPr>
                      <a:r>
                        <a:rPr lang="en-US" sz="1200" b="0" i="0" u="none" strike="noStrike" kern="1200" baseline="0" dirty="0">
                          <a:solidFill>
                            <a:schemeClr val="dk1"/>
                          </a:solidFill>
                          <a:effectLst/>
                          <a:latin typeface="+mn-lt"/>
                          <a:ea typeface="+mn-ea"/>
                          <a:cs typeface="+mn-cs"/>
                        </a:rPr>
                        <a:t>Algorithms;-NN,SVM</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buFont typeface="Arial" panose="020B0604020202020204" pitchFamily="34" charset="0"/>
                        <a:buNone/>
                      </a:pPr>
                      <a:endParaRPr lang="en-IN" sz="1200" b="0" i="0" u="none" strike="noStrike" kern="1200" baseline="0" dirty="0">
                        <a:solidFill>
                          <a:schemeClr val="dk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dk1"/>
                          </a:solidFill>
                          <a:latin typeface="+mn-lt"/>
                          <a:ea typeface="+mn-ea"/>
                          <a:cs typeface="+mn-cs"/>
                        </a:rPr>
                        <a:t> IEEE International Conference on Consumer Electronics and Computer Engineering (ICCECE 2021) </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Integration of smart wearable devices, smartphones, in-vehicle data collection devices, and intelligent transportation information collection device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Machine Learning Algorithms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buFont typeface="Arial" panose="020B0604020202020204" pitchFamily="34" charset="0"/>
                        <a:buNone/>
                      </a:pPr>
                      <a:r>
                        <a:rPr lang="en-US" sz="1200" b="0" i="0" u="none" strike="noStrike" kern="1200" baseline="0" dirty="0">
                          <a:solidFill>
                            <a:schemeClr val="dk1"/>
                          </a:solidFill>
                          <a:latin typeface="+mn-lt"/>
                          <a:ea typeface="+mn-ea"/>
                          <a:cs typeface="+mn-cs"/>
                        </a:rPr>
                        <a:t>The system predicts traffic accidents and monitors the driver's state, providing real-time alerts to prevent accidents.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buFont typeface="Arial" panose="020B0604020202020204" pitchFamily="34" charset="0"/>
                        <a:buNone/>
                      </a:pPr>
                      <a:endParaRPr lang="en-IN" sz="1200" b="0" i="0" u="none" strike="noStrike" kern="1200" baseline="0" dirty="0">
                        <a:solidFill>
                          <a:schemeClr val="dk1"/>
                        </a:solidFill>
                        <a:latin typeface="+mn-lt"/>
                        <a:ea typeface="+mn-ea"/>
                        <a:cs typeface="+mn-cs"/>
                      </a:endParaRPr>
                    </a:p>
                    <a:p>
                      <a:pPr marL="0" indent="0">
                        <a:buFont typeface="Arial" panose="020B0604020202020204" pitchFamily="34" charset="0"/>
                        <a:buNone/>
                      </a:pPr>
                      <a:r>
                        <a:rPr lang="en-IN" sz="1200" b="0" i="0" u="none" strike="noStrike" kern="1200" baseline="0" dirty="0">
                          <a:solidFill>
                            <a:schemeClr val="dk1"/>
                          </a:solidFill>
                          <a:latin typeface="+mn-lt"/>
                          <a:ea typeface="+mn-ea"/>
                          <a:cs typeface="+mn-cs"/>
                        </a:rPr>
                        <a:t> </a:t>
                      </a:r>
                    </a:p>
                    <a:p>
                      <a:pPr marL="285750" indent="-285750">
                        <a:buFont typeface="Arial" panose="020B0604020202020204" pitchFamily="34" charset="0"/>
                        <a:buChar char="•"/>
                      </a:pPr>
                      <a:r>
                        <a:rPr lang="en-US" sz="1200" b="0" i="0" u="none" strike="noStrike" kern="1200" baseline="0" dirty="0">
                          <a:solidFill>
                            <a:schemeClr val="dk1"/>
                          </a:solidFill>
                          <a:latin typeface="+mn-lt"/>
                          <a:ea typeface="+mn-ea"/>
                          <a:cs typeface="+mn-cs"/>
                        </a:rPr>
                        <a:t>The accuracy of driver state monitoring may be affected by various external factors and the limitations of ML algorithms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290853"/>
                  </a:ext>
                </a:extLst>
              </a:tr>
              <a:tr h="3051136">
                <a:tc>
                  <a:txBody>
                    <a:bodyPr/>
                    <a:lstStyle/>
                    <a:p>
                      <a:pPr marL="0" algn="ctr" rtl="0" eaLnBrk="1" fontAlgn="ctr" latinLnBrk="0" hangingPunct="1">
                        <a:spcBef>
                          <a:spcPts val="0"/>
                        </a:spcBef>
                        <a:spcAft>
                          <a:spcPts val="0"/>
                        </a:spcAft>
                      </a:pPr>
                      <a:r>
                        <a:rPr lang="en-US" sz="1200" b="0" i="0" u="none" strike="noStrike" dirty="0">
                          <a:effectLst/>
                          <a:latin typeface="Calibri"/>
                        </a:rPr>
                        <a:t>2.</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0" i="0" u="none" strike="noStrike" kern="1200" baseline="0" dirty="0">
                          <a:solidFill>
                            <a:schemeClr val="dk1"/>
                          </a:solidFill>
                          <a:latin typeface="+mn-lt"/>
                          <a:ea typeface="+mn-ea"/>
                          <a:cs typeface="+mn-cs"/>
                        </a:rPr>
                        <a:t>Application of IoT and Machine Learning for </a:t>
                      </a:r>
                    </a:p>
                    <a:p>
                      <a:r>
                        <a:rPr lang="en-US" sz="1200" b="0" i="0" u="none" strike="noStrike" kern="1200" baseline="0" dirty="0">
                          <a:solidFill>
                            <a:schemeClr val="dk1"/>
                          </a:solidFill>
                          <a:latin typeface="+mn-lt"/>
                          <a:ea typeface="+mn-ea"/>
                          <a:cs typeface="+mn-cs"/>
                        </a:rPr>
                        <a:t>Real-time Driver Monitoring and Assisting Device </a:t>
                      </a:r>
                    </a:p>
                    <a:p>
                      <a:endParaRPr lang="en-US" sz="1200" b="0" i="0" u="none" strike="noStrike" kern="1200" baseline="0" dirty="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baseline="0" dirty="0">
                          <a:solidFill>
                            <a:schemeClr val="dk1"/>
                          </a:solidFill>
                          <a:effectLst/>
                          <a:latin typeface="+mn-lt"/>
                          <a:ea typeface="+mn-ea"/>
                          <a:cs typeface="+mn-cs"/>
                        </a:rPr>
                        <a:t>Algorithms;-</a:t>
                      </a:r>
                      <a:r>
                        <a:rPr lang="en-US" sz="1200" b="1" dirty="0"/>
                        <a:t>Eye Aspect Ratio (EAR)</a:t>
                      </a:r>
                      <a:r>
                        <a:rPr lang="en-US" sz="1200" dirty="0"/>
                        <a:t> and </a:t>
                      </a:r>
                      <a:r>
                        <a:rPr lang="en-US" sz="1200" b="1" dirty="0"/>
                        <a:t>Mouth Aspect Ratio (MAR)</a:t>
                      </a:r>
                      <a:endParaRPr lang="en-US" sz="1200" b="0" i="0" u="none" strike="noStrike" dirty="0">
                        <a:effectLst/>
                        <a:latin typeface="+mn-lt"/>
                      </a:endParaRPr>
                    </a:p>
                    <a:p>
                      <a:endParaRPr lang="en-US"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algn="l" rtl="0" eaLnBrk="1" fontAlgn="ctr" latinLnBrk="0" hangingPunct="1">
                        <a:spcBef>
                          <a:spcPts val="0"/>
                        </a:spcBef>
                        <a:spcAft>
                          <a:spcPts val="0"/>
                        </a:spcAft>
                      </a:pPr>
                      <a:r>
                        <a:rPr lang="en-US" sz="1200" b="0" i="0" u="none" strike="noStrike" kern="1200" baseline="0" dirty="0">
                          <a:solidFill>
                            <a:schemeClr val="dk1"/>
                          </a:solidFill>
                          <a:latin typeface="+mn-lt"/>
                          <a:ea typeface="+mn-ea"/>
                          <a:cs typeface="+mn-cs"/>
                        </a:rPr>
                        <a:t>IEEE 11th International Conference on Computing, Communication and Networking Technologies (ICCCNT) </a:t>
                      </a:r>
                      <a:endParaRPr lang="en-US"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Implementation of IoT sensors (alcohol sensor and air pressure sensor) for sobriety checks and machine learning algorithms to detect micro-sleep and frequent yawns for drowsiness detection.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 use of Raspberry Pi 3B+ microprocessor to process data from IoT sensors and cameras.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Real-time analysis of camera feed for detecting signs of fatigue. </a:t>
                      </a:r>
                      <a:endParaRPr lang="en-US"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Development of a cost-effective real-time driver monitoring and assisting system for the Indian population to curb human error on roads and promote responsible driving behavior. </a:t>
                      </a:r>
                    </a:p>
                    <a:p>
                      <a:pPr marL="285750" indent="-285750">
                        <a:buFont typeface="Arial" panose="020B0604020202020204" pitchFamily="34" charset="0"/>
                        <a:buChar char="•"/>
                      </a:pPr>
                      <a:r>
                        <a:rPr lang="en-US" sz="1200" b="0" i="0" u="none" strike="noStrike" kern="1200" baseline="0" dirty="0">
                          <a:solidFill>
                            <a:schemeClr val="dk1"/>
                          </a:solidFill>
                          <a:latin typeface="+mn-lt"/>
                          <a:ea typeface="+mn-ea"/>
                          <a:cs typeface="+mn-cs"/>
                        </a:rPr>
                        <a:t>The system effectively prevents drunk drivers from starting the vehicle and alerts drivers showing signs of fatigue through the vehicle’s sound system or a buzzer</a:t>
                      </a:r>
                      <a:r>
                        <a:rPr lang="en-US" sz="1800" b="0" i="0" u="none" strike="noStrike" kern="1200" baseline="0" dirty="0">
                          <a:solidFill>
                            <a:schemeClr val="dk1"/>
                          </a:solidFill>
                          <a:latin typeface="+mn-lt"/>
                          <a:ea typeface="+mn-ea"/>
                          <a:cs typeface="+mn-cs"/>
                        </a:rPr>
                        <a:t>. </a:t>
                      </a:r>
                      <a:endParaRPr lang="en-IN"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 calibration of sensors and the requirement for a valid breath sample may pose challenges in real-world conditions. </a:t>
                      </a:r>
                    </a:p>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Limited computational resources of the Raspberry Pi microprocessor might restrict the scalability of the system. </a:t>
                      </a:r>
                      <a:endParaRPr lang="en-US" sz="10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393659534"/>
                  </a:ext>
                </a:extLst>
              </a:tr>
            </a:tbl>
          </a:graphicData>
        </a:graphic>
      </p:graphicFrame>
      <p:pic>
        <p:nvPicPr>
          <p:cNvPr id="2" name="Content Placeholder 6">
            <a:extLst>
              <a:ext uri="{FF2B5EF4-FFF2-40B4-BE49-F238E27FC236}">
                <a16:creationId xmlns:a16="http://schemas.microsoft.com/office/drawing/2014/main" id="{E6D4857F-9F05-A761-0B1A-7F757F6A7D01}"/>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20507" y="75996"/>
            <a:ext cx="2441448" cy="1212025"/>
          </a:xfrm>
        </p:spPr>
      </p:pic>
      <p:pic>
        <p:nvPicPr>
          <p:cNvPr id="3" name="Picture 2">
            <a:extLst>
              <a:ext uri="{FF2B5EF4-FFF2-40B4-BE49-F238E27FC236}">
                <a16:creationId xmlns:a16="http://schemas.microsoft.com/office/drawing/2014/main" id="{AED3DB12-DEF0-A999-63CB-915233AE550E}"/>
              </a:ext>
            </a:extLst>
          </p:cNvPr>
          <p:cNvPicPr>
            <a:picLocks noChangeAspect="1"/>
          </p:cNvPicPr>
          <p:nvPr/>
        </p:nvPicPr>
        <p:blipFill>
          <a:blip r:embed="rId3"/>
          <a:stretch>
            <a:fillRect/>
          </a:stretch>
        </p:blipFill>
        <p:spPr>
          <a:xfrm>
            <a:off x="269421" y="273431"/>
            <a:ext cx="2509158" cy="848932"/>
          </a:xfrm>
          <a:prstGeom prst="rect">
            <a:avLst/>
          </a:prstGeom>
        </p:spPr>
      </p:pic>
    </p:spTree>
    <p:extLst>
      <p:ext uri="{BB962C8B-B14F-4D97-AF65-F5344CB8AC3E}">
        <p14:creationId xmlns:p14="http://schemas.microsoft.com/office/powerpoint/2010/main" val="3136712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865120" y="78174"/>
            <a:ext cx="6837680" cy="892552"/>
          </a:xfrm>
          <a:prstGeom prst="rect">
            <a:avLst/>
          </a:prstGeom>
          <a:noFill/>
        </p:spPr>
        <p:txBody>
          <a:bodyPr wrap="square" rtlCol="0" anchor="ctr">
            <a:spAutoFit/>
          </a:bodyPr>
          <a:lstStyle>
            <a:defPPr>
              <a:defRPr lang="en-US"/>
            </a:defPPr>
            <a:lvl1pPr algn="ctr">
              <a:defRPr sz="3600" b="1">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defRPr>
            </a:lvl1pPr>
          </a:lstStyle>
          <a:p>
            <a:r>
              <a:rPr lang="en-US" sz="3200" dirty="0">
                <a:latin typeface="Arial" panose="020B0604020202020204" pitchFamily="34" charset="0"/>
                <a:cs typeface="Arial" panose="020B0604020202020204" pitchFamily="34" charset="0"/>
              </a:rPr>
              <a:t>Literature Survey and Study</a:t>
            </a:r>
          </a:p>
          <a:p>
            <a:pPr algn="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contd</a:t>
            </a:r>
            <a:endParaRPr lang="en-IN" sz="2000" dirty="0">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459393567"/>
              </p:ext>
            </p:extLst>
          </p:nvPr>
        </p:nvGraphicFramePr>
        <p:xfrm>
          <a:off x="119742" y="1300480"/>
          <a:ext cx="11930743" cy="5466080"/>
        </p:xfrm>
        <a:graphic>
          <a:graphicData uri="http://schemas.openxmlformats.org/drawingml/2006/table">
            <a:tbl>
              <a:tblPr firstRow="1" bandRow="1">
                <a:tableStyleId>{5C22544A-7EE6-4342-B048-85BDC9FD1C3A}</a:tableStyleId>
              </a:tblPr>
              <a:tblGrid>
                <a:gridCol w="571153">
                  <a:extLst>
                    <a:ext uri="{9D8B030D-6E8A-4147-A177-3AD203B41FA5}">
                      <a16:colId xmlns:a16="http://schemas.microsoft.com/office/drawing/2014/main" val="1647731833"/>
                    </a:ext>
                  </a:extLst>
                </a:gridCol>
                <a:gridCol w="1387478">
                  <a:extLst>
                    <a:ext uri="{9D8B030D-6E8A-4147-A177-3AD203B41FA5}">
                      <a16:colId xmlns:a16="http://schemas.microsoft.com/office/drawing/2014/main" val="2242887964"/>
                    </a:ext>
                  </a:extLst>
                </a:gridCol>
                <a:gridCol w="1421747">
                  <a:extLst>
                    <a:ext uri="{9D8B030D-6E8A-4147-A177-3AD203B41FA5}">
                      <a16:colId xmlns:a16="http://schemas.microsoft.com/office/drawing/2014/main" val="1342759246"/>
                    </a:ext>
                  </a:extLst>
                </a:gridCol>
                <a:gridCol w="3927203">
                  <a:extLst>
                    <a:ext uri="{9D8B030D-6E8A-4147-A177-3AD203B41FA5}">
                      <a16:colId xmlns:a16="http://schemas.microsoft.com/office/drawing/2014/main" val="3977014299"/>
                    </a:ext>
                  </a:extLst>
                </a:gridCol>
                <a:gridCol w="1829380">
                  <a:extLst>
                    <a:ext uri="{9D8B030D-6E8A-4147-A177-3AD203B41FA5}">
                      <a16:colId xmlns:a16="http://schemas.microsoft.com/office/drawing/2014/main" val="671337428"/>
                    </a:ext>
                  </a:extLst>
                </a:gridCol>
                <a:gridCol w="2793782">
                  <a:extLst>
                    <a:ext uri="{9D8B030D-6E8A-4147-A177-3AD203B41FA5}">
                      <a16:colId xmlns:a16="http://schemas.microsoft.com/office/drawing/2014/main" val="1557174090"/>
                    </a:ext>
                  </a:extLst>
                </a:gridCol>
              </a:tblGrid>
              <a:tr h="637721">
                <a:tc>
                  <a:txBody>
                    <a:bodyPr/>
                    <a:lstStyle/>
                    <a:p>
                      <a:pPr marL="0" algn="ctr" rtl="0" eaLnBrk="1" fontAlgn="ctr" latinLnBrk="0" hangingPunct="1">
                        <a:spcBef>
                          <a:spcPts val="0"/>
                        </a:spcBef>
                        <a:spcAft>
                          <a:spcPts val="0"/>
                        </a:spcAft>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Methodology used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Results achieved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828359">
                <a:tc>
                  <a:txBody>
                    <a:bodyPr/>
                    <a:lstStyle/>
                    <a:p>
                      <a:pPr marL="0" indent="0" algn="ctr" rtl="0" eaLnBrk="1" fontAlgn="ctr" latinLnBrk="0" hangingPunct="1">
                        <a:spcBef>
                          <a:spcPts val="0"/>
                        </a:spcBef>
                        <a:spcAft>
                          <a:spcPts val="0"/>
                        </a:spcAft>
                        <a:buFont typeface="Arial" panose="020B0604020202020204" pitchFamily="34" charset="0"/>
                        <a:buNone/>
                      </a:pPr>
                      <a:r>
                        <a:rPr lang="en-US" sz="1200" b="0" i="0" u="none" strike="noStrike" kern="1200" dirty="0">
                          <a:solidFill>
                            <a:srgbClr val="000000"/>
                          </a:solidFill>
                          <a:effectLst/>
                          <a:latin typeface="Calibri"/>
                        </a:rPr>
                        <a:t>3.</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200" b="0" i="0" u="none" strike="noStrike" kern="1200" baseline="0" dirty="0">
                          <a:solidFill>
                            <a:schemeClr val="dk1"/>
                          </a:solidFill>
                          <a:latin typeface="+mn-lt"/>
                          <a:ea typeface="+mn-ea"/>
                          <a:cs typeface="+mn-cs"/>
                        </a:rPr>
                        <a:t>An IOT-Based Smart System for Accident Prevention </a:t>
                      </a:r>
                    </a:p>
                    <a:p>
                      <a:r>
                        <a:rPr lang="en-IN" sz="1200" b="0" i="0" u="none" strike="noStrike" kern="1200" baseline="0" dirty="0">
                          <a:solidFill>
                            <a:schemeClr val="dk1"/>
                          </a:solidFill>
                          <a:latin typeface="+mn-lt"/>
                          <a:ea typeface="+mn-ea"/>
                          <a:cs typeface="+mn-cs"/>
                        </a:rPr>
                        <a:t>And Detection</a:t>
                      </a:r>
                    </a:p>
                    <a:p>
                      <a:r>
                        <a:rPr lang="en-IN" sz="1200" b="0" i="0" u="none" strike="noStrike" kern="1200" baseline="0" dirty="0">
                          <a:solidFill>
                            <a:schemeClr val="dk1"/>
                          </a:solidFill>
                          <a:latin typeface="+mn-lt"/>
                          <a:ea typeface="+mn-ea"/>
                          <a:cs typeface="+mn-cs"/>
                        </a:rPr>
                        <a:t> </a:t>
                      </a:r>
                    </a:p>
                    <a:p>
                      <a:r>
                        <a:rPr lang="en-US" sz="1200" b="0" i="0" u="none" strike="noStrike" kern="1200" baseline="0" dirty="0">
                          <a:solidFill>
                            <a:schemeClr val="dk1"/>
                          </a:solidFill>
                          <a:effectLst/>
                          <a:latin typeface="+mn-lt"/>
                          <a:ea typeface="+mn-ea"/>
                          <a:cs typeface="+mn-cs"/>
                        </a:rPr>
                        <a:t>Algorithms;-ANN, SVM, Fuzzy Logic, Genetic Programming,</a:t>
                      </a:r>
                    </a:p>
                    <a:p>
                      <a:r>
                        <a:rPr lang="en-US" sz="1200" b="0" i="0" u="none" strike="noStrike" kern="1200" baseline="0" dirty="0">
                          <a:solidFill>
                            <a:schemeClr val="dk1"/>
                          </a:solidFill>
                          <a:effectLst/>
                          <a:latin typeface="+mn-lt"/>
                          <a:ea typeface="+mn-ea"/>
                          <a:cs typeface="+mn-cs"/>
                        </a:rPr>
                        <a:t>Random Forest</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buFont typeface="Arial" panose="020B0604020202020204" pitchFamily="34" charset="0"/>
                        <a:buNone/>
                      </a:pPr>
                      <a:endParaRPr lang="en-IN" sz="1200" b="0" i="0" u="none" strike="noStrike" kern="1200" baseline="0" dirty="0">
                        <a:solidFill>
                          <a:schemeClr val="dk1"/>
                        </a:solidFill>
                        <a:latin typeface="+mn-lt"/>
                        <a:ea typeface="+mn-ea"/>
                        <a:cs typeface="+mn-cs"/>
                      </a:endParaRPr>
                    </a:p>
                    <a:p>
                      <a:pPr marL="0" indent="0">
                        <a:buFont typeface="Arial" panose="020B0604020202020204" pitchFamily="34" charset="0"/>
                        <a:buNone/>
                      </a:pPr>
                      <a:r>
                        <a:rPr lang="en-US" sz="1200" b="0" i="0" u="none" strike="noStrike" kern="1200" baseline="0" dirty="0">
                          <a:solidFill>
                            <a:schemeClr val="dk1"/>
                          </a:solidFill>
                          <a:latin typeface="+mn-lt"/>
                          <a:ea typeface="+mn-ea"/>
                          <a:cs typeface="+mn-cs"/>
                        </a:rPr>
                        <a:t> IEEE International Conference on Consumer Electronics and Computer Engineering (ICCECE 2021) </a:t>
                      </a:r>
                      <a:endParaRPr lang="en-US" sz="12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IN" sz="1200" b="0" i="0" u="none" strike="noStrike" kern="1200" baseline="0" dirty="0">
                          <a:solidFill>
                            <a:schemeClr val="dk1"/>
                          </a:solidFill>
                          <a:latin typeface="+mn-lt"/>
                          <a:ea typeface="+mn-ea"/>
                          <a:cs typeface="+mn-cs"/>
                        </a:rPr>
                        <a:t>Utilized Arduino microcontroller.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Integrated sensors such as MQ-3, infrared sensors, accelerometer, and webcam.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Real-time data monitoring and threshold-based alert system.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Vehicle-to-Vehicle (V2V) Communication: Allows vehicles to communicate with each other to maintain safe distances using ultrasonic sensors.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RFID Technology: Ensures the rider has a valid driving license and registers up to ten authorized users to prevent unauthorized use and theft.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Alcohol Sensors: Detects if the rider has consumed alcohol and prevents the bike from starting if alcohol is detected.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Accelerometers and Vibration Sensors: Detects accidents and sends notifications using GPS and GSM modules to the rider's emergency contacts and nearby hospitals.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Eye Blink Monitoring System (EBM): Uses IR sensors to detect if the rider is drowsy by monitoring eye blinking patterns, and triggers an alarm if drowsiness is detected.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Automatic Braking System: Detects red traffic signals and automatically decelerates the bike.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Mobile Edge Computing (MEC) Architecture: Captures live situations during an accident and sends them to a server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Prevents unauthorized use and theft of bikes.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Detects and prevents drunk driving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Monitors the rider's condition to prevent accidents caused by drowsiness.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Automatically controls the bike's speed at traffic signals.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Sends real-time notifications and location information to emergency contacts and nearby hospitals during an accident.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Demonstrates efficiency in both performance and safety parameters compared to traditional systems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endParaRPr lang="en-IN" sz="1200" b="0" i="0" u="none" strike="noStrike" kern="1200" baseline="0" dirty="0">
                        <a:solidFill>
                          <a:schemeClr val="dk1"/>
                        </a:solidFill>
                        <a:latin typeface="+mn-lt"/>
                        <a:ea typeface="+mn-ea"/>
                        <a:cs typeface="+mn-cs"/>
                      </a:endParaRP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Reliance on Technology: The system's effectiveness depends on the proper functioning of all sensors and communication modules, which may be affected by environmental conditions or technical malfunctions.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RFID Limitations: The RFID system is limited to ten registered users, which might not be sufficient for some scenarios.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Cost and Implementation: The integration of various technologies may increase the cost and complexity of the system, making it less accessible for widespread use.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Data Privacy: The use of continuous monitoring and data transmission may raise concerns regarding the privacy and security of the users' data .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290853"/>
                  </a:ext>
                </a:extLst>
              </a:tr>
            </a:tbl>
          </a:graphicData>
        </a:graphic>
      </p:graphicFrame>
      <p:pic>
        <p:nvPicPr>
          <p:cNvPr id="2" name="Content Placeholder 6">
            <a:extLst>
              <a:ext uri="{FF2B5EF4-FFF2-40B4-BE49-F238E27FC236}">
                <a16:creationId xmlns:a16="http://schemas.microsoft.com/office/drawing/2014/main" id="{445B3CFA-0B28-0B08-BBB3-CD601B2128CC}"/>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4F311C29-B2DA-4301-9798-D98D985E8611}"/>
              </a:ext>
            </a:extLst>
          </p:cNvPr>
          <p:cNvPicPr>
            <a:picLocks noChangeAspect="1"/>
          </p:cNvPicPr>
          <p:nvPr/>
        </p:nvPicPr>
        <p:blipFill>
          <a:blip r:embed="rId3"/>
          <a:stretch>
            <a:fillRect/>
          </a:stretch>
        </p:blipFill>
        <p:spPr>
          <a:xfrm>
            <a:off x="259261" y="192151"/>
            <a:ext cx="2509158" cy="848932"/>
          </a:xfrm>
          <a:prstGeom prst="rect">
            <a:avLst/>
          </a:prstGeom>
        </p:spPr>
      </p:pic>
    </p:spTree>
    <p:extLst>
      <p:ext uri="{BB962C8B-B14F-4D97-AF65-F5344CB8AC3E}">
        <p14:creationId xmlns:p14="http://schemas.microsoft.com/office/powerpoint/2010/main" val="27957910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2570480" y="264901"/>
            <a:ext cx="7203440" cy="1077218"/>
          </a:xfrm>
          <a:prstGeom prst="rect">
            <a:avLst/>
          </a:prstGeom>
          <a:noFill/>
        </p:spPr>
        <p:txBody>
          <a:bodyPr wrap="square" rtlCol="0" anchor="ctr">
            <a:spAutoFit/>
          </a:bodyPr>
          <a:lstStyle>
            <a:defPPr>
              <a:defRPr lang="en-US"/>
            </a:defPPr>
            <a:lvl1pPr algn="ctr">
              <a:defRPr sz="3600" b="1">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defRPr>
            </a:lvl1pPr>
          </a:lstStyle>
          <a:p>
            <a:r>
              <a:rPr lang="en-US" sz="3200" dirty="0">
                <a:latin typeface="Arial" panose="020B0604020202020204" pitchFamily="34" charset="0"/>
                <a:cs typeface="Arial" panose="020B0604020202020204" pitchFamily="34" charset="0"/>
              </a:rPr>
              <a:t>Literature Survey and Study</a:t>
            </a:r>
          </a:p>
          <a:p>
            <a:pPr algn="r"/>
            <a:r>
              <a:rPr lang="en-IN" sz="3200"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 </a:t>
            </a:r>
            <a:r>
              <a:rPr lang="en-IN" sz="2000" dirty="0" err="1">
                <a:latin typeface="Arial" panose="020B0604020202020204" pitchFamily="34" charset="0"/>
                <a:cs typeface="Arial" panose="020B0604020202020204" pitchFamily="34" charset="0"/>
              </a:rPr>
              <a:t>contd</a:t>
            </a:r>
            <a:r>
              <a:rPr lang="en-IN" sz="3200" dirty="0">
                <a:latin typeface="Arial" panose="020B0604020202020204" pitchFamily="34" charset="0"/>
                <a:cs typeface="Arial" panose="020B0604020202020204" pitchFamily="34" charset="0"/>
              </a:rPr>
              <a:t>  </a:t>
            </a: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541707850"/>
              </p:ext>
            </p:extLst>
          </p:nvPr>
        </p:nvGraphicFramePr>
        <p:xfrm>
          <a:off x="177980" y="1634377"/>
          <a:ext cx="11861619" cy="3716924"/>
        </p:xfrm>
        <a:graphic>
          <a:graphicData uri="http://schemas.openxmlformats.org/drawingml/2006/table">
            <a:tbl>
              <a:tblPr firstRow="1" bandRow="1">
                <a:tableStyleId>{5C22544A-7EE6-4342-B048-85BDC9FD1C3A}</a:tableStyleId>
              </a:tblPr>
              <a:tblGrid>
                <a:gridCol w="960586">
                  <a:extLst>
                    <a:ext uri="{9D8B030D-6E8A-4147-A177-3AD203B41FA5}">
                      <a16:colId xmlns:a16="http://schemas.microsoft.com/office/drawing/2014/main" val="1647731833"/>
                    </a:ext>
                  </a:extLst>
                </a:gridCol>
                <a:gridCol w="1910618">
                  <a:extLst>
                    <a:ext uri="{9D8B030D-6E8A-4147-A177-3AD203B41FA5}">
                      <a16:colId xmlns:a16="http://schemas.microsoft.com/office/drawing/2014/main" val="2242887964"/>
                    </a:ext>
                  </a:extLst>
                </a:gridCol>
                <a:gridCol w="1917447">
                  <a:extLst>
                    <a:ext uri="{9D8B030D-6E8A-4147-A177-3AD203B41FA5}">
                      <a16:colId xmlns:a16="http://schemas.microsoft.com/office/drawing/2014/main" val="1342759246"/>
                    </a:ext>
                  </a:extLst>
                </a:gridCol>
                <a:gridCol w="2285040">
                  <a:extLst>
                    <a:ext uri="{9D8B030D-6E8A-4147-A177-3AD203B41FA5}">
                      <a16:colId xmlns:a16="http://schemas.microsoft.com/office/drawing/2014/main" val="3977014299"/>
                    </a:ext>
                  </a:extLst>
                </a:gridCol>
                <a:gridCol w="1847903">
                  <a:extLst>
                    <a:ext uri="{9D8B030D-6E8A-4147-A177-3AD203B41FA5}">
                      <a16:colId xmlns:a16="http://schemas.microsoft.com/office/drawing/2014/main" val="671337428"/>
                    </a:ext>
                  </a:extLst>
                </a:gridCol>
                <a:gridCol w="2940025">
                  <a:extLst>
                    <a:ext uri="{9D8B030D-6E8A-4147-A177-3AD203B41FA5}">
                      <a16:colId xmlns:a16="http://schemas.microsoft.com/office/drawing/2014/main" val="1557174090"/>
                    </a:ext>
                  </a:extLst>
                </a:gridCol>
              </a:tblGrid>
              <a:tr h="288357">
                <a:tc>
                  <a:txBody>
                    <a:bodyPr/>
                    <a:lstStyle/>
                    <a:p>
                      <a:pPr marL="0" algn="ctr" rtl="0" eaLnBrk="1" fontAlgn="ctr" latinLnBrk="0" hangingPunct="1">
                        <a:spcBef>
                          <a:spcPts val="0"/>
                        </a:spcBef>
                        <a:spcAft>
                          <a:spcPts val="0"/>
                        </a:spcAft>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a:solidFill>
                            <a:srgbClr val="FFFFFF"/>
                          </a:solidFill>
                          <a:effectLst/>
                          <a:latin typeface="Calibri"/>
                        </a:rPr>
                        <a:t>Journal name</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Methodology used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Results achieved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3381644">
                <a:tc>
                  <a:txBody>
                    <a:bodyPr/>
                    <a:lstStyle/>
                    <a:p>
                      <a:pPr marL="0" indent="0" algn="ctr" rtl="0" eaLnBrk="1" fontAlgn="ctr" latinLnBrk="0" hangingPunct="1">
                        <a:spcBef>
                          <a:spcPts val="0"/>
                        </a:spcBef>
                        <a:spcAft>
                          <a:spcPts val="0"/>
                        </a:spcAft>
                        <a:buFont typeface="Arial" panose="020B0604020202020204" pitchFamily="34" charset="0"/>
                        <a:buNone/>
                      </a:pPr>
                      <a:r>
                        <a:rPr lang="en-US" sz="1000" b="0" i="0" u="none" strike="noStrike" kern="1200" dirty="0">
                          <a:solidFill>
                            <a:srgbClr val="000000"/>
                          </a:solidFill>
                          <a:effectLst/>
                          <a:latin typeface="Calibri"/>
                        </a:rPr>
                        <a:t>4.</a:t>
                      </a:r>
                      <a:endParaRPr lang="en-US" sz="10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indent="0">
                        <a:buFont typeface="Arial" panose="020B0604020202020204" pitchFamily="34" charset="0"/>
                        <a:buNone/>
                      </a:pPr>
                      <a:r>
                        <a:rPr lang="en-US" sz="1200" b="0" i="0" u="none" strike="noStrike" kern="1200" baseline="0" dirty="0">
                          <a:solidFill>
                            <a:schemeClr val="dk1"/>
                          </a:solidFill>
                          <a:latin typeface="+mn-lt"/>
                          <a:ea typeface="+mn-ea"/>
                          <a:cs typeface="+mn-cs"/>
                        </a:rPr>
                        <a:t>Accident prevention and safety assistance using IoT and machine learning </a:t>
                      </a:r>
                      <a:endParaRPr lang="en-US" sz="10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indent="0">
                        <a:buFont typeface="Arial" panose="020B0604020202020204" pitchFamily="34" charset="0"/>
                        <a:buNone/>
                      </a:pPr>
                      <a:endParaRPr lang="en-IN" sz="1000" b="0" i="0" u="none" strike="noStrike" kern="1200" baseline="0" dirty="0">
                        <a:solidFill>
                          <a:schemeClr val="dk1"/>
                        </a:solidFill>
                        <a:latin typeface="+mn-lt"/>
                        <a:ea typeface="+mn-ea"/>
                        <a:cs typeface="+mn-cs"/>
                      </a:endParaRPr>
                    </a:p>
                    <a:p>
                      <a:pPr marL="0" indent="0">
                        <a:buFont typeface="Arial" panose="020B0604020202020204" pitchFamily="34" charset="0"/>
                        <a:buNone/>
                      </a:pPr>
                      <a:r>
                        <a:rPr lang="en-IN" sz="1200" b="0" i="0" u="none" strike="noStrike" kern="1200" baseline="0" dirty="0">
                          <a:solidFill>
                            <a:schemeClr val="dk1"/>
                          </a:solidFill>
                          <a:latin typeface="+mn-lt"/>
                          <a:ea typeface="+mn-ea"/>
                          <a:cs typeface="+mn-cs"/>
                        </a:rPr>
                        <a:t>Journal of Reliable Intelligent Environments </a:t>
                      </a:r>
                      <a:r>
                        <a:rPr lang="en-US" sz="1000" b="0" i="0" u="none" strike="noStrike" kern="1200" baseline="0" dirty="0">
                          <a:solidFill>
                            <a:schemeClr val="dk1"/>
                          </a:solidFill>
                          <a:latin typeface="+mn-lt"/>
                          <a:ea typeface="+mn-ea"/>
                          <a:cs typeface="+mn-cs"/>
                        </a:rPr>
                        <a:t>) </a:t>
                      </a:r>
                      <a:endParaRPr lang="en-US" sz="10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endParaRPr lang="en-IN" sz="1200" b="0" i="0" u="none" strike="noStrike" kern="1200" baseline="0" dirty="0">
                        <a:solidFill>
                          <a:schemeClr val="dk1"/>
                        </a:solidFill>
                        <a:latin typeface="+mn-lt"/>
                        <a:ea typeface="+mn-ea"/>
                        <a:cs typeface="+mn-cs"/>
                      </a:endParaRP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Raspberry Pi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Camera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EAR (Eye Aspect Ratio) Algorithm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MAR (Mouth Aspect Ratio) Algorithm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Alcohol Sensors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Gas Sensors </a:t>
                      </a:r>
                    </a:p>
                    <a:p>
                      <a:pPr marL="285750" indent="-285750">
                        <a:buFont typeface="Arial" panose="020B0604020202020204" pitchFamily="34" charset="0"/>
                        <a:buChar char="•"/>
                      </a:pPr>
                      <a:r>
                        <a:rPr lang="en-IN" sz="1200" b="0" i="0" u="none" strike="noStrike" kern="1200" baseline="0" dirty="0">
                          <a:solidFill>
                            <a:schemeClr val="dk1"/>
                          </a:solidFill>
                          <a:latin typeface="+mn-lt"/>
                          <a:ea typeface="+mn-ea"/>
                          <a:cs typeface="+mn-cs"/>
                        </a:rPr>
                        <a:t>Machine Learning Algorithms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 system achieved a high classification accuracy, identifying 96.5% of drivers as safe and 3% as risky based on their driving behavior.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It demonstrated potential applications for ride-sharing companies like Uber and OLA, which could use the system to monitor and evaluate driver performance, enhancing overall safety.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 system does not include a mechanism to detect yawning, another critical indicator of driver drowsiness.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There is no alert mechanism in place for notifying the car owner or providing warnings to the driver when unsafe or unauthorized driving behavior is detected through the alcohol sensors. </a:t>
                      </a:r>
                    </a:p>
                    <a:p>
                      <a:pPr marL="171450" indent="-171450">
                        <a:buFont typeface="Arial" panose="020B0604020202020204" pitchFamily="34" charset="0"/>
                        <a:buChar char="•"/>
                      </a:pPr>
                      <a:r>
                        <a:rPr lang="en-US" sz="1200" b="0" i="0" u="none" strike="noStrike" kern="1200" baseline="0" dirty="0">
                          <a:solidFill>
                            <a:schemeClr val="dk1"/>
                          </a:solidFill>
                          <a:latin typeface="+mn-lt"/>
                          <a:ea typeface="+mn-ea"/>
                          <a:cs typeface="+mn-cs"/>
                        </a:rPr>
                        <a:t>The system’s effectiveness is heavily reliant on the continuous and accurate functioning of sensors, which may be impacted by poor lighting conditions or sensor inaccuracies. </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2290853"/>
                  </a:ext>
                </a:extLst>
              </a:tr>
            </a:tbl>
          </a:graphicData>
        </a:graphic>
      </p:graphicFrame>
      <p:pic>
        <p:nvPicPr>
          <p:cNvPr id="2" name="Content Placeholder 6">
            <a:extLst>
              <a:ext uri="{FF2B5EF4-FFF2-40B4-BE49-F238E27FC236}">
                <a16:creationId xmlns:a16="http://schemas.microsoft.com/office/drawing/2014/main" id="{73B386BF-2CEA-F369-746A-569CBDED6122}"/>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4C2A2795-35DC-FA2C-ABF1-202AEAE7A8D5}"/>
              </a:ext>
            </a:extLst>
          </p:cNvPr>
          <p:cNvPicPr>
            <a:picLocks noChangeAspect="1"/>
          </p:cNvPicPr>
          <p:nvPr/>
        </p:nvPicPr>
        <p:blipFill>
          <a:blip r:embed="rId3"/>
          <a:stretch>
            <a:fillRect/>
          </a:stretch>
        </p:blipFill>
        <p:spPr>
          <a:xfrm>
            <a:off x="177981" y="379043"/>
            <a:ext cx="2509158" cy="848932"/>
          </a:xfrm>
          <a:prstGeom prst="rect">
            <a:avLst/>
          </a:prstGeom>
        </p:spPr>
      </p:pic>
      <p:sp>
        <p:nvSpPr>
          <p:cNvPr id="5" name="TextBox 4">
            <a:extLst>
              <a:ext uri="{FF2B5EF4-FFF2-40B4-BE49-F238E27FC236}">
                <a16:creationId xmlns:a16="http://schemas.microsoft.com/office/drawing/2014/main" id="{A53CFF99-6F75-9E67-962B-A1C78AE53EA5}"/>
              </a:ext>
            </a:extLst>
          </p:cNvPr>
          <p:cNvSpPr txBox="1"/>
          <p:nvPr/>
        </p:nvSpPr>
        <p:spPr>
          <a:xfrm>
            <a:off x="188867" y="6108338"/>
            <a:ext cx="11861619" cy="646331"/>
          </a:xfrm>
          <a:prstGeom prst="rect">
            <a:avLst/>
          </a:prstGeom>
          <a:noFill/>
        </p:spPr>
        <p:txBody>
          <a:bodyPr wrap="square" rtlCol="0">
            <a:spAutoFit/>
          </a:bodyPr>
          <a:lstStyle/>
          <a:p>
            <a:r>
              <a:rPr lang="en-US" sz="1800" b="1" i="0" u="none" strike="noStrike" kern="1200" baseline="0" dirty="0">
                <a:solidFill>
                  <a:schemeClr val="dk1"/>
                </a:solidFill>
                <a:effectLst/>
                <a:latin typeface="+mn-lt"/>
                <a:ea typeface="+mn-ea"/>
                <a:cs typeface="+mn-cs"/>
              </a:rPr>
              <a:t>Algorithms </a:t>
            </a:r>
            <a:r>
              <a:rPr lang="en-US" sz="1800" b="0" i="0" u="none" strike="noStrike" kern="1200" baseline="0" dirty="0">
                <a:solidFill>
                  <a:schemeClr val="dk1"/>
                </a:solidFill>
                <a:effectLst/>
                <a:latin typeface="+mn-lt"/>
                <a:ea typeface="+mn-ea"/>
                <a:cs typeface="+mn-cs"/>
              </a:rPr>
              <a:t>- </a:t>
            </a:r>
            <a:r>
              <a:rPr lang="en-US" sz="1800" b="0" i="0" u="none" strike="noStrike" kern="1200" baseline="0" dirty="0">
                <a:solidFill>
                  <a:srgbClr val="C00000"/>
                </a:solidFill>
                <a:effectLst/>
                <a:latin typeface="+mn-lt"/>
                <a:ea typeface="+mn-ea"/>
                <a:cs typeface="+mn-cs"/>
              </a:rPr>
              <a:t>ANN, SVM, Fuzzy Logic, Genetic Programming, Random Forest, K-means clustering, CNN, </a:t>
            </a:r>
            <a:r>
              <a:rPr lang="en-IN" dirty="0">
                <a:solidFill>
                  <a:srgbClr val="C00000"/>
                </a:solidFill>
              </a:rPr>
              <a:t>Reinforcement Learning</a:t>
            </a:r>
            <a:endParaRPr lang="en-US" sz="1800" b="0" i="0" u="none" strike="noStrike" dirty="0">
              <a:solidFill>
                <a:srgbClr val="C00000"/>
              </a:solidFill>
              <a:effectLst/>
              <a:latin typeface="Calibri"/>
            </a:endParaRPr>
          </a:p>
        </p:txBody>
      </p:sp>
    </p:spTree>
    <p:extLst>
      <p:ext uri="{BB962C8B-B14F-4D97-AF65-F5344CB8AC3E}">
        <p14:creationId xmlns:p14="http://schemas.microsoft.com/office/powerpoint/2010/main" val="397688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525520" y="256051"/>
            <a:ext cx="5628640"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and Study</a:t>
            </a:r>
          </a:p>
          <a:p>
            <a:pPr algn="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0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4036834200"/>
              </p:ext>
            </p:extLst>
          </p:nvPr>
        </p:nvGraphicFramePr>
        <p:xfrm>
          <a:off x="152401" y="1746137"/>
          <a:ext cx="11887200" cy="4969623"/>
        </p:xfrm>
        <a:graphic>
          <a:graphicData uri="http://schemas.openxmlformats.org/drawingml/2006/table">
            <a:tbl>
              <a:tblPr firstRow="1" bandRow="1">
                <a:tableStyleId>{5C22544A-7EE6-4342-B048-85BDC9FD1C3A}</a:tableStyleId>
              </a:tblPr>
              <a:tblGrid>
                <a:gridCol w="588086">
                  <a:extLst>
                    <a:ext uri="{9D8B030D-6E8A-4147-A177-3AD203B41FA5}">
                      <a16:colId xmlns:a16="http://schemas.microsoft.com/office/drawing/2014/main" val="1647731833"/>
                    </a:ext>
                  </a:extLst>
                </a:gridCol>
                <a:gridCol w="1824064">
                  <a:extLst>
                    <a:ext uri="{9D8B030D-6E8A-4147-A177-3AD203B41FA5}">
                      <a16:colId xmlns:a16="http://schemas.microsoft.com/office/drawing/2014/main" val="2242887964"/>
                    </a:ext>
                  </a:extLst>
                </a:gridCol>
                <a:gridCol w="1913772">
                  <a:extLst>
                    <a:ext uri="{9D8B030D-6E8A-4147-A177-3AD203B41FA5}">
                      <a16:colId xmlns:a16="http://schemas.microsoft.com/office/drawing/2014/main" val="1342759246"/>
                    </a:ext>
                  </a:extLst>
                </a:gridCol>
                <a:gridCol w="2780950">
                  <a:extLst>
                    <a:ext uri="{9D8B030D-6E8A-4147-A177-3AD203B41FA5}">
                      <a16:colId xmlns:a16="http://schemas.microsoft.com/office/drawing/2014/main" val="3977014299"/>
                    </a:ext>
                  </a:extLst>
                </a:gridCol>
                <a:gridCol w="2322442">
                  <a:extLst>
                    <a:ext uri="{9D8B030D-6E8A-4147-A177-3AD203B41FA5}">
                      <a16:colId xmlns:a16="http://schemas.microsoft.com/office/drawing/2014/main" val="671337428"/>
                    </a:ext>
                  </a:extLst>
                </a:gridCol>
                <a:gridCol w="2457886">
                  <a:extLst>
                    <a:ext uri="{9D8B030D-6E8A-4147-A177-3AD203B41FA5}">
                      <a16:colId xmlns:a16="http://schemas.microsoft.com/office/drawing/2014/main" val="1557174090"/>
                    </a:ext>
                  </a:extLst>
                </a:gridCol>
              </a:tblGrid>
              <a:tr h="353692">
                <a:tc>
                  <a:txBody>
                    <a:bodyPr/>
                    <a:lstStyle/>
                    <a:p>
                      <a:pPr marL="0" indent="0" algn="ctr" rtl="0" eaLnBrk="1" fontAlgn="ctr" latinLnBrk="0" hangingPunct="1">
                        <a:spcBef>
                          <a:spcPts val="0"/>
                        </a:spcBef>
                        <a:spcAft>
                          <a:spcPts val="0"/>
                        </a:spcAft>
                        <a:buFont typeface="Arial" panose="020B0604020202020204" pitchFamily="34" charset="0"/>
                        <a:buNone/>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a:solidFill>
                            <a:srgbClr val="FFFFFF"/>
                          </a:solidFill>
                          <a:effectLst/>
                          <a:latin typeface="Calibri"/>
                        </a:rPr>
                        <a:t>Methodology used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a:solidFill>
                            <a:srgbClr val="FFFFFF"/>
                          </a:solidFill>
                          <a:effectLst/>
                          <a:latin typeface="Calibri"/>
                        </a:rPr>
                        <a:t>Results achieved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615931">
                <a:tc>
                  <a:txBody>
                    <a:bodyPr/>
                    <a:lstStyle/>
                    <a:p>
                      <a:pPr marL="171450" indent="-171450" algn="ctr" rtl="0" eaLnBrk="1" fontAlgn="ctr" latinLnBrk="0" hangingPunct="1">
                        <a:spcBef>
                          <a:spcPts val="0"/>
                        </a:spcBef>
                        <a:spcAft>
                          <a:spcPts val="0"/>
                        </a:spcAft>
                        <a:buFont typeface="Arial" panose="020B0604020202020204" pitchFamily="34" charset="0"/>
                        <a:buChar char="•"/>
                      </a:pPr>
                      <a:r>
                        <a:rPr lang="en-US" sz="1000" b="0" i="0" u="none" strike="noStrike" dirty="0">
                          <a:effectLst/>
                          <a:latin typeface="Calibri"/>
                        </a:rPr>
                        <a:t>5.</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indent="0" algn="l">
                        <a:buFont typeface="Arial" panose="020B0604020202020204" pitchFamily="34" charset="0"/>
                        <a:buNone/>
                      </a:pPr>
                      <a:r>
                        <a:rPr lang="en-US" sz="1200" dirty="0"/>
                        <a:t>Heart Disease Identification Method Using Machine Learning Classification in E-Healthcare</a:t>
                      </a:r>
                      <a:r>
                        <a:rPr lang="en-IN" sz="1200" b="0" i="0" u="none" strike="noStrike" kern="1200" baseline="0" dirty="0">
                          <a:solidFill>
                            <a:schemeClr val="dk1"/>
                          </a:solidFill>
                          <a:latin typeface="+mn-lt"/>
                          <a:ea typeface="+mn-ea"/>
                          <a:cs typeface="+mn-cs"/>
                        </a:rPr>
                        <a:t> </a:t>
                      </a:r>
                      <a:endParaRPr lang="en-US" sz="10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lgn="l" rtl="0" eaLnBrk="1" fontAlgn="ctr" latinLnBrk="0" hangingPunct="1">
                        <a:spcBef>
                          <a:spcPts val="0"/>
                        </a:spcBef>
                        <a:spcAft>
                          <a:spcPts val="0"/>
                        </a:spcAft>
                        <a:buFont typeface="Arial" panose="020B0604020202020204" pitchFamily="34" charset="0"/>
                        <a:buChar char="•"/>
                      </a:pPr>
                      <a:r>
                        <a:rPr lang="en-IN" sz="1200" dirty="0"/>
                        <a:t>IEEE Access, Volume 8, 2020</a:t>
                      </a:r>
                      <a:endParaRPr lang="en-US" sz="10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83210" indent="-283210" algn="l" rtl="0" eaLnBrk="1" fontAlgn="ctr" latinLnBrk="0" hangingPunct="1">
                        <a:spcBef>
                          <a:spcPts val="0"/>
                        </a:spcBef>
                        <a:spcAft>
                          <a:spcPts val="0"/>
                        </a:spcAft>
                        <a:buClrTx/>
                        <a:buSzPts val="1200"/>
                        <a:buFont typeface="Arial" panose="020B0604020202020204" pitchFamily="34" charset="0"/>
                        <a:buChar char="•"/>
                      </a:pPr>
                      <a:r>
                        <a:rPr lang="en-IN" sz="1000" dirty="0"/>
                        <a:t>Utilized machine learning classifiers such as Support Vector Machine (SVM), Logistic Regression, Artificial Neural Network (ANN), K-Nearest </a:t>
                      </a:r>
                      <a:r>
                        <a:rPr lang="en-IN" sz="1000" dirty="0" err="1"/>
                        <a:t>Neighbor</a:t>
                      </a:r>
                      <a:r>
                        <a:rPr lang="en-IN" sz="1000" dirty="0"/>
                        <a:t> (KNN), Naïve Bayes, and Decision Tree for heart disease diagnosis.</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IN" sz="1000" dirty="0"/>
                        <a:t>Feature selection algorithms applied included Relief, Minimal Redundancy Maximal Relevance (MRMR), LASSO, and a novel algorithm, Fast Conditional Mutual Information (FCMIM).</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IN" sz="1000" dirty="0"/>
                        <a:t>Data preprocessing techniques like Min-Max normalization and removal of missing values were used.</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IN" sz="1000" dirty="0"/>
                        <a:t>The Cleveland Heart Disease dataset with 297 samples and 13 attributes was employed.</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IN" sz="1000" dirty="0"/>
                        <a:t>Leave-One-Subject-Out cross-validation (LOSO CV) was adopted for model assessment.</a:t>
                      </a:r>
                      <a:endParaRPr lang="en-US" sz="10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US" sz="1000" dirty="0"/>
                        <a:t>The proposed FCMIM-SVM system achieved the highest accuracy of 92.37%.</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US" sz="1000" dirty="0"/>
                        <a:t>Significant improvement in feature selection led to reduced computational complexity and enhanced accuracy.</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US" sz="1000" dirty="0"/>
                        <a:t>FCMIM effectively selected relevant features, outperforming standard algorithms in terms of prediction accuracy and reduced execution time.</a:t>
                      </a:r>
                    </a:p>
                    <a:p>
                      <a:pPr marL="283210" indent="-283210" algn="l" rtl="0" eaLnBrk="1" fontAlgn="ctr" latinLnBrk="0" hangingPunct="1">
                        <a:spcBef>
                          <a:spcPts val="0"/>
                        </a:spcBef>
                        <a:spcAft>
                          <a:spcPts val="0"/>
                        </a:spcAft>
                        <a:buClrTx/>
                        <a:buSzPts val="1200"/>
                        <a:buFont typeface="Arial" panose="020B0604020202020204" pitchFamily="34" charset="0"/>
                        <a:buChar char="•"/>
                      </a:pPr>
                      <a:r>
                        <a:rPr lang="en-US" sz="1000" dirty="0"/>
                        <a:t>Comparatively better performance metrics such as sensitivity, specificity, and MCC (Matthews Correlation Coefficient) were observed for the proposed system.</a:t>
                      </a:r>
                      <a:endParaRPr lang="en-IN" sz="10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IN" sz="1000" b="0" i="0" u="none" strike="noStrike" kern="1200" baseline="0" dirty="0">
                        <a:solidFill>
                          <a:schemeClr val="dk1"/>
                        </a:solidFill>
                        <a:latin typeface="+mn-lt"/>
                        <a:ea typeface="+mn-ea"/>
                        <a:cs typeface="+mn-cs"/>
                      </a:endParaRPr>
                    </a:p>
                    <a:p>
                      <a:pPr marL="171450" lvl="1" indent="-171450" algn="l" defTabSz="914400" rtl="0" eaLnBrk="1" fontAlgn="ctr" latinLnBrk="0" hangingPunct="1">
                        <a:spcBef>
                          <a:spcPts val="0"/>
                        </a:spcBef>
                        <a:spcAft>
                          <a:spcPts val="0"/>
                        </a:spcAft>
                        <a:buClrTx/>
                        <a:buSzPts val="1200"/>
                        <a:buFont typeface="Arial" panose="020B0604020202020204" pitchFamily="34" charset="0"/>
                        <a:buChar char="•"/>
                      </a:pPr>
                      <a:r>
                        <a:rPr lang="en-US" sz="1000" kern="1200" dirty="0">
                          <a:solidFill>
                            <a:schemeClr val="dk1"/>
                          </a:solidFill>
                          <a:latin typeface="+mn-lt"/>
                          <a:ea typeface="+mn-ea"/>
                          <a:cs typeface="+mn-cs"/>
                        </a:rPr>
                        <a:t>Limited dataset size (297 samples) posed constraints for training more complex models like deep neural networks.</a:t>
                      </a:r>
                    </a:p>
                    <a:p>
                      <a:pPr marL="171450" lvl="1" indent="-171450" algn="l" defTabSz="914400" rtl="0" eaLnBrk="1" fontAlgn="ctr" latinLnBrk="0" hangingPunct="1">
                        <a:spcBef>
                          <a:spcPts val="0"/>
                        </a:spcBef>
                        <a:spcAft>
                          <a:spcPts val="0"/>
                        </a:spcAft>
                        <a:buClrTx/>
                        <a:buSzPts val="1200"/>
                        <a:buFont typeface="Arial" panose="020B0604020202020204" pitchFamily="34" charset="0"/>
                        <a:buChar char="•"/>
                      </a:pPr>
                      <a:endParaRPr lang="en-US" sz="1000" kern="1200" dirty="0">
                        <a:solidFill>
                          <a:schemeClr val="dk1"/>
                        </a:solidFill>
                        <a:latin typeface="+mn-lt"/>
                        <a:ea typeface="+mn-ea"/>
                        <a:cs typeface="+mn-cs"/>
                      </a:endParaRPr>
                    </a:p>
                    <a:p>
                      <a:pPr marL="171450" lvl="1" indent="-171450" algn="l" defTabSz="914400" rtl="0" eaLnBrk="1" fontAlgn="ctr" latinLnBrk="0" hangingPunct="1">
                        <a:spcBef>
                          <a:spcPts val="0"/>
                        </a:spcBef>
                        <a:spcAft>
                          <a:spcPts val="0"/>
                        </a:spcAft>
                        <a:buClrTx/>
                        <a:buSzPts val="1200"/>
                        <a:buFont typeface="Arial" panose="020B0604020202020204" pitchFamily="34" charset="0"/>
                        <a:buChar char="•"/>
                      </a:pPr>
                      <a:r>
                        <a:rPr lang="en-US" sz="1000" kern="1200" dirty="0">
                          <a:solidFill>
                            <a:schemeClr val="dk1"/>
                          </a:solidFill>
                          <a:latin typeface="+mn-lt"/>
                          <a:ea typeface="+mn-ea"/>
                          <a:cs typeface="+mn-cs"/>
                        </a:rPr>
                        <a:t>The study primarily focused on selected machine learning classifiers without exploring ensemble or hybrid techniques.</a:t>
                      </a:r>
                    </a:p>
                    <a:p>
                      <a:pPr marL="0" lvl="1" indent="0" algn="l" defTabSz="914400" rtl="0" eaLnBrk="1" fontAlgn="ctr" latinLnBrk="0" hangingPunct="1">
                        <a:spcBef>
                          <a:spcPts val="0"/>
                        </a:spcBef>
                        <a:spcAft>
                          <a:spcPts val="0"/>
                        </a:spcAft>
                        <a:buClrTx/>
                        <a:buSzPts val="1200"/>
                        <a:buFont typeface="Arial" panose="020B0604020202020204" pitchFamily="34" charset="0"/>
                        <a:buNone/>
                      </a:pPr>
                      <a:endParaRPr lang="en-US" sz="1000" kern="1200" dirty="0">
                        <a:solidFill>
                          <a:schemeClr val="dk1"/>
                        </a:solidFill>
                        <a:latin typeface="+mn-lt"/>
                        <a:ea typeface="+mn-ea"/>
                        <a:cs typeface="+mn-cs"/>
                      </a:endParaRPr>
                    </a:p>
                    <a:p>
                      <a:pPr marL="283210" lvl="1" indent="-283210" algn="l" defTabSz="914400" rtl="0" eaLnBrk="1" fontAlgn="ctr" latinLnBrk="0" hangingPunct="1">
                        <a:spcBef>
                          <a:spcPts val="0"/>
                        </a:spcBef>
                        <a:spcAft>
                          <a:spcPts val="0"/>
                        </a:spcAft>
                        <a:buClrTx/>
                        <a:buSzPts val="1200"/>
                        <a:buFont typeface="Arial" panose="020B0604020202020204" pitchFamily="34" charset="0"/>
                        <a:buChar char="•"/>
                      </a:pPr>
                      <a:r>
                        <a:rPr lang="en-US" sz="1000" kern="1200" dirty="0">
                          <a:solidFill>
                            <a:schemeClr val="dk1"/>
                          </a:solidFill>
                          <a:latin typeface="+mn-lt"/>
                          <a:ea typeface="+mn-ea"/>
                          <a:cs typeface="+mn-cs"/>
                        </a:rPr>
                        <a:t>Results are dataset-specific, and performance might vary with other datasets or real-world scenarios.</a:t>
                      </a:r>
                    </a:p>
                    <a:p>
                      <a:pPr marL="0" lvl="1" indent="0" algn="l" defTabSz="914400" rtl="0" eaLnBrk="1" fontAlgn="ctr" latinLnBrk="0" hangingPunct="1">
                        <a:spcBef>
                          <a:spcPts val="0"/>
                        </a:spcBef>
                        <a:spcAft>
                          <a:spcPts val="0"/>
                        </a:spcAft>
                        <a:buClrTx/>
                        <a:buSzPts val="1200"/>
                        <a:buFont typeface="Arial" panose="020B0604020202020204" pitchFamily="34" charset="0"/>
                        <a:buNone/>
                      </a:pPr>
                      <a:endParaRPr lang="en-US" sz="1000" kern="1200" dirty="0">
                        <a:solidFill>
                          <a:schemeClr val="dk1"/>
                        </a:solidFill>
                        <a:latin typeface="+mn-lt"/>
                        <a:ea typeface="+mn-ea"/>
                        <a:cs typeface="+mn-cs"/>
                      </a:endParaRPr>
                    </a:p>
                    <a:p>
                      <a:pPr marL="283210" lvl="1" indent="-283210" algn="l" defTabSz="914400" rtl="0" eaLnBrk="1" fontAlgn="ctr" latinLnBrk="0" hangingPunct="1">
                        <a:spcBef>
                          <a:spcPts val="0"/>
                        </a:spcBef>
                        <a:spcAft>
                          <a:spcPts val="0"/>
                        </a:spcAft>
                        <a:buClrTx/>
                        <a:buSzPts val="1200"/>
                        <a:buFont typeface="Arial" panose="020B0604020202020204" pitchFamily="34" charset="0"/>
                        <a:buChar char="•"/>
                      </a:pPr>
                      <a:r>
                        <a:rPr lang="en-US" sz="1000" kern="1200" dirty="0">
                          <a:solidFill>
                            <a:schemeClr val="dk1"/>
                          </a:solidFill>
                          <a:latin typeface="+mn-lt"/>
                          <a:ea typeface="+mn-ea"/>
                          <a:cs typeface="+mn-cs"/>
                        </a:rPr>
                        <a:t>The computational load was reduced but still requires optimization for real-time applications in resource-constrained environments.</a:t>
                      </a:r>
                    </a:p>
                    <a:p>
                      <a:pPr marL="283210" indent="-283210" algn="l" rtl="0" eaLnBrk="1" fontAlgn="ctr" latinLnBrk="0" hangingPunct="1">
                        <a:spcBef>
                          <a:spcPts val="0"/>
                        </a:spcBef>
                        <a:spcAft>
                          <a:spcPts val="0"/>
                        </a:spcAft>
                        <a:buClrTx/>
                        <a:buSzPts val="1200"/>
                        <a:buFont typeface="Arial" panose="020B0604020202020204" pitchFamily="34" charset="0"/>
                        <a:buChar char="•"/>
                      </a:pPr>
                      <a:endParaRPr lang="en-US" sz="7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659534"/>
                  </a:ext>
                </a:extLst>
              </a:tr>
            </a:tbl>
          </a:graphicData>
        </a:graphic>
      </p:graphicFrame>
      <p:pic>
        <p:nvPicPr>
          <p:cNvPr id="2" name="Content Placeholder 6">
            <a:extLst>
              <a:ext uri="{FF2B5EF4-FFF2-40B4-BE49-F238E27FC236}">
                <a16:creationId xmlns:a16="http://schemas.microsoft.com/office/drawing/2014/main" id="{B5466CFA-D877-8957-791C-023C871B889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96316"/>
            <a:ext cx="2441448" cy="1212025"/>
          </a:xfrm>
        </p:spPr>
      </p:pic>
      <p:pic>
        <p:nvPicPr>
          <p:cNvPr id="3" name="Picture 2">
            <a:extLst>
              <a:ext uri="{FF2B5EF4-FFF2-40B4-BE49-F238E27FC236}">
                <a16:creationId xmlns:a16="http://schemas.microsoft.com/office/drawing/2014/main" id="{EC22AA3B-66B5-921E-AD80-1EF4C738F62A}"/>
              </a:ext>
            </a:extLst>
          </p:cNvPr>
          <p:cNvPicPr>
            <a:picLocks noChangeAspect="1"/>
          </p:cNvPicPr>
          <p:nvPr/>
        </p:nvPicPr>
        <p:blipFill>
          <a:blip r:embed="rId3"/>
          <a:stretch>
            <a:fillRect/>
          </a:stretch>
        </p:blipFill>
        <p:spPr>
          <a:xfrm>
            <a:off x="259261" y="293751"/>
            <a:ext cx="2509158" cy="848932"/>
          </a:xfrm>
          <a:prstGeom prst="rect">
            <a:avLst/>
          </a:prstGeom>
        </p:spPr>
      </p:pic>
    </p:spTree>
    <p:extLst>
      <p:ext uri="{BB962C8B-B14F-4D97-AF65-F5344CB8AC3E}">
        <p14:creationId xmlns:p14="http://schemas.microsoft.com/office/powerpoint/2010/main" val="6604185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460378" y="204833"/>
            <a:ext cx="5825862"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and Study</a:t>
            </a:r>
          </a:p>
          <a:p>
            <a:pPr algn="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0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1353882212"/>
              </p:ext>
            </p:extLst>
          </p:nvPr>
        </p:nvGraphicFramePr>
        <p:xfrm>
          <a:off x="87086" y="1509549"/>
          <a:ext cx="11919858" cy="5242560"/>
        </p:xfrm>
        <a:graphic>
          <a:graphicData uri="http://schemas.openxmlformats.org/drawingml/2006/table">
            <a:tbl>
              <a:tblPr firstRow="1" bandRow="1">
                <a:tableStyleId>{5C22544A-7EE6-4342-B048-85BDC9FD1C3A}</a:tableStyleId>
              </a:tblPr>
              <a:tblGrid>
                <a:gridCol w="695324">
                  <a:extLst>
                    <a:ext uri="{9D8B030D-6E8A-4147-A177-3AD203B41FA5}">
                      <a16:colId xmlns:a16="http://schemas.microsoft.com/office/drawing/2014/main" val="1647731833"/>
                    </a:ext>
                  </a:extLst>
                </a:gridCol>
                <a:gridCol w="1629047">
                  <a:extLst>
                    <a:ext uri="{9D8B030D-6E8A-4147-A177-3AD203B41FA5}">
                      <a16:colId xmlns:a16="http://schemas.microsoft.com/office/drawing/2014/main" val="2242887964"/>
                    </a:ext>
                  </a:extLst>
                </a:gridCol>
                <a:gridCol w="1827712">
                  <a:extLst>
                    <a:ext uri="{9D8B030D-6E8A-4147-A177-3AD203B41FA5}">
                      <a16:colId xmlns:a16="http://schemas.microsoft.com/office/drawing/2014/main" val="1342759246"/>
                    </a:ext>
                  </a:extLst>
                </a:gridCol>
                <a:gridCol w="3029631">
                  <a:extLst>
                    <a:ext uri="{9D8B030D-6E8A-4147-A177-3AD203B41FA5}">
                      <a16:colId xmlns:a16="http://schemas.microsoft.com/office/drawing/2014/main" val="3977014299"/>
                    </a:ext>
                  </a:extLst>
                </a:gridCol>
                <a:gridCol w="2503170">
                  <a:extLst>
                    <a:ext uri="{9D8B030D-6E8A-4147-A177-3AD203B41FA5}">
                      <a16:colId xmlns:a16="http://schemas.microsoft.com/office/drawing/2014/main" val="671337428"/>
                    </a:ext>
                  </a:extLst>
                </a:gridCol>
                <a:gridCol w="2234974">
                  <a:extLst>
                    <a:ext uri="{9D8B030D-6E8A-4147-A177-3AD203B41FA5}">
                      <a16:colId xmlns:a16="http://schemas.microsoft.com/office/drawing/2014/main" val="1557174090"/>
                    </a:ext>
                  </a:extLst>
                </a:gridCol>
              </a:tblGrid>
              <a:tr h="182474">
                <a:tc>
                  <a:txBody>
                    <a:bodyPr/>
                    <a:lstStyle/>
                    <a:p>
                      <a:pPr marL="0" indent="0" algn="ctr" rtl="0" eaLnBrk="1" fontAlgn="ctr" latinLnBrk="0" hangingPunct="1">
                        <a:spcBef>
                          <a:spcPts val="0"/>
                        </a:spcBef>
                        <a:spcAft>
                          <a:spcPts val="0"/>
                        </a:spcAft>
                        <a:buFont typeface="Arial" panose="020B0604020202020204" pitchFamily="34" charset="0"/>
                        <a:buNone/>
                      </a:pPr>
                      <a:r>
                        <a:rPr lang="en-US" sz="1600" b="1" i="0" u="none" strike="noStrike" kern="1200" dirty="0" err="1">
                          <a:solidFill>
                            <a:srgbClr val="FFFFFF"/>
                          </a:solidFill>
                          <a:effectLst/>
                          <a:latin typeface="Calibri"/>
                        </a:rPr>
                        <a:t>S.No</a:t>
                      </a:r>
                      <a:endParaRPr lang="en-US"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Title of the paper</a:t>
                      </a:r>
                      <a:endParaRPr lang="en-IN"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Journal name</a:t>
                      </a:r>
                      <a:endParaRPr lang="en-IN"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Methodology used</a:t>
                      </a:r>
                      <a:endParaRPr lang="en-IN"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Results achieved</a:t>
                      </a:r>
                      <a:endParaRPr lang="en-IN"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Limitations</a:t>
                      </a:r>
                      <a:endParaRPr lang="en-IN" sz="1800" b="1"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157230">
                <a:tc>
                  <a:txBody>
                    <a:bodyPr/>
                    <a:lstStyle/>
                    <a:p>
                      <a:pPr marL="171450" indent="-171450" algn="ctr" rtl="0" eaLnBrk="1" fontAlgn="ctr" latinLnBrk="0" hangingPunct="1">
                        <a:spcBef>
                          <a:spcPts val="0"/>
                        </a:spcBef>
                        <a:spcAft>
                          <a:spcPts val="0"/>
                        </a:spcAft>
                        <a:buFont typeface="Arial" panose="020B0604020202020204" pitchFamily="34" charset="0"/>
                        <a:buChar char="•"/>
                      </a:pPr>
                      <a:r>
                        <a:rPr lang="en-US" sz="900" b="0" i="0" u="none" strike="noStrike" kern="1200" dirty="0">
                          <a:solidFill>
                            <a:srgbClr val="000000"/>
                          </a:solidFill>
                          <a:effectLst/>
                          <a:latin typeface="Calibri"/>
                        </a:rPr>
                        <a:t>6.</a:t>
                      </a:r>
                      <a:endParaRPr lang="en-US" sz="9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dirty="0"/>
                        <a:t>Heart Disease Detection by Using Machine Learning Algorithms and a Real-Time Cardiovascular Health Monitoring System</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dirty="0"/>
                        <a:t>World Journal of Engineering and Technology, 2018</a:t>
                      </a:r>
                      <a:endParaRPr lang="en-IN" sz="1200" b="0" i="0" u="none" strike="noStrike" kern="1200" baseline="0" dirty="0">
                        <a:solidFill>
                          <a:schemeClr val="dk1"/>
                        </a:solidFill>
                        <a:latin typeface="+mn-l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1" dirty="0"/>
                        <a:t>Machine Learning </a:t>
                      </a:r>
                      <a:r>
                        <a:rPr lang="en-US" sz="1200" b="1" dirty="0" err="1"/>
                        <a:t>Algorithms</a:t>
                      </a:r>
                      <a:r>
                        <a:rPr lang="en-US" sz="1200" dirty="0" err="1"/>
                        <a:t>:Several</a:t>
                      </a:r>
                      <a:r>
                        <a:rPr lang="en-US" sz="1200" dirty="0"/>
                        <a:t> algorithms (Naïve Bayes, Support Vector Machine (SVM), Artificial Neural Networks (ANN), Random Forest, and Simple Logistic Regression) were tested using WEKA to determine the most efficient model for heart disease prediction. SVM showed the best accuracy.</a:t>
                      </a:r>
                    </a:p>
                    <a:p>
                      <a:r>
                        <a:rPr lang="en-US" sz="1200" b="1" dirty="0"/>
                        <a:t>Data </a:t>
                      </a:r>
                      <a:r>
                        <a:rPr lang="en-US" sz="1200" b="1" dirty="0" err="1"/>
                        <a:t>Source</a:t>
                      </a:r>
                      <a:r>
                        <a:rPr lang="en-US" sz="1200" dirty="0" err="1"/>
                        <a:t>:Two</a:t>
                      </a:r>
                      <a:r>
                        <a:rPr lang="en-US" sz="1200" dirty="0"/>
                        <a:t> open-access datasets (Cleveland Heart Disease and </a:t>
                      </a:r>
                      <a:r>
                        <a:rPr lang="en-US" sz="1200" dirty="0" err="1"/>
                        <a:t>Statlog</a:t>
                      </a:r>
                      <a:r>
                        <a:rPr lang="en-US" sz="1200" dirty="0"/>
                        <a:t> Heart Disease datasets) were merged to enhance robustness, resulting in 566 records with 13 attributes.</a:t>
                      </a:r>
                    </a:p>
                    <a:p>
                      <a:r>
                        <a:rPr lang="en-US" sz="1200" b="1" dirty="0"/>
                        <a:t>Real-Time Patient </a:t>
                      </a:r>
                      <a:r>
                        <a:rPr lang="en-US" sz="1200" b="1" dirty="0" err="1"/>
                        <a:t>Monitoring</a:t>
                      </a:r>
                      <a:r>
                        <a:rPr lang="en-US" sz="1200" dirty="0" err="1"/>
                        <a:t>:Designed</a:t>
                      </a:r>
                      <a:r>
                        <a:rPr lang="en-US" sz="1200" dirty="0"/>
                        <a:t> a system using Arduino, integrated with sensors for monitoring heart rate, temperature, and humidity, and transmitting real-time data to a cloud server.</a:t>
                      </a:r>
                    </a:p>
                    <a:p>
                      <a:r>
                        <a:rPr lang="en-US" sz="1200" b="1" dirty="0"/>
                        <a:t>Cloud-Based </a:t>
                      </a:r>
                      <a:r>
                        <a:rPr lang="en-US" sz="1200" b="1" dirty="0" err="1"/>
                        <a:t>Application</a:t>
                      </a:r>
                      <a:r>
                        <a:rPr lang="en-US" sz="1200" dirty="0" err="1"/>
                        <a:t>:Developed</a:t>
                      </a:r>
                      <a:r>
                        <a:rPr lang="en-US" sz="1200" dirty="0"/>
                        <a:t> a tentative design for a mobile application enabling patient-doctor communication, real-time monitoring, and live video streaming for emergencies.</a:t>
                      </a:r>
                    </a:p>
                    <a:p>
                      <a:pPr marL="0" lvl="0" indent="0">
                        <a:buFont typeface="Arial" panose="020B0604020202020204" pitchFamily="34" charset="0"/>
                        <a:buNone/>
                      </a:pPr>
                      <a:endParaRPr lang="en-US" sz="1200" b="0" i="0" u="none" strike="noStrike" kern="1200" baseline="0" dirty="0">
                        <a:solidFill>
                          <a:schemeClr val="dk1"/>
                        </a:solidFill>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1" dirty="0"/>
                        <a:t>Prediction </a:t>
                      </a:r>
                      <a:r>
                        <a:rPr lang="en-US" sz="1200" b="1" dirty="0" err="1"/>
                        <a:t>Accuracy</a:t>
                      </a:r>
                      <a:r>
                        <a:rPr lang="en-US" sz="1200" dirty="0" err="1"/>
                        <a:t>:Support</a:t>
                      </a:r>
                      <a:r>
                        <a:rPr lang="en-US" sz="1200" dirty="0"/>
                        <a:t> Vector Machine (SVM) achieved the highest accuracy of 97.53%, sensitivity of 97.50%, and specificity of 94.94%.</a:t>
                      </a:r>
                    </a:p>
                    <a:p>
                      <a:r>
                        <a:rPr lang="en-US" sz="1200" b="1" dirty="0"/>
                        <a:t>Monitoring </a:t>
                      </a:r>
                      <a:r>
                        <a:rPr lang="en-US" sz="1200" b="1" dirty="0" err="1"/>
                        <a:t>System</a:t>
                      </a:r>
                      <a:r>
                        <a:rPr lang="en-US" sz="1200" dirty="0" err="1"/>
                        <a:t>:Successfully</a:t>
                      </a:r>
                      <a:r>
                        <a:rPr lang="en-US" sz="1200" dirty="0"/>
                        <a:t> implemented a real-time health monitoring system capable of notifying caregivers and doctors when parameters exceeded thresholds.</a:t>
                      </a:r>
                    </a:p>
                    <a:p>
                      <a:r>
                        <a:rPr lang="en-US" sz="1200" b="1" dirty="0"/>
                        <a:t>Application </a:t>
                      </a:r>
                      <a:r>
                        <a:rPr lang="en-US" sz="1200" b="1" dirty="0" err="1"/>
                        <a:t>Design</a:t>
                      </a:r>
                      <a:r>
                        <a:rPr lang="en-US" sz="1200" dirty="0" err="1"/>
                        <a:t>:Conceptualized</a:t>
                      </a:r>
                      <a:r>
                        <a:rPr lang="en-US" sz="1200" dirty="0"/>
                        <a:t> a user-friendly mobile app for patients and doctors, integrating prediction models and remote monitoring capabilities.</a:t>
                      </a:r>
                    </a:p>
                    <a:p>
                      <a:pPr marL="285750" indent="-285750">
                        <a:buFont typeface="Arial" panose="020B0604020202020204" pitchFamily="34" charset="0"/>
                        <a:buChar char="•"/>
                      </a:pPr>
                      <a:endParaRPr lang="en-US" sz="1200" b="0" i="0" u="none" strike="noStrike" kern="1200" baseline="0" dirty="0">
                        <a:solidFill>
                          <a:schemeClr val="dk1"/>
                        </a:solidFill>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0" algn="l" defTabSz="914400" rtl="0" eaLnBrk="1" latinLnBrk="0" hangingPunct="1"/>
                      <a:r>
                        <a:rPr lang="en-US" sz="1200" b="1" kern="1200" dirty="0">
                          <a:solidFill>
                            <a:schemeClr val="dk1"/>
                          </a:solidFill>
                          <a:latin typeface="+mn-lt"/>
                          <a:ea typeface="+mn-ea"/>
                          <a:cs typeface="+mn-cs"/>
                        </a:rPr>
                        <a:t>Hardware Constraints:</a:t>
                      </a:r>
                    </a:p>
                    <a:p>
                      <a:pPr marL="0" lvl="1" algn="l" defTabSz="914400" rtl="0" eaLnBrk="1" latinLnBrk="0" hangingPunct="1"/>
                      <a:r>
                        <a:rPr lang="en-US" sz="1200" b="0" kern="1200" dirty="0">
                          <a:solidFill>
                            <a:schemeClr val="dk1"/>
                          </a:solidFill>
                          <a:latin typeface="+mn-lt"/>
                          <a:ea typeface="+mn-ea"/>
                          <a:cs typeface="+mn-cs"/>
                        </a:rPr>
                        <a:t>The real-time monitoring system lacks advanced sensors like a clinically approved Photoplethysmography (PPG)-based blood pressure monitor, limiting its medical utility.</a:t>
                      </a:r>
                    </a:p>
                    <a:p>
                      <a:pPr marL="0" algn="l" defTabSz="914400" rtl="0" eaLnBrk="1" latinLnBrk="0" hangingPunct="1"/>
                      <a:r>
                        <a:rPr lang="en-US" sz="1200" b="1" kern="1200" dirty="0">
                          <a:solidFill>
                            <a:schemeClr val="dk1"/>
                          </a:solidFill>
                          <a:latin typeface="+mn-lt"/>
                          <a:ea typeface="+mn-ea"/>
                          <a:cs typeface="+mn-cs"/>
                        </a:rPr>
                        <a:t>Data Generalization:</a:t>
                      </a:r>
                    </a:p>
                    <a:p>
                      <a:pPr marL="0" lvl="1" algn="l" defTabSz="914400" rtl="0" eaLnBrk="1" latinLnBrk="0" hangingPunct="1"/>
                      <a:r>
                        <a:rPr lang="en-US" sz="1200" b="0" kern="1200" dirty="0">
                          <a:solidFill>
                            <a:schemeClr val="dk1"/>
                          </a:solidFill>
                          <a:latin typeface="+mn-lt"/>
                          <a:ea typeface="+mn-ea"/>
                          <a:cs typeface="+mn-cs"/>
                        </a:rPr>
                        <a:t>While two datasets were merged, the generalizability of the model to other populations remains unvalidated.</a:t>
                      </a:r>
                    </a:p>
                    <a:p>
                      <a:pPr marL="0" algn="l" defTabSz="914400" rtl="0" eaLnBrk="1" latinLnBrk="0" hangingPunct="1"/>
                      <a:r>
                        <a:rPr lang="en-US" sz="1200" b="1" kern="1200" dirty="0">
                          <a:solidFill>
                            <a:schemeClr val="dk1"/>
                          </a:solidFill>
                          <a:latin typeface="+mn-lt"/>
                          <a:ea typeface="+mn-ea"/>
                          <a:cs typeface="+mn-cs"/>
                        </a:rPr>
                        <a:t>Mobile Application:</a:t>
                      </a:r>
                    </a:p>
                    <a:p>
                      <a:pPr marL="0" lvl="1" algn="l" defTabSz="914400" rtl="0" eaLnBrk="1" latinLnBrk="0" hangingPunct="1"/>
                      <a:r>
                        <a:rPr lang="en-US" sz="1200" b="0" kern="1200" dirty="0">
                          <a:solidFill>
                            <a:schemeClr val="dk1"/>
                          </a:solidFill>
                          <a:latin typeface="+mn-lt"/>
                          <a:ea typeface="+mn-ea"/>
                          <a:cs typeface="+mn-cs"/>
                        </a:rPr>
                        <a:t>The proposed mobile app design was not implemented, and practical testing was not conducted.</a:t>
                      </a:r>
                    </a:p>
                    <a:p>
                      <a:pPr marL="0" algn="l" defTabSz="914400" rtl="0" eaLnBrk="1" latinLnBrk="0" hangingPunct="1"/>
                      <a:r>
                        <a:rPr lang="en-US" sz="1200" b="0" kern="1200" dirty="0">
                          <a:solidFill>
                            <a:schemeClr val="dk1"/>
                          </a:solidFill>
                          <a:latin typeface="+mn-lt"/>
                          <a:ea typeface="+mn-ea"/>
                          <a:cs typeface="+mn-cs"/>
                        </a:rPr>
                        <a:t>Dependency on Internet </a:t>
                      </a:r>
                      <a:r>
                        <a:rPr lang="en-US" sz="1200" b="1" kern="1200" dirty="0">
                          <a:solidFill>
                            <a:schemeClr val="dk1"/>
                          </a:solidFill>
                          <a:latin typeface="+mn-lt"/>
                          <a:ea typeface="+mn-ea"/>
                          <a:cs typeface="+mn-cs"/>
                        </a:rPr>
                        <a:t>Connectivity:</a:t>
                      </a:r>
                    </a:p>
                    <a:p>
                      <a:pPr marL="0" lvl="1" algn="l" defTabSz="914400" rtl="0" eaLnBrk="1" latinLnBrk="0" hangingPunct="1"/>
                      <a:r>
                        <a:rPr lang="en-US" sz="1200" b="0" kern="1200" dirty="0">
                          <a:solidFill>
                            <a:schemeClr val="dk1"/>
                          </a:solidFill>
                          <a:latin typeface="+mn-lt"/>
                          <a:ea typeface="+mn-ea"/>
                          <a:cs typeface="+mn-cs"/>
                        </a:rPr>
                        <a:t>The monitoring system heavily relies on cloud infrastructure, which could pose challenges in regions with poor network connectivity.</a:t>
                      </a:r>
                    </a:p>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2290853"/>
                  </a:ext>
                </a:extLst>
              </a:tr>
            </a:tbl>
          </a:graphicData>
        </a:graphic>
      </p:graphicFrame>
      <p:pic>
        <p:nvPicPr>
          <p:cNvPr id="2" name="Content Placeholder 6">
            <a:extLst>
              <a:ext uri="{FF2B5EF4-FFF2-40B4-BE49-F238E27FC236}">
                <a16:creationId xmlns:a16="http://schemas.microsoft.com/office/drawing/2014/main" id="{0EBB1B82-9BBC-1609-FAEF-3A8D8486C3F7}"/>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6F34FC08-37F1-A8CD-423C-C83D1AEDE725}"/>
              </a:ext>
            </a:extLst>
          </p:cNvPr>
          <p:cNvPicPr>
            <a:picLocks noChangeAspect="1"/>
          </p:cNvPicPr>
          <p:nvPr/>
        </p:nvPicPr>
        <p:blipFill>
          <a:blip r:embed="rId3"/>
          <a:stretch>
            <a:fillRect/>
          </a:stretch>
        </p:blipFill>
        <p:spPr>
          <a:xfrm>
            <a:off x="259261" y="192151"/>
            <a:ext cx="2509158" cy="848932"/>
          </a:xfrm>
          <a:prstGeom prst="rect">
            <a:avLst/>
          </a:prstGeom>
        </p:spPr>
      </p:pic>
    </p:spTree>
    <p:extLst>
      <p:ext uri="{BB962C8B-B14F-4D97-AF65-F5344CB8AC3E}">
        <p14:creationId xmlns:p14="http://schemas.microsoft.com/office/powerpoint/2010/main" val="2463100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230880" y="426614"/>
            <a:ext cx="6350000"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and Study</a:t>
            </a:r>
          </a:p>
          <a:p>
            <a:pPr algn="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0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contd</a:t>
            </a:r>
            <a:endParaRPr lang="en-IN"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3404962106"/>
              </p:ext>
            </p:extLst>
          </p:nvPr>
        </p:nvGraphicFramePr>
        <p:xfrm>
          <a:off x="101961" y="1528063"/>
          <a:ext cx="11807007" cy="4693920"/>
        </p:xfrm>
        <a:graphic>
          <a:graphicData uri="http://schemas.openxmlformats.org/drawingml/2006/table">
            <a:tbl>
              <a:tblPr firstRow="1" bandRow="1">
                <a:tableStyleId>{5C22544A-7EE6-4342-B048-85BDC9FD1C3A}</a:tableStyleId>
              </a:tblPr>
              <a:tblGrid>
                <a:gridCol w="475538">
                  <a:extLst>
                    <a:ext uri="{9D8B030D-6E8A-4147-A177-3AD203B41FA5}">
                      <a16:colId xmlns:a16="http://schemas.microsoft.com/office/drawing/2014/main" val="1647731833"/>
                    </a:ext>
                  </a:extLst>
                </a:gridCol>
                <a:gridCol w="2310030">
                  <a:extLst>
                    <a:ext uri="{9D8B030D-6E8A-4147-A177-3AD203B41FA5}">
                      <a16:colId xmlns:a16="http://schemas.microsoft.com/office/drawing/2014/main" val="2242887964"/>
                    </a:ext>
                  </a:extLst>
                </a:gridCol>
                <a:gridCol w="1551523">
                  <a:extLst>
                    <a:ext uri="{9D8B030D-6E8A-4147-A177-3AD203B41FA5}">
                      <a16:colId xmlns:a16="http://schemas.microsoft.com/office/drawing/2014/main" val="1342759246"/>
                    </a:ext>
                  </a:extLst>
                </a:gridCol>
                <a:gridCol w="3209470">
                  <a:extLst>
                    <a:ext uri="{9D8B030D-6E8A-4147-A177-3AD203B41FA5}">
                      <a16:colId xmlns:a16="http://schemas.microsoft.com/office/drawing/2014/main" val="3977014299"/>
                    </a:ext>
                  </a:extLst>
                </a:gridCol>
                <a:gridCol w="2130223">
                  <a:extLst>
                    <a:ext uri="{9D8B030D-6E8A-4147-A177-3AD203B41FA5}">
                      <a16:colId xmlns:a16="http://schemas.microsoft.com/office/drawing/2014/main" val="671337428"/>
                    </a:ext>
                  </a:extLst>
                </a:gridCol>
                <a:gridCol w="2130223">
                  <a:extLst>
                    <a:ext uri="{9D8B030D-6E8A-4147-A177-3AD203B41FA5}">
                      <a16:colId xmlns:a16="http://schemas.microsoft.com/office/drawing/2014/main" val="1557174090"/>
                    </a:ext>
                  </a:extLst>
                </a:gridCol>
              </a:tblGrid>
              <a:tr h="194202">
                <a:tc>
                  <a:txBody>
                    <a:bodyPr/>
                    <a:lstStyle/>
                    <a:p>
                      <a:pPr marL="0" indent="0" algn="ctr" rtl="0" eaLnBrk="1" fontAlgn="ctr" latinLnBrk="0" hangingPunct="1">
                        <a:spcBef>
                          <a:spcPts val="0"/>
                        </a:spcBef>
                        <a:spcAft>
                          <a:spcPts val="0"/>
                        </a:spcAft>
                        <a:buFont typeface="Arial" panose="020B0604020202020204" pitchFamily="34" charset="0"/>
                        <a:buNone/>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a:solidFill>
                            <a:srgbClr val="FFFFFF"/>
                          </a:solidFill>
                          <a:effectLst/>
                          <a:latin typeface="Calibri"/>
                        </a:rPr>
                        <a:t>Methodology used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a:solidFill>
                            <a:srgbClr val="FFFFFF"/>
                          </a:solidFill>
                          <a:effectLst/>
                          <a:latin typeface="Calibri"/>
                        </a:rPr>
                        <a:t>Results achieved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084542">
                <a:tc>
                  <a:txBody>
                    <a:bodyPr/>
                    <a:lstStyle/>
                    <a:p>
                      <a:pPr marL="0" indent="0" algn="ctr" rtl="0" eaLnBrk="1" fontAlgn="ctr" latinLnBrk="0" hangingPunct="1">
                        <a:spcBef>
                          <a:spcPts val="0"/>
                        </a:spcBef>
                        <a:spcAft>
                          <a:spcPts val="0"/>
                        </a:spcAft>
                        <a:buFont typeface="Arial" panose="020B0604020202020204" pitchFamily="34" charset="0"/>
                        <a:buNone/>
                      </a:pPr>
                      <a:r>
                        <a:rPr lang="en-US" sz="1100" b="0" i="0" u="none" strike="noStrike" dirty="0">
                          <a:effectLst/>
                          <a:latin typeface="Calibri"/>
                        </a:rPr>
                        <a:t>7.</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100" dirty="0"/>
                        <a:t>Prediction of Heart Disease Using a Combination of Machine Learning and Deep Learning</a:t>
                      </a:r>
                      <a:endParaRPr lang="en-IN" sz="11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IN" sz="1100" dirty="0"/>
                        <a:t>Computational Intelligence and Neuroscience, 2021</a:t>
                      </a:r>
                      <a:endParaRPr lang="en-IN" sz="11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100" b="1" dirty="0" err="1"/>
                        <a:t>Dataset</a:t>
                      </a:r>
                      <a:r>
                        <a:rPr lang="en-US" sz="1100" dirty="0" err="1"/>
                        <a:t>:Public</a:t>
                      </a:r>
                      <a:r>
                        <a:rPr lang="en-US" sz="1100" dirty="0"/>
                        <a:t> Health dataset derived from the Cleveland, Hungary, Switzerland, and Long Beach V databases, consisting of 76 attributes, with a focus on 14 features for this study.</a:t>
                      </a:r>
                    </a:p>
                    <a:p>
                      <a:r>
                        <a:rPr lang="en-US" sz="1100" b="1" dirty="0" err="1"/>
                        <a:t>Preprocessing</a:t>
                      </a:r>
                      <a:r>
                        <a:rPr lang="en-US" sz="1100" dirty="0" err="1"/>
                        <a:t>:Handled</a:t>
                      </a:r>
                      <a:r>
                        <a:rPr lang="en-US" sz="1100" dirty="0"/>
                        <a:t> outliers using the Isolation Forest method.</a:t>
                      </a:r>
                    </a:p>
                    <a:p>
                      <a:r>
                        <a:rPr lang="en-US" sz="1100" dirty="0"/>
                        <a:t>Balanced the dataset and applied feature selection using the Lasso algorithm.</a:t>
                      </a:r>
                    </a:p>
                    <a:p>
                      <a:r>
                        <a:rPr lang="en-US" sz="1100" b="1" dirty="0"/>
                        <a:t>Machine Learning </a:t>
                      </a:r>
                      <a:r>
                        <a:rPr lang="en-US" sz="1100" b="1" dirty="0" err="1"/>
                        <a:t>Approaches</a:t>
                      </a:r>
                      <a:r>
                        <a:rPr lang="en-US" sz="1100" dirty="0" err="1"/>
                        <a:t>:Algorithms</a:t>
                      </a:r>
                      <a:r>
                        <a:rPr lang="en-US" sz="1100" dirty="0"/>
                        <a:t> tested: Logistic Regression, K-Nearest Neighbors, Decision Trees, Random Forest, Support Vector Machine (SVM), and </a:t>
                      </a:r>
                      <a:r>
                        <a:rPr lang="en-US" sz="1100" dirty="0" err="1"/>
                        <a:t>XGBoost</a:t>
                      </a:r>
                      <a:r>
                        <a:rPr lang="en-US" sz="1100" dirty="0"/>
                        <a:t>.</a:t>
                      </a:r>
                    </a:p>
                    <a:p>
                      <a:r>
                        <a:rPr lang="en-US" sz="1100" dirty="0"/>
                        <a:t>Applied feature selection and dimensionality reduction techniques to enhance model performance.</a:t>
                      </a:r>
                    </a:p>
                    <a:p>
                      <a:r>
                        <a:rPr lang="en-US" sz="1100" b="1" dirty="0"/>
                        <a:t>Deep Learning </a:t>
                      </a:r>
                      <a:r>
                        <a:rPr lang="en-US" sz="1100" b="1" dirty="0" err="1"/>
                        <a:t>Approach</a:t>
                      </a:r>
                      <a:r>
                        <a:rPr lang="en-US" sz="1100" dirty="0" err="1"/>
                        <a:t>:Sequential</a:t>
                      </a:r>
                      <a:r>
                        <a:rPr lang="en-US" sz="1100" dirty="0"/>
                        <a:t> deep learning model with three dense layers, </a:t>
                      </a:r>
                      <a:r>
                        <a:rPr lang="en-US" sz="1100" dirty="0" err="1"/>
                        <a:t>ReLU</a:t>
                      </a:r>
                      <a:r>
                        <a:rPr lang="en-US" sz="1100" dirty="0"/>
                        <a:t> activation for hidden layers, and Sigmoid activation for the output layer.</a:t>
                      </a:r>
                    </a:p>
                    <a:p>
                      <a:r>
                        <a:rPr lang="en-US" sz="1100" dirty="0"/>
                        <a:t>Included Dropout layers to prevent overfitting.</a:t>
                      </a:r>
                    </a:p>
                    <a:p>
                      <a:pPr marL="0" indent="0">
                        <a:buFont typeface="Arial" panose="020B0604020202020204" pitchFamily="34" charset="0"/>
                        <a:buNone/>
                      </a:pPr>
                      <a:endParaRPr lang="en-US" sz="11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100" b="1" dirty="0"/>
                        <a:t>Machine Learning </a:t>
                      </a:r>
                      <a:r>
                        <a:rPr lang="en-US" sz="1100" b="1" dirty="0" err="1"/>
                        <a:t>Models</a:t>
                      </a:r>
                      <a:r>
                        <a:rPr lang="en-US" sz="1100" dirty="0" err="1"/>
                        <a:t>:The</a:t>
                      </a:r>
                      <a:r>
                        <a:rPr lang="en-US" sz="1100" dirty="0"/>
                        <a:t> highest accuracy among ML models was achieved by the K-Nearest Neighbors classifier (84.8%).</a:t>
                      </a:r>
                    </a:p>
                    <a:p>
                      <a:r>
                        <a:rPr lang="en-US" sz="1100" dirty="0"/>
                        <a:t>Other models like Random Forest and Logistic Regression achieved accuracies of 80.3% and 83.3%, respectively.</a:t>
                      </a:r>
                    </a:p>
                    <a:p>
                      <a:r>
                        <a:rPr lang="en-US" sz="1100" b="1" dirty="0"/>
                        <a:t>Deep Learning </a:t>
                      </a:r>
                      <a:r>
                        <a:rPr lang="en-US" sz="1100" b="1" dirty="0" err="1"/>
                        <a:t>Model</a:t>
                      </a:r>
                      <a:r>
                        <a:rPr lang="en-US" sz="1100" dirty="0" err="1"/>
                        <a:t>:Achieved</a:t>
                      </a:r>
                      <a:r>
                        <a:rPr lang="en-US" sz="1100" dirty="0"/>
                        <a:t> an accuracy of </a:t>
                      </a:r>
                      <a:r>
                        <a:rPr lang="en-US" sz="1100" b="1" dirty="0"/>
                        <a:t>94.2%</a:t>
                      </a:r>
                      <a:r>
                        <a:rPr lang="en-US" sz="1100" dirty="0"/>
                        <a:t>, significantly outperforming all ML classifiers.</a:t>
                      </a:r>
                    </a:p>
                    <a:p>
                      <a:r>
                        <a:rPr lang="en-US" sz="1100" dirty="0"/>
                        <a:t>Demonstrated robustness in predictions after preprocessing and normalization.</a:t>
                      </a:r>
                    </a:p>
                    <a:p>
                      <a:r>
                        <a:rPr lang="en-US" sz="1100" b="1" dirty="0"/>
                        <a:t>Evaluation </a:t>
                      </a:r>
                      <a:r>
                        <a:rPr lang="en-US" sz="1100" b="1" dirty="0" err="1"/>
                        <a:t>Metrics</a:t>
                      </a:r>
                      <a:r>
                        <a:rPr lang="en-US" sz="1100" dirty="0" err="1"/>
                        <a:t>:The</a:t>
                      </a:r>
                      <a:r>
                        <a:rPr lang="en-US" sz="1100" dirty="0"/>
                        <a:t> study measured performance using metrics such as accuracy, specificity, sensitivity, precision, and F1-score.</a:t>
                      </a:r>
                    </a:p>
                    <a:p>
                      <a:pPr marL="171450" indent="-171450">
                        <a:buFont typeface="Arial" panose="020B0604020202020204" pitchFamily="34" charset="0"/>
                        <a:buChar char="•"/>
                      </a:pPr>
                      <a:endParaRPr lang="en-IN" sz="1100" b="0" i="0" u="none" strike="noStrike" kern="1200" baseline="0" dirty="0">
                        <a:solidFill>
                          <a:schemeClr val="dk1"/>
                        </a:solidFill>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100" b="1" dirty="0"/>
                        <a:t>Dataset </a:t>
                      </a:r>
                      <a:r>
                        <a:rPr lang="en-US" sz="1100" b="1" dirty="0" err="1"/>
                        <a:t>Size</a:t>
                      </a:r>
                      <a:r>
                        <a:rPr lang="en-US" sz="1100" dirty="0" err="1"/>
                        <a:t>:The</a:t>
                      </a:r>
                      <a:r>
                        <a:rPr lang="en-US" sz="1100" dirty="0"/>
                        <a:t> study utilized a relatively small dataset, which might limit the generalizability of the model to larger or diverse populations.</a:t>
                      </a:r>
                    </a:p>
                    <a:p>
                      <a:r>
                        <a:rPr lang="en-US" sz="1100" b="1" dirty="0"/>
                        <a:t>Overfitting </a:t>
                      </a:r>
                      <a:r>
                        <a:rPr lang="en-US" sz="1100" b="1" dirty="0" err="1"/>
                        <a:t>Concerns</a:t>
                      </a:r>
                      <a:r>
                        <a:rPr lang="en-US" sz="1100" dirty="0" err="1"/>
                        <a:t>:Deep</a:t>
                      </a:r>
                      <a:r>
                        <a:rPr lang="en-US" sz="1100" dirty="0"/>
                        <a:t> learning models showed a tendency to overfit, emphasizing the need for more data and regularization techniques.</a:t>
                      </a:r>
                    </a:p>
                    <a:p>
                      <a:r>
                        <a:rPr lang="en-US" sz="1100" b="1" dirty="0"/>
                        <a:t>Feature </a:t>
                      </a:r>
                      <a:r>
                        <a:rPr lang="en-US" sz="1100" b="1" dirty="0" err="1"/>
                        <a:t>Selection</a:t>
                      </a:r>
                      <a:r>
                        <a:rPr lang="en-US" sz="1100" dirty="0" err="1"/>
                        <a:t>:While</a:t>
                      </a:r>
                      <a:r>
                        <a:rPr lang="en-US" sz="1100" dirty="0"/>
                        <a:t> feature selection improved performance, further exploration of advanced techniques like PCA or Autoencoders could yield better results.</a:t>
                      </a:r>
                    </a:p>
                    <a:p>
                      <a:r>
                        <a:rPr lang="en-US" sz="1100" b="1" dirty="0"/>
                        <a:t>Applicability in Real-Time </a:t>
                      </a:r>
                      <a:r>
                        <a:rPr lang="en-US" sz="1100" b="1" dirty="0" err="1"/>
                        <a:t>Systems</a:t>
                      </a:r>
                      <a:r>
                        <a:rPr lang="en-US" sz="1100" dirty="0" err="1"/>
                        <a:t>:The</a:t>
                      </a:r>
                      <a:r>
                        <a:rPr lang="en-US" sz="1100" dirty="0"/>
                        <a:t> integration of the trained models into mobile or multimedia platforms was proposed but not implemented, limiting its immediate practical utility.</a:t>
                      </a:r>
                    </a:p>
                    <a:p>
                      <a:pPr marL="171450" indent="-171450">
                        <a:buFont typeface="Arial" panose="020B0604020202020204" pitchFamily="34" charset="0"/>
                        <a:buChar char="•"/>
                      </a:pPr>
                      <a:endParaRPr lang="en-IN" sz="1100" b="0" i="0" u="none" strike="noStrike" kern="1200" baseline="0" dirty="0">
                        <a:solidFill>
                          <a:schemeClr val="dk1"/>
                        </a:solidFill>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659534"/>
                  </a:ext>
                </a:extLst>
              </a:tr>
            </a:tbl>
          </a:graphicData>
        </a:graphic>
      </p:graphicFrame>
      <p:pic>
        <p:nvPicPr>
          <p:cNvPr id="2" name="Content Placeholder 6">
            <a:extLst>
              <a:ext uri="{FF2B5EF4-FFF2-40B4-BE49-F238E27FC236}">
                <a16:creationId xmlns:a16="http://schemas.microsoft.com/office/drawing/2014/main" id="{6188C545-65FD-28B4-1DE7-D4AFE87D0188}"/>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580880" y="196292"/>
            <a:ext cx="2441448" cy="1212025"/>
          </a:xfrm>
        </p:spPr>
      </p:pic>
      <p:pic>
        <p:nvPicPr>
          <p:cNvPr id="3" name="Picture 2">
            <a:extLst>
              <a:ext uri="{FF2B5EF4-FFF2-40B4-BE49-F238E27FC236}">
                <a16:creationId xmlns:a16="http://schemas.microsoft.com/office/drawing/2014/main" id="{8C79FAF4-D241-9CB4-4D11-3D978A5868B9}"/>
              </a:ext>
            </a:extLst>
          </p:cNvPr>
          <p:cNvPicPr>
            <a:picLocks noChangeAspect="1"/>
          </p:cNvPicPr>
          <p:nvPr/>
        </p:nvPicPr>
        <p:blipFill>
          <a:blip r:embed="rId3"/>
          <a:stretch>
            <a:fillRect/>
          </a:stretch>
        </p:blipFill>
        <p:spPr>
          <a:xfrm>
            <a:off x="101962" y="448424"/>
            <a:ext cx="2509158" cy="848932"/>
          </a:xfrm>
          <a:prstGeom prst="rect">
            <a:avLst/>
          </a:prstGeom>
        </p:spPr>
      </p:pic>
    </p:spTree>
    <p:extLst>
      <p:ext uri="{BB962C8B-B14F-4D97-AF65-F5344CB8AC3E}">
        <p14:creationId xmlns:p14="http://schemas.microsoft.com/office/powerpoint/2010/main" val="160572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606800" y="174353"/>
            <a:ext cx="5984240"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Literature Survey and Study</a:t>
            </a:r>
          </a:p>
          <a:p>
            <a:pPr algn="r"/>
            <a:r>
              <a:rPr lang="en-US" sz="20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a:t>
            </a:r>
            <a:r>
              <a:rPr lang="en-US" sz="2000" b="1" dirty="0" err="1">
                <a:effectLst>
                  <a:outerShdw blurRad="38100" dist="38100" dir="2700000" algn="tl">
                    <a:srgbClr val="000000">
                      <a:alpha val="43137"/>
                    </a:srgbClr>
                  </a:outerShdw>
                </a:effectLst>
                <a:latin typeface="Arial" panose="020B0604020202020204" pitchFamily="34" charset="0"/>
                <a:cs typeface="Arial" panose="020B0604020202020204" pitchFamily="34" charset="0"/>
              </a:rPr>
              <a:t>contd</a:t>
            </a:r>
            <a:endParaRPr lang="en-IN" sz="3200" b="1"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254343804"/>
              </p:ext>
            </p:extLst>
          </p:nvPr>
        </p:nvGraphicFramePr>
        <p:xfrm>
          <a:off x="152400" y="1361440"/>
          <a:ext cx="11843657" cy="5388935"/>
        </p:xfrm>
        <a:graphic>
          <a:graphicData uri="http://schemas.openxmlformats.org/drawingml/2006/table">
            <a:tbl>
              <a:tblPr firstRow="1" bandRow="1">
                <a:tableStyleId>{5C22544A-7EE6-4342-B048-85BDC9FD1C3A}</a:tableStyleId>
              </a:tblPr>
              <a:tblGrid>
                <a:gridCol w="959130">
                  <a:extLst>
                    <a:ext uri="{9D8B030D-6E8A-4147-A177-3AD203B41FA5}">
                      <a16:colId xmlns:a16="http://schemas.microsoft.com/office/drawing/2014/main" val="1647731833"/>
                    </a:ext>
                  </a:extLst>
                </a:gridCol>
                <a:gridCol w="1729641">
                  <a:extLst>
                    <a:ext uri="{9D8B030D-6E8A-4147-A177-3AD203B41FA5}">
                      <a16:colId xmlns:a16="http://schemas.microsoft.com/office/drawing/2014/main" val="2242887964"/>
                    </a:ext>
                  </a:extLst>
                </a:gridCol>
                <a:gridCol w="1730829">
                  <a:extLst>
                    <a:ext uri="{9D8B030D-6E8A-4147-A177-3AD203B41FA5}">
                      <a16:colId xmlns:a16="http://schemas.microsoft.com/office/drawing/2014/main" val="1342759246"/>
                    </a:ext>
                  </a:extLst>
                </a:gridCol>
                <a:gridCol w="2699657">
                  <a:extLst>
                    <a:ext uri="{9D8B030D-6E8A-4147-A177-3AD203B41FA5}">
                      <a16:colId xmlns:a16="http://schemas.microsoft.com/office/drawing/2014/main" val="3977014299"/>
                    </a:ext>
                  </a:extLst>
                </a:gridCol>
                <a:gridCol w="2046514">
                  <a:extLst>
                    <a:ext uri="{9D8B030D-6E8A-4147-A177-3AD203B41FA5}">
                      <a16:colId xmlns:a16="http://schemas.microsoft.com/office/drawing/2014/main" val="671337428"/>
                    </a:ext>
                  </a:extLst>
                </a:gridCol>
                <a:gridCol w="2677886">
                  <a:extLst>
                    <a:ext uri="{9D8B030D-6E8A-4147-A177-3AD203B41FA5}">
                      <a16:colId xmlns:a16="http://schemas.microsoft.com/office/drawing/2014/main" val="1557174090"/>
                    </a:ext>
                  </a:extLst>
                </a:gridCol>
              </a:tblGrid>
              <a:tr h="268552">
                <a:tc>
                  <a:txBody>
                    <a:bodyPr/>
                    <a:lstStyle/>
                    <a:p>
                      <a:pPr marL="0" indent="0" algn="ctr" rtl="0" eaLnBrk="1" fontAlgn="ctr" latinLnBrk="0" hangingPunct="1">
                        <a:spcBef>
                          <a:spcPts val="0"/>
                        </a:spcBef>
                        <a:spcAft>
                          <a:spcPts val="0"/>
                        </a:spcAft>
                        <a:buFont typeface="Arial" panose="020B0604020202020204" pitchFamily="34" charset="0"/>
                        <a:buNone/>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Methodology used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Results achieved</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indent="0" algn="ctr" rtl="0" eaLnBrk="1" fontAlgn="ctr" latinLnBrk="0" hangingPunct="1">
                        <a:spcBef>
                          <a:spcPts val="0"/>
                        </a:spcBef>
                        <a:spcAft>
                          <a:spcPts val="0"/>
                        </a:spcAft>
                        <a:buFont typeface="Arial" panose="020B0604020202020204" pitchFamily="34" charset="0"/>
                        <a:buNone/>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5053655">
                <a:tc>
                  <a:txBody>
                    <a:bodyPr/>
                    <a:lstStyle/>
                    <a:p>
                      <a:pPr marL="171450" indent="-171450" algn="ctr" rtl="0" eaLnBrk="1" fontAlgn="ctr" latinLnBrk="0" hangingPunct="1">
                        <a:spcBef>
                          <a:spcPts val="0"/>
                        </a:spcBef>
                        <a:spcAft>
                          <a:spcPts val="0"/>
                        </a:spcAft>
                        <a:buFont typeface="Arial" panose="020B0604020202020204" pitchFamily="34" charset="0"/>
                        <a:buChar char="•"/>
                      </a:pPr>
                      <a:r>
                        <a:rPr lang="en-US" sz="900" b="0" i="0" u="none" strike="noStrike" kern="1200" dirty="0">
                          <a:solidFill>
                            <a:srgbClr val="000000"/>
                          </a:solidFill>
                          <a:effectLst/>
                          <a:latin typeface="Calibri"/>
                        </a:rPr>
                        <a:t>8.</a:t>
                      </a:r>
                      <a:endParaRPr lang="en-US" sz="9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285750" indent="-285750">
                        <a:buFont typeface="Arial" panose="020B0604020202020204" pitchFamily="34" charset="0"/>
                        <a:buChar char="•"/>
                      </a:pPr>
                      <a:r>
                        <a:rPr lang="en-US" sz="1200" dirty="0"/>
                        <a:t>Heart Disease Prediction Based on the Embedded Feature Selection Method and Deep Neural Network</a:t>
                      </a:r>
                      <a:endParaRPr lang="en-US" sz="7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pPr marL="171450" indent="-171450">
                        <a:buFont typeface="Arial" panose="020B0604020202020204" pitchFamily="34" charset="0"/>
                        <a:buChar char="•"/>
                      </a:pPr>
                      <a:r>
                        <a:rPr lang="en-US" sz="1200" dirty="0"/>
                        <a:t>Journal of Healthcare Engineering, 2021Journal of Healthcare Engineering, 2021</a:t>
                      </a:r>
                      <a:endParaRPr lang="en-IN" sz="1200" b="0" kern="1200" dirty="0">
                        <a:solidFill>
                          <a:schemeClr val="dk1"/>
                        </a:solidFill>
                        <a:effectLst/>
                        <a:latin typeface="+mn-lt"/>
                        <a:ea typeface="+mn-ea"/>
                        <a:cs typeface="+mn-cs"/>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1" dirty="0"/>
                        <a:t>Feature </a:t>
                      </a:r>
                      <a:r>
                        <a:rPr lang="en-US" sz="1200" b="1" dirty="0" err="1"/>
                        <a:t>Selection</a:t>
                      </a:r>
                      <a:r>
                        <a:rPr lang="en-US" sz="1200" dirty="0" err="1"/>
                        <a:t>:Applied</a:t>
                      </a:r>
                      <a:r>
                        <a:rPr lang="en-US" sz="1200" dirty="0"/>
                        <a:t> an embedded feature selection method based on the </a:t>
                      </a:r>
                      <a:r>
                        <a:rPr lang="en-US" sz="1200" dirty="0" err="1"/>
                        <a:t>LinearSVC</a:t>
                      </a:r>
                      <a:r>
                        <a:rPr lang="en-US" sz="1200" dirty="0"/>
                        <a:t> algorithm, using L1 norm (Lasso) as a penalty term to select relevant features.</a:t>
                      </a:r>
                    </a:p>
                    <a:p>
                      <a:r>
                        <a:rPr lang="en-US" sz="1200" b="1" dirty="0"/>
                        <a:t>Deep Neural Network (DNN)</a:t>
                      </a:r>
                      <a:r>
                        <a:rPr lang="en-US" sz="1200" dirty="0"/>
                        <a:t>:Designed a DNN model for heart disease prediction, where the features selected through the embedded method are fed into the network.</a:t>
                      </a:r>
                    </a:p>
                    <a:p>
                      <a:r>
                        <a:rPr lang="en-US" sz="1200" b="1" dirty="0"/>
                        <a:t>Data </a:t>
                      </a:r>
                      <a:r>
                        <a:rPr lang="en-US" sz="1200" b="1" dirty="0" err="1"/>
                        <a:t>Preprocessing</a:t>
                      </a:r>
                      <a:r>
                        <a:rPr lang="en-US" sz="1200" dirty="0" err="1"/>
                        <a:t>:Performed</a:t>
                      </a:r>
                      <a:r>
                        <a:rPr lang="en-US" sz="1200" dirty="0"/>
                        <a:t> outlier removal using the IQR method and data standardization to improve model performance.</a:t>
                      </a:r>
                    </a:p>
                    <a:p>
                      <a:r>
                        <a:rPr lang="en-US" sz="1200" b="1" dirty="0"/>
                        <a:t>Weight </a:t>
                      </a:r>
                      <a:r>
                        <a:rPr lang="en-US" sz="1200" b="1" dirty="0" err="1"/>
                        <a:t>Initialization</a:t>
                      </a:r>
                      <a:r>
                        <a:rPr lang="en-US" sz="1200" dirty="0" err="1"/>
                        <a:t>:Compared</a:t>
                      </a:r>
                      <a:r>
                        <a:rPr lang="en-US" sz="1200" dirty="0"/>
                        <a:t> multiple weight initialization methods, with the He initializer showing the best results in terms of stability and accuracy.</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1" dirty="0"/>
                        <a:t>Prediction </a:t>
                      </a:r>
                      <a:r>
                        <a:rPr lang="en-US" sz="1200" b="1" dirty="0" err="1"/>
                        <a:t>Performance</a:t>
                      </a:r>
                      <a:r>
                        <a:rPr lang="en-US" sz="1200" dirty="0" err="1"/>
                        <a:t>:The</a:t>
                      </a:r>
                      <a:r>
                        <a:rPr lang="en-US" sz="1200" dirty="0"/>
                        <a:t> model achieved accuracy of </a:t>
                      </a:r>
                      <a:r>
                        <a:rPr lang="en-US" sz="1200" b="1" dirty="0"/>
                        <a:t>98.56%</a:t>
                      </a:r>
                      <a:r>
                        <a:rPr lang="en-US" sz="1200" dirty="0"/>
                        <a:t>, recall of </a:t>
                      </a:r>
                      <a:r>
                        <a:rPr lang="en-US" sz="1200" b="1" dirty="0"/>
                        <a:t>99.35%</a:t>
                      </a:r>
                      <a:r>
                        <a:rPr lang="en-US" sz="1200" dirty="0"/>
                        <a:t>, precision of </a:t>
                      </a:r>
                      <a:r>
                        <a:rPr lang="en-US" sz="1200" b="1" dirty="0"/>
                        <a:t>97.84%</a:t>
                      </a:r>
                      <a:r>
                        <a:rPr lang="en-US" sz="1200" dirty="0"/>
                        <a:t>, and F1-score of </a:t>
                      </a:r>
                      <a:r>
                        <a:rPr lang="en-US" sz="1200" b="1" dirty="0"/>
                        <a:t>0.983</a:t>
                      </a:r>
                      <a:r>
                        <a:rPr lang="en-US" sz="1200" dirty="0"/>
                        <a:t>.</a:t>
                      </a:r>
                    </a:p>
                    <a:p>
                      <a:r>
                        <a:rPr lang="en-US" sz="1200" dirty="0"/>
                        <a:t>The average AUC score was </a:t>
                      </a:r>
                      <a:r>
                        <a:rPr lang="en-US" sz="1200" b="1" dirty="0"/>
                        <a:t>0.983</a:t>
                      </a:r>
                      <a:r>
                        <a:rPr lang="en-US" sz="1200" dirty="0"/>
                        <a:t>, confirming the efficiency and reliability of the model.</a:t>
                      </a:r>
                    </a:p>
                    <a:p>
                      <a:r>
                        <a:rPr lang="en-US" sz="1200" b="1" dirty="0"/>
                        <a:t>Feature Selection</a:t>
                      </a:r>
                      <a:r>
                        <a:rPr lang="en-US" sz="1200" dirty="0"/>
                        <a:t>:12 most relevant features were selected, with one feature (</a:t>
                      </a:r>
                      <a:r>
                        <a:rPr lang="en-US" sz="1200" dirty="0" err="1"/>
                        <a:t>fbs</a:t>
                      </a:r>
                      <a:r>
                        <a:rPr lang="en-US" sz="1200" dirty="0"/>
                        <a:t>) being removed due to its insignificance.</a:t>
                      </a:r>
                    </a:p>
                    <a:p>
                      <a:r>
                        <a:rPr lang="en-US" sz="1200" b="1" dirty="0"/>
                        <a:t>Model </a:t>
                      </a:r>
                      <a:r>
                        <a:rPr lang="en-US" sz="1200" b="1" dirty="0" err="1"/>
                        <a:t>Evaluation</a:t>
                      </a:r>
                      <a:r>
                        <a:rPr lang="en-US" sz="1200" dirty="0" err="1"/>
                        <a:t>:The</a:t>
                      </a:r>
                      <a:r>
                        <a:rPr lang="en-US" sz="1200" dirty="0"/>
                        <a:t> performance was evaluated using standard metrics like accuracy, recall, precision, F1-score, and AUC, with the proposed model outperforming others in comparison.</a:t>
                      </a:r>
                    </a:p>
                    <a:p>
                      <a:pPr marL="457200" lvl="1" indent="0">
                        <a:buFont typeface="Arial" panose="020B0604020202020204" pitchFamily="34" charset="0"/>
                        <a:buNone/>
                      </a:pPr>
                      <a:endParaRPr lang="en-IN" sz="12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tc>
                  <a:txBody>
                    <a:bodyPr/>
                    <a:lstStyle/>
                    <a:p>
                      <a:r>
                        <a:rPr lang="en-US" sz="1200" b="1" dirty="0"/>
                        <a:t>Retraction</a:t>
                      </a:r>
                      <a:r>
                        <a:rPr lang="en-US" sz="1200" dirty="0"/>
                        <a:t>:</a:t>
                      </a:r>
                    </a:p>
                    <a:p>
                      <a:pPr lvl="1"/>
                      <a:r>
                        <a:rPr lang="en-US" sz="1200" dirty="0"/>
                        <a:t>The paper has been retracted due to issues with the publication and peer-review process, which may compromise the reliability of the findings.</a:t>
                      </a:r>
                    </a:p>
                    <a:p>
                      <a:r>
                        <a:rPr lang="en-US" sz="1200" b="1" dirty="0"/>
                        <a:t>Generalizability</a:t>
                      </a:r>
                      <a:r>
                        <a:rPr lang="en-US" sz="1200" dirty="0"/>
                        <a:t>:</a:t>
                      </a:r>
                    </a:p>
                    <a:p>
                      <a:pPr lvl="1"/>
                      <a:r>
                        <a:rPr lang="en-US" sz="1200" dirty="0"/>
                        <a:t>While the dataset from Kaggle was used, the model's applicability to broader datasets or diverse populations remains uncertain.</a:t>
                      </a:r>
                    </a:p>
                    <a:p>
                      <a:r>
                        <a:rPr lang="en-US" sz="1200" b="1" dirty="0"/>
                        <a:t>Model Optimization</a:t>
                      </a:r>
                      <a:r>
                        <a:rPr lang="en-US" sz="1200" dirty="0"/>
                        <a:t>:</a:t>
                      </a:r>
                    </a:p>
                    <a:p>
                      <a:pPr lvl="1"/>
                      <a:r>
                        <a:rPr lang="en-US" sz="1200" dirty="0"/>
                        <a:t>Further improvements in model optimization, including adjustments to the DNN's depth and parameters, are suggested but were not fully explored in this paper.</a:t>
                      </a:r>
                    </a:p>
                    <a:p>
                      <a:r>
                        <a:rPr lang="en-US" sz="1200" b="1" dirty="0"/>
                        <a:t>Feature Removal</a:t>
                      </a:r>
                      <a:r>
                        <a:rPr lang="en-US" sz="1200" dirty="0"/>
                        <a:t>:</a:t>
                      </a:r>
                    </a:p>
                    <a:p>
                      <a:pPr lvl="1"/>
                      <a:r>
                        <a:rPr lang="en-US" sz="1200" dirty="0"/>
                        <a:t>Although some features were discarded based on feature selection, the impact of removing those features was not exhaustively tested.</a:t>
                      </a:r>
                    </a:p>
                    <a:p>
                      <a:pPr marL="457200" lvl="1" indent="0">
                        <a:buFont typeface="Arial" panose="020B0604020202020204" pitchFamily="34" charset="0"/>
                        <a:buNone/>
                      </a:pPr>
                      <a:endParaRPr lang="en-IN" sz="1200" b="0" kern="1200" dirty="0">
                        <a:solidFill>
                          <a:schemeClr val="dk1"/>
                        </a:solidFill>
                        <a:effectLst/>
                        <a:latin typeface="+mn-lt"/>
                        <a:ea typeface="+mn-ea"/>
                        <a:cs typeface="+mn-cs"/>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42290853"/>
                  </a:ext>
                </a:extLst>
              </a:tr>
            </a:tbl>
          </a:graphicData>
        </a:graphic>
      </p:graphicFrame>
      <p:pic>
        <p:nvPicPr>
          <p:cNvPr id="2" name="Content Placeholder 6">
            <a:extLst>
              <a:ext uri="{FF2B5EF4-FFF2-40B4-BE49-F238E27FC236}">
                <a16:creationId xmlns:a16="http://schemas.microsoft.com/office/drawing/2014/main" id="{03CFE652-260B-2663-447B-BFEA3FAF163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E504B2D7-E659-A364-F157-3C5B0A4A75AB}"/>
              </a:ext>
            </a:extLst>
          </p:cNvPr>
          <p:cNvPicPr>
            <a:picLocks noChangeAspect="1"/>
          </p:cNvPicPr>
          <p:nvPr/>
        </p:nvPicPr>
        <p:blipFill>
          <a:blip r:embed="rId3"/>
          <a:stretch>
            <a:fillRect/>
          </a:stretch>
        </p:blipFill>
        <p:spPr>
          <a:xfrm>
            <a:off x="259261" y="192151"/>
            <a:ext cx="2509158" cy="848932"/>
          </a:xfrm>
          <a:prstGeom prst="rect">
            <a:avLst/>
          </a:prstGeom>
        </p:spPr>
      </p:pic>
    </p:spTree>
    <p:extLst>
      <p:ext uri="{BB962C8B-B14F-4D97-AF65-F5344CB8AC3E}">
        <p14:creationId xmlns:p14="http://schemas.microsoft.com/office/powerpoint/2010/main" val="4122184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3197494" y="143873"/>
            <a:ext cx="6238240" cy="892552"/>
          </a:xfrm>
          <a:prstGeom prst="rect">
            <a:avLst/>
          </a:prstGeom>
          <a:noFill/>
        </p:spPr>
        <p:txBody>
          <a:bodyPr wrap="square" rtlCol="0" anchor="ctr">
            <a:spAutoFit/>
          </a:bodyPr>
          <a:lstStyle/>
          <a:p>
            <a:pPr algn="ctr"/>
            <a:r>
              <a:rPr lang="en-US" sz="32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Literature Survey and Study</a:t>
            </a:r>
          </a:p>
          <a:p>
            <a:pPr algn="r"/>
            <a:r>
              <a:rPr lang="en-US" sz="2000" b="1" dirty="0">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a:t>
            </a:r>
            <a:r>
              <a:rPr lang="en-US" sz="2000" b="1" dirty="0" err="1">
                <a:effectLst>
                  <a:outerShdw blurRad="38100" dist="38100" dir="2700000" algn="tl">
                    <a:srgbClr val="000000">
                      <a:alpha val="43137"/>
                    </a:srgbClr>
                  </a:outerShdw>
                </a:effectLst>
                <a:latin typeface="SamsungOne 200" panose="020B0203030303020204" pitchFamily="34" charset="0"/>
                <a:ea typeface="SamsungOne 200" panose="020B0203030303020204" pitchFamily="34" charset="0"/>
              </a:rPr>
              <a:t>contd</a:t>
            </a:r>
            <a:endParaRPr lang="en-IN" sz="2000" b="1" dirty="0">
              <a:latin typeface="SamsungOne 200" panose="020B0203030303020204" pitchFamily="34" charset="0"/>
              <a:ea typeface="SamsungOne 200" panose="020B0203030303020204" pitchFamily="34" charset="0"/>
            </a:endParaRPr>
          </a:p>
        </p:txBody>
      </p:sp>
      <p:graphicFrame>
        <p:nvGraphicFramePr>
          <p:cNvPr id="4" name="Table 3">
            <a:extLst>
              <a:ext uri="{FF2B5EF4-FFF2-40B4-BE49-F238E27FC236}">
                <a16:creationId xmlns:a16="http://schemas.microsoft.com/office/drawing/2014/main" id="{F189E95C-28F3-2A19-F7F0-CA0094CFE56C}"/>
              </a:ext>
            </a:extLst>
          </p:cNvPr>
          <p:cNvGraphicFramePr>
            <a:graphicFrameLocks noGrp="1"/>
          </p:cNvGraphicFramePr>
          <p:nvPr>
            <p:extLst>
              <p:ext uri="{D42A27DB-BD31-4B8C-83A1-F6EECF244321}">
                <p14:modId xmlns:p14="http://schemas.microsoft.com/office/powerpoint/2010/main" val="690926682"/>
              </p:ext>
            </p:extLst>
          </p:nvPr>
        </p:nvGraphicFramePr>
        <p:xfrm>
          <a:off x="121920" y="1211030"/>
          <a:ext cx="11968482" cy="5349208"/>
        </p:xfrm>
        <a:graphic>
          <a:graphicData uri="http://schemas.openxmlformats.org/drawingml/2006/table">
            <a:tbl>
              <a:tblPr firstRow="1" bandRow="1">
                <a:tableStyleId>{5C22544A-7EE6-4342-B048-85BDC9FD1C3A}</a:tableStyleId>
              </a:tblPr>
              <a:tblGrid>
                <a:gridCol w="741397">
                  <a:extLst>
                    <a:ext uri="{9D8B030D-6E8A-4147-A177-3AD203B41FA5}">
                      <a16:colId xmlns:a16="http://schemas.microsoft.com/office/drawing/2014/main" val="1647731833"/>
                    </a:ext>
                  </a:extLst>
                </a:gridCol>
                <a:gridCol w="1747803">
                  <a:extLst>
                    <a:ext uri="{9D8B030D-6E8A-4147-A177-3AD203B41FA5}">
                      <a16:colId xmlns:a16="http://schemas.microsoft.com/office/drawing/2014/main" val="2242887964"/>
                    </a:ext>
                  </a:extLst>
                </a:gridCol>
                <a:gridCol w="2174240">
                  <a:extLst>
                    <a:ext uri="{9D8B030D-6E8A-4147-A177-3AD203B41FA5}">
                      <a16:colId xmlns:a16="http://schemas.microsoft.com/office/drawing/2014/main" val="1342759246"/>
                    </a:ext>
                  </a:extLst>
                </a:gridCol>
                <a:gridCol w="3169508">
                  <a:extLst>
                    <a:ext uri="{9D8B030D-6E8A-4147-A177-3AD203B41FA5}">
                      <a16:colId xmlns:a16="http://schemas.microsoft.com/office/drawing/2014/main" val="3977014299"/>
                    </a:ext>
                  </a:extLst>
                </a:gridCol>
                <a:gridCol w="2067767">
                  <a:extLst>
                    <a:ext uri="{9D8B030D-6E8A-4147-A177-3AD203B41FA5}">
                      <a16:colId xmlns:a16="http://schemas.microsoft.com/office/drawing/2014/main" val="671337428"/>
                    </a:ext>
                  </a:extLst>
                </a:gridCol>
                <a:gridCol w="2067767">
                  <a:extLst>
                    <a:ext uri="{9D8B030D-6E8A-4147-A177-3AD203B41FA5}">
                      <a16:colId xmlns:a16="http://schemas.microsoft.com/office/drawing/2014/main" val="1557174090"/>
                    </a:ext>
                  </a:extLst>
                </a:gridCol>
              </a:tblGrid>
              <a:tr h="684202">
                <a:tc>
                  <a:txBody>
                    <a:bodyPr/>
                    <a:lstStyle/>
                    <a:p>
                      <a:pPr marL="0" algn="ctr" rtl="0" eaLnBrk="1" fontAlgn="ctr" latinLnBrk="0" hangingPunct="1">
                        <a:spcBef>
                          <a:spcPts val="0"/>
                        </a:spcBef>
                        <a:spcAft>
                          <a:spcPts val="0"/>
                        </a:spcAft>
                      </a:pPr>
                      <a:r>
                        <a:rPr lang="en-US" sz="1600" b="1" i="0" u="none" strike="noStrike" kern="1200" dirty="0" err="1">
                          <a:solidFill>
                            <a:srgbClr val="FFFFFF"/>
                          </a:solidFill>
                          <a:effectLst/>
                          <a:latin typeface="Calibri"/>
                        </a:rPr>
                        <a:t>S.No</a:t>
                      </a:r>
                      <a:endParaRPr lang="en-US"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Title of the paper</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Journal name</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a:solidFill>
                            <a:srgbClr val="FFFFFF"/>
                          </a:solidFill>
                          <a:effectLst/>
                          <a:latin typeface="Calibri"/>
                        </a:rPr>
                        <a:t>Methodology used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a:solidFill>
                            <a:srgbClr val="FFFFFF"/>
                          </a:solidFill>
                          <a:effectLst/>
                          <a:latin typeface="Calibri"/>
                        </a:rPr>
                        <a:t>Results achieved</a:t>
                      </a:r>
                      <a:endParaRPr lang="en-IN" sz="1800" b="0" i="0" u="none" strike="noStrike">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tc>
                  <a:txBody>
                    <a:bodyPr/>
                    <a:lstStyle/>
                    <a:p>
                      <a:pPr marL="0" algn="ctr" rtl="0" eaLnBrk="1" fontAlgn="ctr" latinLnBrk="0" hangingPunct="1">
                        <a:spcBef>
                          <a:spcPts val="0"/>
                        </a:spcBef>
                        <a:spcAft>
                          <a:spcPts val="0"/>
                        </a:spcAft>
                      </a:pPr>
                      <a:r>
                        <a:rPr lang="en-IN" sz="1600" b="1" i="0" u="none" strike="noStrike" kern="1200" dirty="0">
                          <a:solidFill>
                            <a:srgbClr val="FFFFFF"/>
                          </a:solidFill>
                          <a:effectLst/>
                          <a:latin typeface="Calibri"/>
                        </a:rPr>
                        <a:t>Limitations</a:t>
                      </a:r>
                      <a:endParaRPr lang="en-IN" sz="1800" b="0" i="0" u="none" strike="noStrike" dirty="0">
                        <a:effectLst/>
                        <a:latin typeface="Calibri"/>
                      </a:endParaRP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2">
                        <a:lumMod val="50000"/>
                      </a:schemeClr>
                    </a:solidFill>
                  </a:tcPr>
                </a:tc>
                <a:extLst>
                  <a:ext uri="{0D108BD9-81ED-4DB2-BD59-A6C34878D82A}">
                    <a16:rowId xmlns:a16="http://schemas.microsoft.com/office/drawing/2014/main" val="175827366"/>
                  </a:ext>
                </a:extLst>
              </a:tr>
              <a:tr h="4665006">
                <a:tc>
                  <a:txBody>
                    <a:bodyPr/>
                    <a:lstStyle/>
                    <a:p>
                      <a:pPr marL="0" algn="ctr" rtl="0" eaLnBrk="1" fontAlgn="ctr" latinLnBrk="0" hangingPunct="1">
                        <a:spcBef>
                          <a:spcPts val="0"/>
                        </a:spcBef>
                        <a:spcAft>
                          <a:spcPts val="0"/>
                        </a:spcAft>
                      </a:pPr>
                      <a:r>
                        <a:rPr lang="en-US" sz="1200" b="0" i="0" u="none" strike="noStrike" dirty="0">
                          <a:effectLst/>
                          <a:latin typeface="Calibri"/>
                        </a:rPr>
                        <a:t>9.</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IN" sz="1200" b="0" kern="1200" dirty="0">
                          <a:solidFill>
                            <a:schemeClr val="dk1"/>
                          </a:solidFill>
                          <a:effectLst/>
                          <a:latin typeface="+mn-lt"/>
                          <a:ea typeface="+mn-ea"/>
                          <a:cs typeface="+mn-cs"/>
                        </a:rPr>
                        <a:t> IoT Based Accident Prevention System using Machine Learning</a:t>
                      </a:r>
                      <a:endParaRPr lang="en-US"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r>
                        <a:rPr lang="en-IN" sz="1200" b="0" kern="1200" dirty="0">
                          <a:solidFill>
                            <a:schemeClr val="dk1"/>
                          </a:solidFill>
                          <a:effectLst/>
                          <a:latin typeface="+mn-lt"/>
                          <a:ea typeface="+mn-ea"/>
                          <a:cs typeface="+mn-cs"/>
                        </a:rPr>
                        <a:t>AICCC 2023, December 16–18, 2023, Kyoto, Japan</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Machine Learning Models: Random Forest, </a:t>
                      </a:r>
                      <a:r>
                        <a:rPr lang="en-IN" sz="1200" b="0" kern="1200" dirty="0" err="1">
                          <a:solidFill>
                            <a:schemeClr val="dk1"/>
                          </a:solidFill>
                          <a:effectLst/>
                          <a:latin typeface="+mn-lt"/>
                          <a:ea typeface="+mn-ea"/>
                          <a:cs typeface="+mn-cs"/>
                        </a:rPr>
                        <a:t>LightGBM</a:t>
                      </a:r>
                      <a:r>
                        <a:rPr lang="en-IN" sz="1200" b="0" kern="1200" dirty="0">
                          <a:solidFill>
                            <a:schemeClr val="dk1"/>
                          </a:solidFill>
                          <a:effectLst/>
                          <a:latin typeface="+mn-lt"/>
                          <a:ea typeface="+mn-ea"/>
                          <a:cs typeface="+mn-cs"/>
                        </a:rPr>
                        <a:t>, </a:t>
                      </a:r>
                      <a:r>
                        <a:rPr lang="en-IN" sz="1200" b="0" kern="1200" dirty="0" err="1">
                          <a:solidFill>
                            <a:schemeClr val="dk1"/>
                          </a:solidFill>
                          <a:effectLst/>
                          <a:latin typeface="+mn-lt"/>
                          <a:ea typeface="+mn-ea"/>
                          <a:cs typeface="+mn-cs"/>
                        </a:rPr>
                        <a:t>XGBoost</a:t>
                      </a:r>
                      <a:endParaRPr lang="en-IN" sz="1200" b="0" kern="1200" dirty="0">
                        <a:solidFill>
                          <a:schemeClr val="dk1"/>
                        </a:solidFill>
                        <a:effectLst/>
                        <a:latin typeface="+mn-lt"/>
                        <a:ea typeface="+mn-ea"/>
                        <a:cs typeface="+mn-cs"/>
                      </a:endParaRP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Dataset: Countrywide Traffic Accident Dataset (2.8 million vehicle accidents in the US from 2016 to 2021)</a:t>
                      </a: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IoT Data: Location, time, weather, wind speed, visibility, temperature</a:t>
                      </a: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Evaluation Metrics: Accuracy, precision, recall, F1-score, ROC-AUC</a:t>
                      </a: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IoT devices for collecting location, time, weather, wind speed, visibility, and temperature data</a:t>
                      </a:r>
                      <a:endParaRPr lang="en-US"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Highest Performance: </a:t>
                      </a:r>
                      <a:r>
                        <a:rPr lang="en-IN" sz="1200" b="0" kern="1200" dirty="0" err="1">
                          <a:solidFill>
                            <a:schemeClr val="dk1"/>
                          </a:solidFill>
                          <a:effectLst/>
                          <a:latin typeface="+mn-lt"/>
                          <a:ea typeface="+mn-ea"/>
                          <a:cs typeface="+mn-cs"/>
                        </a:rPr>
                        <a:t>LightGBM</a:t>
                      </a:r>
                      <a:r>
                        <a:rPr lang="en-IN" sz="1200" b="0" kern="1200" dirty="0">
                          <a:solidFill>
                            <a:schemeClr val="dk1"/>
                          </a:solidFill>
                          <a:effectLst/>
                          <a:latin typeface="+mn-lt"/>
                          <a:ea typeface="+mn-ea"/>
                          <a:cs typeface="+mn-cs"/>
                        </a:rPr>
                        <a:t> with 72% accuracy, 70% precision, 70% recall, 70% F1-score, 0.86 ROC-AUC</a:t>
                      </a:r>
                      <a:endParaRPr lang="en-IN" sz="1200" b="0" i="0" u="none" strike="noStrike" dirty="0">
                        <a:effectLst/>
                        <a:latin typeface="Calibri"/>
                      </a:endParaRP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171450" indent="-171450">
                        <a:buFont typeface="Arial" panose="020B0604020202020204" pitchFamily="34" charset="0"/>
                        <a:buChar char="•"/>
                      </a:pPr>
                      <a:endParaRPr lang="en-IN" sz="1200" b="0" i="0" u="none" strike="noStrike" kern="1200" baseline="0" dirty="0">
                        <a:solidFill>
                          <a:schemeClr val="dk1"/>
                        </a:solidFill>
                        <a:latin typeface="+mn-lt"/>
                        <a:ea typeface="+mn-ea"/>
                        <a:cs typeface="+mn-cs"/>
                      </a:endParaRP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Potential bias due to the dataset being focused on a specific region (the United States)</a:t>
                      </a:r>
                    </a:p>
                    <a:p>
                      <a:pPr marL="171450" lvl="0" indent="-171450">
                        <a:buFont typeface="Arial" panose="020B0604020202020204" pitchFamily="34" charset="0"/>
                        <a:buChar char="•"/>
                      </a:pPr>
                      <a:r>
                        <a:rPr lang="en-IN" sz="1200" b="0" kern="1200" dirty="0">
                          <a:solidFill>
                            <a:schemeClr val="dk1"/>
                          </a:solidFill>
                          <a:effectLst/>
                          <a:latin typeface="+mn-lt"/>
                          <a:ea typeface="+mn-ea"/>
                          <a:cs typeface="+mn-cs"/>
                        </a:rPr>
                        <a:t>The model’s performance might vary with different datasets or real-time conditions.</a:t>
                      </a:r>
                    </a:p>
                  </a:txBody>
                  <a:tcP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93659534"/>
                  </a:ext>
                </a:extLst>
              </a:tr>
            </a:tbl>
          </a:graphicData>
        </a:graphic>
      </p:graphicFrame>
      <p:pic>
        <p:nvPicPr>
          <p:cNvPr id="2" name="Content Placeholder 6">
            <a:extLst>
              <a:ext uri="{FF2B5EF4-FFF2-40B4-BE49-F238E27FC236}">
                <a16:creationId xmlns:a16="http://schemas.microsoft.com/office/drawing/2014/main" id="{2B8122F2-A2B9-7AE3-4465-2FF4E744F3D0}"/>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9410347" y="-5284"/>
            <a:ext cx="2441448" cy="1212025"/>
          </a:xfrm>
        </p:spPr>
      </p:pic>
      <p:pic>
        <p:nvPicPr>
          <p:cNvPr id="3" name="Picture 2">
            <a:extLst>
              <a:ext uri="{FF2B5EF4-FFF2-40B4-BE49-F238E27FC236}">
                <a16:creationId xmlns:a16="http://schemas.microsoft.com/office/drawing/2014/main" id="{1941CD88-42F3-D583-1BB5-DAFF0DFEE655}"/>
              </a:ext>
            </a:extLst>
          </p:cNvPr>
          <p:cNvPicPr>
            <a:picLocks noChangeAspect="1"/>
          </p:cNvPicPr>
          <p:nvPr/>
        </p:nvPicPr>
        <p:blipFill>
          <a:blip r:embed="rId3"/>
          <a:stretch>
            <a:fillRect/>
          </a:stretch>
        </p:blipFill>
        <p:spPr>
          <a:xfrm>
            <a:off x="259261" y="192151"/>
            <a:ext cx="2509158" cy="848932"/>
          </a:xfrm>
          <a:prstGeom prst="rect">
            <a:avLst/>
          </a:prstGeom>
        </p:spPr>
      </p:pic>
    </p:spTree>
    <p:extLst>
      <p:ext uri="{BB962C8B-B14F-4D97-AF65-F5344CB8AC3E}">
        <p14:creationId xmlns:p14="http://schemas.microsoft.com/office/powerpoint/2010/main" val="2388003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TotalTime>
  <Words>2660</Words>
  <Application>Microsoft Office PowerPoint</Application>
  <PresentationFormat>Widescreen</PresentationFormat>
  <Paragraphs>258</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SamsungOne 200</vt:lpstr>
      <vt:lpstr>Times New Roman</vt:lpstr>
      <vt:lpstr>Office Theme</vt:lpstr>
      <vt:lpstr>Literature Survey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Raghuram Srikanth</dc:creator>
  <cp:lastModifiedBy>Raghuram Srikanth</cp:lastModifiedBy>
  <cp:revision>3</cp:revision>
  <dcterms:created xsi:type="dcterms:W3CDTF">2025-01-27T13:11:20Z</dcterms:created>
  <dcterms:modified xsi:type="dcterms:W3CDTF">2025-01-28T17:45:35Z</dcterms:modified>
</cp:coreProperties>
</file>