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33" d="100"/>
          <a:sy n="33" d="100"/>
        </p:scale>
        <p:origin x="-2400" y="3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146-487D-B51A-ED6A99B1144A}"/>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146-487D-B51A-ED6A99B1144A}"/>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146-487D-B51A-ED6A99B1144A}"/>
            </c:ext>
          </c:extLst>
        </c:ser>
        <c:dLbls>
          <c:showLegendKey val="0"/>
          <c:showVal val="0"/>
          <c:showCatName val="0"/>
          <c:showSerName val="0"/>
          <c:showPercent val="0"/>
          <c:showBubbleSize val="0"/>
        </c:dLbls>
        <c:gapWidth val="80"/>
        <c:overlap val="25"/>
        <c:axId val="308085608"/>
        <c:axId val="308086784"/>
      </c:barChart>
      <c:catAx>
        <c:axId val="3080856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08086784"/>
        <c:crosses val="autoZero"/>
        <c:auto val="1"/>
        <c:lblAlgn val="ctr"/>
        <c:lblOffset val="100"/>
        <c:noMultiLvlLbl val="0"/>
      </c:catAx>
      <c:valAx>
        <c:axId val="3080867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08085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User category xx</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State what they will use the  system for</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User category xx</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State what they will use the  system for</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User category xx</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State what they will use the  system for</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Show key components of your system</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04033EED-8DB1-6C40-81C3-2340DC18AAC0}" srcId="{A518A75D-9854-4CDE-9FB7-B1EBB324AAED}" destId="{5F733BB1-0E9D-464E-9AF1-7D1ED1D4436E}" srcOrd="1" destOrd="0" parTransId="{A8A9D014-3B50-8D4A-BD40-9773B5E3920D}" sibTransId="{D07C801F-EC5D-A745-9F46-FD0C18F91C34}"/>
    <dgm:cxn modelId="{4A1C38F0-EE99-5C4F-8E05-0DE90E45B87E}" type="presOf" srcId="{5F733BB1-0E9D-464E-9AF1-7D1ED1D4436E}" destId="{5ABBC393-AD16-4772-8402-4ABCB8683B4E}" srcOrd="0" destOrd="1"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User category xx</a:t>
          </a:r>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User category xx</a:t>
          </a:r>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User category xx</a:t>
          </a:r>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8897112" y="3001565"/>
        <a:ext cx="390048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Show key components of your system</a:t>
          </a:r>
        </a:p>
        <a:p>
          <a:pPr marL="285750" lvl="1" indent="-285750" algn="l" defTabSz="1244600">
            <a:lnSpc>
              <a:spcPct val="90000"/>
            </a:lnSpc>
            <a:spcBef>
              <a:spcPct val="0"/>
            </a:spcBef>
            <a:spcAft>
              <a:spcPct val="15000"/>
            </a:spcAft>
            <a:buChar char="•"/>
          </a:pPr>
          <a:endParaRPr lang="en-US" sz="28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12/12/2019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123" y="592786"/>
            <a:ext cx="30175200" cy="2971740"/>
          </a:xfrm>
        </p:spPr>
        <p:txBody>
          <a:bodyPr/>
          <a:lstStyle/>
          <a:p>
            <a:r>
              <a:rPr lang="en-US" dirty="0"/>
              <a:t>IOT-BASED GREENHOUSE AUTOMATION</a:t>
            </a:r>
          </a:p>
        </p:txBody>
      </p:sp>
      <p:sp>
        <p:nvSpPr>
          <p:cNvPr id="23" name="Text Placeholder 22"/>
          <p:cNvSpPr>
            <a:spLocks noGrp="1"/>
          </p:cNvSpPr>
          <p:nvPr>
            <p:ph type="body" sz="quarter" idx="36"/>
          </p:nvPr>
        </p:nvSpPr>
        <p:spPr/>
        <p:txBody>
          <a:bodyPr/>
          <a:lstStyle/>
          <a:p>
            <a:r>
              <a:rPr lang="en-US" dirty="0"/>
              <a:t> | WATKIDOG JOACHIM | MUGISHA RONALD | LOCHA DERRICK | ACAA GLADYS OBOL </a:t>
            </a:r>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p:txBody>
          <a:bodyPr/>
          <a:lstStyle/>
          <a:p>
            <a:r>
              <a:rPr lang="en-US" dirty="0"/>
              <a:t>Insufficient food production due to increasing population and urbanization.</a:t>
            </a:r>
          </a:p>
        </p:txBody>
      </p:sp>
      <p:sp>
        <p:nvSpPr>
          <p:cNvPr id="68" name="Text Placeholder 67"/>
          <p:cNvSpPr>
            <a:spLocks noGrp="1"/>
          </p:cNvSpPr>
          <p:nvPr>
            <p:ph type="body" sz="quarter" idx="37"/>
          </p:nvPr>
        </p:nvSpPr>
        <p:spPr/>
        <p:txBody>
          <a:bodyPr/>
          <a:lstStyle/>
          <a:p>
            <a:r>
              <a:rPr lang="en-US" dirty="0"/>
              <a:t>Project  Objectives</a:t>
            </a:r>
          </a:p>
        </p:txBody>
      </p:sp>
      <p:sp>
        <p:nvSpPr>
          <p:cNvPr id="11" name="Content Placeholder 10"/>
          <p:cNvSpPr>
            <a:spLocks noGrp="1"/>
          </p:cNvSpPr>
          <p:nvPr>
            <p:ph sz="quarter" idx="38"/>
          </p:nvPr>
        </p:nvSpPr>
        <p:spPr/>
        <p:txBody>
          <a:bodyPr>
            <a:normAutofit fontScale="40000" lnSpcReduction="20000"/>
          </a:bodyPr>
          <a:lstStyle/>
          <a:p>
            <a:pPr marL="0" indent="0">
              <a:buNone/>
            </a:pPr>
            <a:r>
              <a:rPr lang="en-US" b="1" dirty="0"/>
              <a:t>Main Objective</a:t>
            </a:r>
          </a:p>
          <a:p>
            <a:pPr marL="0" indent="0">
              <a:buNone/>
            </a:pPr>
            <a:r>
              <a:rPr lang="en-US" dirty="0"/>
              <a:t>To increase food production with minimal labor through automation</a:t>
            </a:r>
          </a:p>
          <a:p>
            <a:pPr marL="0" indent="0">
              <a:buNone/>
            </a:pPr>
            <a:endParaRPr lang="en-US" dirty="0"/>
          </a:p>
          <a:p>
            <a:pPr marL="0" indent="0">
              <a:buNone/>
            </a:pPr>
            <a:r>
              <a:rPr lang="en-US" b="1" dirty="0"/>
              <a:t>Specific Objectives</a:t>
            </a:r>
          </a:p>
          <a:p>
            <a:r>
              <a:rPr lang="en-US" dirty="0"/>
              <a:t>To study and analyze the current greenhouse systems.</a:t>
            </a:r>
          </a:p>
          <a:p>
            <a:r>
              <a:rPr lang="en-US" dirty="0"/>
              <a:t>To design a miniature greenhouse, which is equipped with an automatic monitoring and controlling system.</a:t>
            </a:r>
          </a:p>
          <a:p>
            <a:r>
              <a:rPr lang="en-US" dirty="0"/>
              <a:t>To implement and test the system.</a:t>
            </a:r>
          </a:p>
          <a:p>
            <a:r>
              <a:rPr lang="en-US" dirty="0"/>
              <a:t>To constantly monitor and control the environmental conditions in the greenhouse to ensure it remains at preset temperature, light, moisture and humidity levels.</a:t>
            </a:r>
          </a:p>
          <a:p>
            <a:endParaRPr lang="en-US" dirty="0"/>
          </a:p>
          <a:p>
            <a:pPr marL="0" indent="0">
              <a:buNone/>
            </a:pPr>
            <a:endParaRPr lang="en-US" dirty="0"/>
          </a:p>
        </p:txBody>
      </p:sp>
      <p:sp>
        <p:nvSpPr>
          <p:cNvPr id="7" name="Text Placeholder 6"/>
          <p:cNvSpPr>
            <a:spLocks noGrp="1"/>
          </p:cNvSpPr>
          <p:nvPr>
            <p:ph type="body" sz="quarter" idx="17"/>
          </p:nvPr>
        </p:nvSpPr>
        <p:spPr/>
        <p:txBody>
          <a:bodyPr/>
          <a:lstStyle/>
          <a:p>
            <a:r>
              <a:rPr lang="en-US" dirty="0"/>
              <a:t>Project Requirements</a:t>
            </a:r>
          </a:p>
        </p:txBody>
      </p:sp>
      <p:sp>
        <p:nvSpPr>
          <p:cNvPr id="12" name="Content Placeholder 11"/>
          <p:cNvSpPr>
            <a:spLocks noGrp="1"/>
          </p:cNvSpPr>
          <p:nvPr>
            <p:ph sz="quarter" idx="25"/>
          </p:nvPr>
        </p:nvSpPr>
        <p:spPr/>
        <p:txBody>
          <a:bodyPr/>
          <a:lstStyle/>
          <a:p>
            <a:r>
              <a:rPr lang="en-US" dirty="0"/>
              <a:t>R1.The system must be able to detect temperature, light, moisture level, humidity within a greenhouse.</a:t>
            </a:r>
          </a:p>
          <a:p>
            <a:r>
              <a:rPr lang="en-US" dirty="0"/>
              <a:t>R2. The system must store the data collected in a database.</a:t>
            </a:r>
          </a:p>
          <a:p>
            <a:r>
              <a:rPr lang="en-US" dirty="0"/>
              <a:t>R3. The system must use the data collected in the database to automatically control the conditions within a greenhouse.</a:t>
            </a:r>
          </a:p>
          <a:p>
            <a:r>
              <a:rPr lang="en-US" dirty="0"/>
              <a:t>R4. The system must be able to analyze the data collected.</a:t>
            </a:r>
          </a:p>
        </p:txBody>
      </p:sp>
      <p:sp>
        <p:nvSpPr>
          <p:cNvPr id="8" name="Text Placeholder 7"/>
          <p:cNvSpPr>
            <a:spLocks noGrp="1"/>
          </p:cNvSpPr>
          <p:nvPr>
            <p:ph type="body" sz="quarter" idx="19"/>
          </p:nvPr>
        </p:nvSpPr>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3609895274"/>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404600985"/>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7" name="Content Placeholder 16"/>
          <p:cNvSpPr>
            <a:spLocks noGrp="1"/>
          </p:cNvSpPr>
          <p:nvPr>
            <p:ph sz="quarter" idx="30"/>
          </p:nvPr>
        </p:nvSpPr>
        <p:spPr/>
        <p:txBody>
          <a:bodyPr/>
          <a:lstStyle/>
          <a:p>
            <a:r>
              <a:rPr lang="en-US" dirty="0"/>
              <a:t>Observation 1</a:t>
            </a:r>
          </a:p>
          <a:p>
            <a:r>
              <a:rPr lang="en-US" dirty="0"/>
              <a:t>Observation 2</a:t>
            </a:r>
          </a:p>
          <a:p>
            <a:r>
              <a:rPr lang="en-US" dirty="0"/>
              <a:t>Observation 3</a:t>
            </a:r>
          </a:p>
        </p:txBody>
      </p:sp>
      <p:sp>
        <p:nvSpPr>
          <p:cNvPr id="18" name="Text Placeholder 17"/>
          <p:cNvSpPr>
            <a:spLocks noGrp="1"/>
          </p:cNvSpPr>
          <p:nvPr>
            <p:ph type="body" sz="quarter" idx="31"/>
          </p:nvPr>
        </p:nvSpPr>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dirty="0"/>
              <a:t>Include key screenshots of your system and </a:t>
            </a:r>
            <a:r>
              <a:rPr lang="en-US" dirty="0" err="1"/>
              <a:t>visualisations</a:t>
            </a:r>
            <a:endParaRPr lang="en-US" dirty="0"/>
          </a:p>
          <a:p>
            <a:r>
              <a:rPr lang="en-US" dirty="0"/>
              <a:t>Result 2</a:t>
            </a:r>
          </a:p>
          <a:p>
            <a:r>
              <a:rPr lang="en-US" dirty="0"/>
              <a:t>Result 3</a:t>
            </a:r>
          </a:p>
        </p:txBody>
      </p:sp>
      <p:sp>
        <p:nvSpPr>
          <p:cNvPr id="71" name="Text Placeholder 70"/>
          <p:cNvSpPr>
            <a:spLocks noGrp="1"/>
          </p:cNvSpPr>
          <p:nvPr>
            <p:ph type="body" sz="quarter" idx="41"/>
          </p:nvPr>
        </p:nvSpPr>
        <p:spPr/>
        <p:txBody>
          <a:bodyPr/>
          <a:lstStyle/>
          <a:p>
            <a:r>
              <a:rPr lang="en-US" dirty="0"/>
              <a:t>Conclusion</a:t>
            </a:r>
          </a:p>
        </p:txBody>
      </p:sp>
      <p:sp>
        <p:nvSpPr>
          <p:cNvPr id="15" name="Content Placeholder 14"/>
          <p:cNvSpPr>
            <a:spLocks noGrp="1"/>
          </p:cNvSpPr>
          <p:nvPr>
            <p:ph sz="quarter" idx="42"/>
          </p:nvPr>
        </p:nvSpPr>
        <p:spPr/>
        <p:txBody>
          <a:bodyPr/>
          <a:lstStyle/>
          <a:p>
            <a:r>
              <a:rPr lang="en-US"/>
              <a:t>Brief summary of what you discovered based on results</a:t>
            </a:r>
          </a:p>
          <a:p>
            <a:r>
              <a:rPr lang="en-US"/>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 name="Picture 9"/>
          <p:cNvPicPr>
            <a:picLocks noChangeAspect="1"/>
          </p:cNvPicPr>
          <p:nvPr/>
        </p:nvPicPr>
        <p:blipFill>
          <a:blip r:embed="rId14"/>
          <a:stretch>
            <a:fillRect/>
          </a:stretch>
        </p:blipFill>
        <p:spPr>
          <a:xfrm>
            <a:off x="28788852" y="-30922"/>
            <a:ext cx="15102349" cy="3797404"/>
          </a:xfrm>
          <a:prstGeom prst="rect">
            <a:avLst/>
          </a:prstGeom>
        </p:spPr>
      </p:pic>
      <p:pic>
        <p:nvPicPr>
          <p:cNvPr id="27" name="Content Placeholder 26"/>
          <p:cNvPicPr>
            <a:picLocks noGrp="1" noChangeAspect="1"/>
          </p:cNvPicPr>
          <p:nvPr>
            <p:ph sz="quarter" idx="27"/>
          </p:nvPr>
        </p:nvPicPr>
        <p:blipFill>
          <a:blip r:embed="rId15"/>
          <a:srcRect t="5006" b="5006"/>
          <a:stretch>
            <a:fillRect/>
          </a:stretch>
        </p:blipFill>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374</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IOT-BASED GREENHOUSE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Fenix</cp:lastModifiedBy>
  <cp:revision>21</cp:revision>
  <dcterms:created xsi:type="dcterms:W3CDTF">2013-01-20T21:20:28Z</dcterms:created>
  <dcterms:modified xsi:type="dcterms:W3CDTF">2019-12-12T13:56:57Z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