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69" autoAdjust="0"/>
    <p:restoredTop sz="94861" autoAdjust="0"/>
  </p:normalViewPr>
  <p:slideViewPr>
    <p:cSldViewPr snapToGrid="0">
      <p:cViewPr>
        <p:scale>
          <a:sx n="33" d="100"/>
          <a:sy n="33" d="100"/>
        </p:scale>
        <p:origin x="-1140" y="-73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6146-487D-B51A-ED6A99B1144A}"/>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6146-487D-B51A-ED6A99B1144A}"/>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6146-487D-B51A-ED6A99B1144A}"/>
            </c:ext>
          </c:extLst>
        </c:ser>
        <c:dLbls>
          <c:showLegendKey val="0"/>
          <c:showVal val="0"/>
          <c:showCatName val="0"/>
          <c:showSerName val="0"/>
          <c:showPercent val="0"/>
          <c:showBubbleSize val="0"/>
        </c:dLbls>
        <c:gapWidth val="80"/>
        <c:overlap val="25"/>
        <c:axId val="352391272"/>
        <c:axId val="352389704"/>
      </c:barChart>
      <c:catAx>
        <c:axId val="35239127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52389704"/>
        <c:crosses val="autoZero"/>
        <c:auto val="1"/>
        <c:lblAlgn val="ctr"/>
        <c:lblOffset val="100"/>
        <c:noMultiLvlLbl val="0"/>
      </c:catAx>
      <c:valAx>
        <c:axId val="35238970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52391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Greenhouse farmers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Farmers will be able to carry out crop production throughout the year without the worry of weather and climatic changes.</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Agricultural Researchers</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Plant researchers will use the data stored in the database to know which kind of plants grow better under what kind of conditions and make insightful predictions.</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2">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2">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2">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2">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Microcontroller</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smtClean="0"/>
            <a:t>Read and act on the greenhouse environmental variables (temperature, humidity, light and moisture)</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pPr algn="ctr"/>
          <a:r>
            <a:rPr lang="en-US" dirty="0" smtClean="0"/>
            <a:t>Store and analyze the data.</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Display results to the user though a web interface.</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E7AE3FBE-5B9C-4D06-BE89-1BE650FBB372}">
      <dgm:prSet phldrT="[Text]"/>
      <dgm:spPr/>
      <dgm:t>
        <a:bodyPr/>
        <a:lstStyle/>
        <a:p>
          <a:r>
            <a:rPr lang="en-US" dirty="0" smtClean="0"/>
            <a:t>Sensors</a:t>
          </a:r>
          <a:endParaRPr lang="en-US" dirty="0"/>
        </a:p>
      </dgm:t>
    </dgm:pt>
    <dgm:pt modelId="{200A9817-5ED8-487A-BA3D-F0E2827F17E0}" type="parTrans" cxnId="{DBBDC941-989D-413A-9312-8A594539259D}">
      <dgm:prSet/>
      <dgm:spPr/>
      <dgm:t>
        <a:bodyPr/>
        <a:lstStyle/>
        <a:p>
          <a:endParaRPr lang="en-US"/>
        </a:p>
      </dgm:t>
    </dgm:pt>
    <dgm:pt modelId="{F69E3BF4-B198-4E69-89A9-FFE8DD91FD2D}" type="sibTrans" cxnId="{DBBDC941-989D-413A-9312-8A594539259D}">
      <dgm:prSet/>
      <dgm:spPr/>
      <dgm:t>
        <a:bodyPr/>
        <a:lstStyle/>
        <a:p>
          <a:endParaRPr lang="en-US"/>
        </a:p>
      </dgm:t>
    </dgm:pt>
    <dgm:pt modelId="{189900D0-D8F1-4F9B-8FA2-67D14247AE98}">
      <dgm:prSet phldrT="[Text]"/>
      <dgm:spPr/>
      <dgm:t>
        <a:bodyPr/>
        <a:lstStyle/>
        <a:p>
          <a:r>
            <a:rPr lang="en-US" dirty="0" smtClean="0"/>
            <a:t>Database</a:t>
          </a:r>
          <a:endParaRPr lang="en-US" dirty="0"/>
        </a:p>
      </dgm:t>
    </dgm:pt>
    <dgm:pt modelId="{1CA0F803-7A03-404B-AAF1-6D52E9FD5427}" type="parTrans" cxnId="{B53D56D0-5337-464A-911A-99DC6BCA64D0}">
      <dgm:prSet/>
      <dgm:spPr/>
      <dgm:t>
        <a:bodyPr/>
        <a:lstStyle/>
        <a:p>
          <a:endParaRPr lang="en-US"/>
        </a:p>
      </dgm:t>
    </dgm:pt>
    <dgm:pt modelId="{5AFFD507-4550-457B-961B-748A797CBB71}" type="sibTrans" cxnId="{B53D56D0-5337-464A-911A-99DC6BCA64D0}">
      <dgm:prSet/>
      <dgm:spPr/>
      <dgm:t>
        <a:bodyPr/>
        <a:lstStyle/>
        <a:p>
          <a:endParaRPr lang="en-US"/>
        </a:p>
      </dgm:t>
    </dgm:pt>
    <dgm:pt modelId="{62A7DEA9-88DD-477E-915C-AB9E3A038B10}">
      <dgm:prSet phldrT="[Text]"/>
      <dgm:spPr/>
      <dgm:t>
        <a:bodyPr/>
        <a:lstStyle/>
        <a:p>
          <a:r>
            <a:rPr lang="en-US" dirty="0" smtClean="0"/>
            <a:t>Web platform</a:t>
          </a:r>
          <a:endParaRPr lang="en-US" dirty="0"/>
        </a:p>
      </dgm:t>
    </dgm:pt>
    <dgm:pt modelId="{2091A7D9-9656-48AA-BCE0-25CE3EE56AE8}" type="parTrans" cxnId="{3B5E0E62-E146-4A50-AD08-1ED1B5CE454B}">
      <dgm:prSet/>
      <dgm:spPr/>
      <dgm:t>
        <a:bodyPr/>
        <a:lstStyle/>
        <a:p>
          <a:endParaRPr lang="en-US"/>
        </a:p>
      </dgm:t>
    </dgm:pt>
    <dgm:pt modelId="{B015450C-B126-4C68-A7D8-E2079ABADDA9}" type="sibTrans" cxnId="{3B5E0E62-E146-4A50-AD08-1ED1B5CE454B}">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1000" r="-21000"/>
          </a:stretch>
        </a:blipFill>
      </dgm:spPr>
      <dgm:t>
        <a:bodyPr/>
        <a:lstStyle/>
        <a:p>
          <a:endParaRPr lang="en-US"/>
        </a:p>
      </dgm: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custScaleX="79988" custScaleY="84190" custLinFactNeighborX="3024" custLinFactNeighborY="-5274"/>
      <dgm:spPr>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dgm:spPr>
      <dgm:t>
        <a:bodyPr/>
        <a:lstStyle/>
        <a:p>
          <a:endParaRPr lang="en-US"/>
        </a:p>
      </dgm: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custScaleX="90520" custScaleY="88437" custLinFactNeighborY="-1416"/>
      <dgm:spPr>
        <a:blipFill>
          <a:blip xmlns:r="http://schemas.openxmlformats.org/officeDocument/2006/relationships" r:embed="rId4">
            <a:extLst>
              <a:ext uri="{28A0092B-C50C-407E-A947-70E740481C1C}">
                <a14:useLocalDpi xmlns:a14="http://schemas.microsoft.com/office/drawing/2010/main" val="0"/>
              </a:ext>
            </a:extLst>
          </a:blip>
          <a:srcRect/>
          <a:stretch>
            <a:fillRect l="-19000" r="-19000"/>
          </a:stretch>
        </a:blipFill>
      </dgm:spPr>
      <dgm:t>
        <a:bodyPr/>
        <a:lstStyle/>
        <a:p>
          <a:endParaRPr lang="en-US"/>
        </a:p>
      </dgm: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CA8B89D3-A3E5-41AB-9C8A-76BEC3920398}" type="presOf" srcId="{A518A75D-9854-4CDE-9FB7-B1EBB324AAED}" destId="{770E20EC-6929-4A45-99D5-285545E37892}" srcOrd="0" destOrd="0" presId="urn:microsoft.com/office/officeart/2008/layout/TitlePictureLineup"/>
    <dgm:cxn modelId="{DBBDC941-989D-413A-9312-8A594539259D}" srcId="{A518A75D-9854-4CDE-9FB7-B1EBB324AAED}" destId="{E7AE3FBE-5B9C-4D06-BE89-1BE650FBB372}" srcOrd="1" destOrd="0" parTransId="{200A9817-5ED8-487A-BA3D-F0E2827F17E0}" sibTransId="{F69E3BF4-B198-4E69-89A9-FFE8DD91FD2D}"/>
    <dgm:cxn modelId="{0990249C-5F83-4AC6-BBDE-76609E41C3B7}" srcId="{0F8DBA57-A3BA-4BC9-A853-67B71E3B3531}" destId="{D0989AE5-C818-44D5-8AE6-32DEAF6F46CC}" srcOrd="0" destOrd="0" parTransId="{5116A57A-5F5C-441B-8E98-72FC83223934}" sibTransId="{0B13468D-FE4E-4A8A-A598-8159F0C900A0}"/>
    <dgm:cxn modelId="{D342263E-1934-4357-BB1A-71C6DACC5C2D}" type="presOf" srcId="{189900D0-D8F1-4F9B-8FA2-67D14247AE98}" destId="{5ABBC393-AD16-4772-8402-4ABCB8683B4E}" srcOrd="0" destOrd="2"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4B471AE2-396E-4C5C-9110-4123DA6DCE53}" srcId="{25AF84C7-6ED7-450C-83EA-4337CE735A70}" destId="{300FCD3E-1ADF-4D8E-8B7F-C23D248E5AA3}" srcOrd="0" destOrd="0" parTransId="{BC272908-DB90-4FCA-8784-0CA7E6A97E8F}" sibTransId="{4A78B380-1F85-4365-BF1F-0BD8AD7C8590}"/>
    <dgm:cxn modelId="{0594AC27-942D-4970-9412-5DFB15A14059}" type="presOf" srcId="{E7AE3FBE-5B9C-4D06-BE89-1BE650FBB372}" destId="{5ABBC393-AD16-4772-8402-4ABCB8683B4E}" srcOrd="0" destOrd="1"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4A1C38F0-EE99-5C4F-8E05-0DE90E45B87E}" type="presOf" srcId="{5F733BB1-0E9D-464E-9AF1-7D1ED1D4436E}" destId="{5ABBC393-AD16-4772-8402-4ABCB8683B4E}" srcOrd="0" destOrd="4" presId="urn:microsoft.com/office/officeart/2008/layout/TitlePictureLineup"/>
    <dgm:cxn modelId="{71BE7CB9-6CCB-4CD8-9BAB-7CAFA1B25C77}" type="presOf" srcId="{62A7DEA9-88DD-477E-915C-AB9E3A038B10}" destId="{5ABBC393-AD16-4772-8402-4ABCB8683B4E}" srcOrd="0" destOrd="3"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3B5E0E62-E146-4A50-AD08-1ED1B5CE454B}" srcId="{A518A75D-9854-4CDE-9FB7-B1EBB324AAED}" destId="{62A7DEA9-88DD-477E-915C-AB9E3A038B10}" srcOrd="3" destOrd="0" parTransId="{2091A7D9-9656-48AA-BCE0-25CE3EE56AE8}" sibTransId="{B015450C-B126-4C68-A7D8-E2079ABADDA9}"/>
    <dgm:cxn modelId="{E5053C00-76EC-4519-ABF3-0ACDA95BE163}" srcId="{25AFBC85-EE41-46FB-A7F4-99ED4084C835}" destId="{A518A75D-9854-4CDE-9FB7-B1EBB324AAED}" srcOrd="0" destOrd="0" parTransId="{8A2D5E86-42BC-415B-A1DE-0C28EEB3661C}" sibTransId="{FF440F30-5F7D-44F0-8264-C65521A11F0C}"/>
    <dgm:cxn modelId="{E003B334-5224-4D62-B853-FA481A6CA493}" type="presOf" srcId="{A9B56225-2ADD-49DA-81AC-70F2AF1C4A96}" destId="{2A1C86DE-9AB9-421D-8408-47DA191A0168}" srcOrd="0" destOrd="0" presId="urn:microsoft.com/office/officeart/2008/layout/TitlePictureLineup"/>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04033EED-8DB1-6C40-81C3-2340DC18AAC0}" srcId="{A518A75D-9854-4CDE-9FB7-B1EBB324AAED}" destId="{5F733BB1-0E9D-464E-9AF1-7D1ED1D4436E}" srcOrd="4" destOrd="0" parTransId="{A8A9D014-3B50-8D4A-BD40-9773B5E3920D}" sibTransId="{D07C801F-EC5D-A745-9F46-FD0C18F91C34}"/>
    <dgm:cxn modelId="{81AE50C2-F587-470B-86FC-B5A28EFEE1BC}" srcId="{25AFBC85-EE41-46FB-A7F4-99ED4084C835}" destId="{0F8DBA57-A3BA-4BC9-A853-67B71E3B3531}" srcOrd="2" destOrd="0" parTransId="{99BB5F99-B845-4128-856A-D40FE489F4C0}" sibTransId="{CD82CFE7-3793-47B0-8B52-9C19EDB40EDE}"/>
    <dgm:cxn modelId="{B53D56D0-5337-464A-911A-99DC6BCA64D0}" srcId="{A518A75D-9854-4CDE-9FB7-B1EBB324AAED}" destId="{189900D0-D8F1-4F9B-8FA2-67D14247AE98}" srcOrd="2" destOrd="0" parTransId="{1CA0F803-7A03-404B-AAF1-6D52E9FD5427}" sibTransId="{5AFFD507-4550-457B-961B-748A797CBB71}"/>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62" y="1285468"/>
          <a:ext cx="5981997" cy="187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Greenhouse farmers</a:t>
          </a:r>
          <a:endParaRPr lang="en-US" sz="2800" kern="1200" dirty="0"/>
        </a:p>
      </dsp:txBody>
      <dsp:txXfrm>
        <a:off x="62" y="1285468"/>
        <a:ext cx="5981997" cy="1872000"/>
      </dsp:txXfrm>
    </dsp:sp>
    <dsp:sp modelId="{DE65B54D-BB89-4898-B770-68834B90CB27}">
      <dsp:nvSpPr>
        <dsp:cNvPr id="0" name=""/>
        <dsp:cNvSpPr/>
      </dsp:nvSpPr>
      <dsp:spPr>
        <a:xfrm>
          <a:off x="62" y="3157468"/>
          <a:ext cx="598199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Farmers will be able to carry out crop production throughout the year without the worry of weather and climatic changes.</a:t>
          </a:r>
          <a:endParaRPr lang="en-US" sz="2800" kern="1200" dirty="0"/>
        </a:p>
      </dsp:txBody>
      <dsp:txXfrm>
        <a:off x="62" y="3157468"/>
        <a:ext cx="5981997" cy="2854800"/>
      </dsp:txXfrm>
    </dsp:sp>
    <dsp:sp modelId="{E01B3154-0666-4584-9FC4-432DE00CC402}">
      <dsp:nvSpPr>
        <dsp:cNvPr id="0" name=""/>
        <dsp:cNvSpPr/>
      </dsp:nvSpPr>
      <dsp:spPr>
        <a:xfrm>
          <a:off x="6819539" y="1285468"/>
          <a:ext cx="5981997" cy="187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Agricultural Researchers</a:t>
          </a:r>
          <a:endParaRPr lang="en-US" sz="2800" kern="1200" dirty="0"/>
        </a:p>
      </dsp:txBody>
      <dsp:txXfrm>
        <a:off x="6819539" y="1285468"/>
        <a:ext cx="5981997" cy="1872000"/>
      </dsp:txXfrm>
    </dsp:sp>
    <dsp:sp modelId="{6EC96761-7A7E-46B1-9A31-B92F49834D5A}">
      <dsp:nvSpPr>
        <dsp:cNvPr id="0" name=""/>
        <dsp:cNvSpPr/>
      </dsp:nvSpPr>
      <dsp:spPr>
        <a:xfrm>
          <a:off x="6819539" y="3157468"/>
          <a:ext cx="598199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Plant researchers will use the data stored in the database to know which kind of plants grow better under what kind of conditions and make insightful predictions.</a:t>
          </a:r>
          <a:endParaRPr lang="en-US" sz="2800" kern="1200" dirty="0"/>
        </a:p>
      </dsp:txBody>
      <dsp:txXfrm>
        <a:off x="6819539" y="3157468"/>
        <a:ext cx="598199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1000" r="-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Microcontroller</a:t>
          </a:r>
          <a:endParaRPr lang="en-US" sz="2000" kern="1200" dirty="0"/>
        </a:p>
        <a:p>
          <a:pPr marL="228600" lvl="1" indent="-228600" algn="l" defTabSz="889000">
            <a:lnSpc>
              <a:spcPct val="90000"/>
            </a:lnSpc>
            <a:spcBef>
              <a:spcPct val="0"/>
            </a:spcBef>
            <a:spcAft>
              <a:spcPct val="15000"/>
            </a:spcAft>
            <a:buChar char="••"/>
          </a:pPr>
          <a:r>
            <a:rPr lang="en-US" sz="2000" kern="1200" dirty="0" smtClean="0"/>
            <a:t>Sensors</a:t>
          </a:r>
          <a:endParaRPr lang="en-US" sz="2000" kern="1200" dirty="0"/>
        </a:p>
        <a:p>
          <a:pPr marL="228600" lvl="1" indent="-228600" algn="l" defTabSz="889000">
            <a:lnSpc>
              <a:spcPct val="90000"/>
            </a:lnSpc>
            <a:spcBef>
              <a:spcPct val="0"/>
            </a:spcBef>
            <a:spcAft>
              <a:spcPct val="15000"/>
            </a:spcAft>
            <a:buChar char="••"/>
          </a:pPr>
          <a:r>
            <a:rPr lang="en-US" sz="2000" kern="1200" dirty="0" smtClean="0"/>
            <a:t>Database</a:t>
          </a:r>
          <a:endParaRPr lang="en-US" sz="2000" kern="1200" dirty="0"/>
        </a:p>
        <a:p>
          <a:pPr marL="228600" lvl="1" indent="-228600" algn="l" defTabSz="889000">
            <a:lnSpc>
              <a:spcPct val="90000"/>
            </a:lnSpc>
            <a:spcBef>
              <a:spcPct val="0"/>
            </a:spcBef>
            <a:spcAft>
              <a:spcPct val="15000"/>
            </a:spcAft>
            <a:buChar char="••"/>
          </a:pPr>
          <a:r>
            <a:rPr lang="en-US" sz="2000" kern="1200" dirty="0" smtClean="0"/>
            <a:t>Web platform</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Read and act on the greenhouse environmental variables (temperature, humidity, light and moisture)</a:t>
          </a:r>
          <a:endParaRPr lang="en-US" sz="2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7153395" y="1336290"/>
          <a:ext cx="2118841" cy="190812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Store and analyze the data.</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266951" y="1375601"/>
          <a:ext cx="2397828" cy="200438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Display results to the user though a web interface.</a:t>
          </a:r>
          <a:endParaRPr lang="en-US" sz="2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12/15/2019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123" y="592786"/>
            <a:ext cx="30175200" cy="2971740"/>
          </a:xfrm>
        </p:spPr>
        <p:txBody>
          <a:bodyPr/>
          <a:lstStyle/>
          <a:p>
            <a:r>
              <a:rPr lang="en-US" dirty="0"/>
              <a:t>IOT-BASED GREENHOUSE AUTOMATION</a:t>
            </a:r>
          </a:p>
        </p:txBody>
      </p:sp>
      <p:sp>
        <p:nvSpPr>
          <p:cNvPr id="23" name="Text Placeholder 22"/>
          <p:cNvSpPr>
            <a:spLocks noGrp="1"/>
          </p:cNvSpPr>
          <p:nvPr>
            <p:ph type="body" sz="quarter" idx="36"/>
          </p:nvPr>
        </p:nvSpPr>
        <p:spPr/>
        <p:txBody>
          <a:bodyPr/>
          <a:lstStyle/>
          <a:p>
            <a:r>
              <a:rPr lang="en-US" dirty="0"/>
              <a:t> | WATKIDOG JOACHIM | MUGISHA RONALD | LOCHA DERRICK | ACAA GLADYS OBOL </a:t>
            </a:r>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p:txBody>
          <a:bodyPr/>
          <a:lstStyle/>
          <a:p>
            <a:r>
              <a:rPr lang="en-US" dirty="0"/>
              <a:t>Insufficient food </a:t>
            </a:r>
            <a:r>
              <a:rPr lang="en-US" dirty="0" smtClean="0"/>
              <a:t>production for the population </a:t>
            </a:r>
            <a:r>
              <a:rPr lang="en-US" dirty="0"/>
              <a:t>due to </a:t>
            </a:r>
            <a:r>
              <a:rPr lang="en-US" dirty="0" smtClean="0"/>
              <a:t>the changing </a:t>
            </a:r>
            <a:r>
              <a:rPr lang="en-US" dirty="0"/>
              <a:t>climatic </a:t>
            </a:r>
            <a:r>
              <a:rPr lang="en-US" dirty="0" smtClean="0"/>
              <a:t>conditions, rapid population growth</a:t>
            </a:r>
            <a:r>
              <a:rPr lang="en-US" dirty="0"/>
              <a:t> </a:t>
            </a:r>
            <a:r>
              <a:rPr lang="en-US" dirty="0" smtClean="0"/>
              <a:t>and urbanization.</a:t>
            </a:r>
          </a:p>
        </p:txBody>
      </p:sp>
      <p:sp>
        <p:nvSpPr>
          <p:cNvPr id="68" name="Text Placeholder 67"/>
          <p:cNvSpPr>
            <a:spLocks noGrp="1"/>
          </p:cNvSpPr>
          <p:nvPr>
            <p:ph type="body" sz="quarter" idx="37"/>
          </p:nvPr>
        </p:nvSpPr>
        <p:spPr>
          <a:xfrm>
            <a:off x="1143000" y="10117878"/>
            <a:ext cx="12801600" cy="1659594"/>
          </a:xfrm>
        </p:spPr>
        <p:txBody>
          <a:bodyPr/>
          <a:lstStyle/>
          <a:p>
            <a:r>
              <a:rPr lang="en-US" dirty="0"/>
              <a:t>Project  Objectives</a:t>
            </a:r>
          </a:p>
        </p:txBody>
      </p:sp>
      <p:sp>
        <p:nvSpPr>
          <p:cNvPr id="11" name="Content Placeholder 10"/>
          <p:cNvSpPr>
            <a:spLocks noGrp="1"/>
          </p:cNvSpPr>
          <p:nvPr>
            <p:ph sz="quarter" idx="38"/>
          </p:nvPr>
        </p:nvSpPr>
        <p:spPr>
          <a:xfrm>
            <a:off x="1143000" y="11868912"/>
            <a:ext cx="12801600" cy="4323588"/>
          </a:xfrm>
        </p:spPr>
        <p:txBody>
          <a:bodyPr>
            <a:normAutofit fontScale="85000" lnSpcReduction="20000"/>
          </a:bodyPr>
          <a:lstStyle/>
          <a:p>
            <a:pPr marL="0" indent="0">
              <a:buNone/>
            </a:pPr>
            <a:r>
              <a:rPr lang="en-US" b="1" dirty="0"/>
              <a:t>Main Objective</a:t>
            </a:r>
          </a:p>
          <a:p>
            <a:pPr marL="640080" lvl="1" indent="0">
              <a:buNone/>
            </a:pPr>
            <a:r>
              <a:rPr lang="en-US" dirty="0" smtClean="0"/>
              <a:t>To increase food production with minimal labor through automation.</a:t>
            </a:r>
          </a:p>
          <a:p>
            <a:pPr marL="108000" indent="0">
              <a:buNone/>
            </a:pPr>
            <a:r>
              <a:rPr lang="en-US" b="1" dirty="0" smtClean="0"/>
              <a:t>Specific Objectives</a:t>
            </a:r>
          </a:p>
          <a:p>
            <a:pPr lvl="1"/>
            <a:r>
              <a:rPr lang="en-US" dirty="0" smtClean="0"/>
              <a:t>To </a:t>
            </a:r>
            <a:r>
              <a:rPr lang="en-US" dirty="0"/>
              <a:t>study and analyze the current greenhouse systems.</a:t>
            </a:r>
          </a:p>
          <a:p>
            <a:pPr lvl="1"/>
            <a:r>
              <a:rPr lang="en-US" dirty="0"/>
              <a:t>To design a miniature greenhouse, which is equipped with an automatic monitoring and controlling system.</a:t>
            </a:r>
          </a:p>
          <a:p>
            <a:pPr lvl="1"/>
            <a:r>
              <a:rPr lang="en-US" dirty="0"/>
              <a:t>To implement and test the system.</a:t>
            </a:r>
          </a:p>
          <a:p>
            <a:pPr lvl="1"/>
            <a:r>
              <a:rPr lang="en-US" dirty="0"/>
              <a:t>To constantly monitor and control the environmental conditions in the greenhouse to ensure it remains at preset </a:t>
            </a:r>
            <a:r>
              <a:rPr lang="en-US" dirty="0" smtClean="0"/>
              <a:t>parameters (temperature, light, soil moisture, and humidity).</a:t>
            </a:r>
            <a:endParaRPr lang="en-US" dirty="0"/>
          </a:p>
          <a:p>
            <a:endParaRPr lang="en-US" dirty="0"/>
          </a:p>
          <a:p>
            <a:pPr marL="0" indent="0">
              <a:buNone/>
            </a:pPr>
            <a:endParaRPr lang="en-US" dirty="0"/>
          </a:p>
        </p:txBody>
      </p:sp>
      <p:sp>
        <p:nvSpPr>
          <p:cNvPr id="7" name="Text Placeholder 6"/>
          <p:cNvSpPr>
            <a:spLocks noGrp="1"/>
          </p:cNvSpPr>
          <p:nvPr>
            <p:ph type="body" sz="quarter" idx="17"/>
          </p:nvPr>
        </p:nvSpPr>
        <p:spPr>
          <a:xfrm>
            <a:off x="1143000" y="16844551"/>
            <a:ext cx="12801600" cy="1219200"/>
          </a:xfrm>
        </p:spPr>
        <p:txBody>
          <a:bodyPr/>
          <a:lstStyle/>
          <a:p>
            <a:r>
              <a:rPr lang="en-US" dirty="0"/>
              <a:t>Project Requirements</a:t>
            </a:r>
          </a:p>
        </p:txBody>
      </p:sp>
      <p:sp>
        <p:nvSpPr>
          <p:cNvPr id="12" name="Content Placeholder 11"/>
          <p:cNvSpPr>
            <a:spLocks noGrp="1"/>
          </p:cNvSpPr>
          <p:nvPr>
            <p:ph sz="quarter" idx="25"/>
          </p:nvPr>
        </p:nvSpPr>
        <p:spPr>
          <a:xfrm>
            <a:off x="1143000" y="18581914"/>
            <a:ext cx="12801600" cy="5354164"/>
          </a:xfrm>
        </p:spPr>
        <p:txBody>
          <a:bodyPr>
            <a:normAutofit fontScale="70000" lnSpcReduction="20000"/>
          </a:bodyPr>
          <a:lstStyle/>
          <a:p>
            <a:r>
              <a:rPr lang="en-US" dirty="0"/>
              <a:t>R1</a:t>
            </a:r>
            <a:r>
              <a:rPr lang="en-US" dirty="0" smtClean="0"/>
              <a:t>. Functional</a:t>
            </a:r>
          </a:p>
          <a:p>
            <a:pPr lvl="1">
              <a:buFont typeface="Wingdings" panose="05000000000000000000" pitchFamily="2" charset="2"/>
              <a:buChar char="Ø"/>
            </a:pPr>
            <a:r>
              <a:rPr lang="en-US" dirty="0" smtClean="0"/>
              <a:t>The </a:t>
            </a:r>
            <a:r>
              <a:rPr lang="en-US" dirty="0"/>
              <a:t>system must </a:t>
            </a:r>
            <a:r>
              <a:rPr lang="en-US" dirty="0" smtClean="0"/>
              <a:t>detect temperature</a:t>
            </a:r>
            <a:r>
              <a:rPr lang="en-US" dirty="0"/>
              <a:t>, light, </a:t>
            </a:r>
            <a:r>
              <a:rPr lang="en-US" dirty="0" smtClean="0"/>
              <a:t>moisture, humidity levels </a:t>
            </a:r>
            <a:r>
              <a:rPr lang="en-US" dirty="0"/>
              <a:t>within </a:t>
            </a:r>
            <a:r>
              <a:rPr lang="en-US" dirty="0" smtClean="0"/>
              <a:t>the </a:t>
            </a:r>
            <a:r>
              <a:rPr lang="en-US" dirty="0"/>
              <a:t>greenhouse</a:t>
            </a:r>
            <a:r>
              <a:rPr lang="en-US" dirty="0" smtClean="0"/>
              <a:t>.</a:t>
            </a:r>
          </a:p>
          <a:p>
            <a:pPr lvl="1">
              <a:buFont typeface="Wingdings" panose="05000000000000000000" pitchFamily="2" charset="2"/>
              <a:buChar char="Ø"/>
            </a:pPr>
            <a:r>
              <a:rPr lang="en-US" dirty="0" smtClean="0"/>
              <a:t>The system must analyze the sensor readings recorded over a specified period of time.</a:t>
            </a:r>
          </a:p>
          <a:p>
            <a:pPr lvl="1">
              <a:buFont typeface="Wingdings" panose="05000000000000000000" pitchFamily="2" charset="2"/>
              <a:buChar char="Ø"/>
            </a:pPr>
            <a:r>
              <a:rPr lang="en-US" dirty="0" smtClean="0"/>
              <a:t>The system must display the sensor readings and the analyzed data on the web interface.</a:t>
            </a:r>
          </a:p>
          <a:p>
            <a:pPr lvl="1">
              <a:buFont typeface="Wingdings" panose="05000000000000000000" pitchFamily="2" charset="2"/>
              <a:buChar char="Ø"/>
            </a:pPr>
            <a:r>
              <a:rPr lang="en-US" dirty="0" smtClean="0"/>
              <a:t>The system must turn on the irrigation system when the soil moisture level is below the threshold value.</a:t>
            </a:r>
          </a:p>
          <a:p>
            <a:pPr lvl="1">
              <a:buFont typeface="Wingdings" panose="05000000000000000000" pitchFamily="2" charset="2"/>
              <a:buChar char="Ø"/>
            </a:pPr>
            <a:r>
              <a:rPr lang="en-US" dirty="0" smtClean="0"/>
              <a:t>The system must turn on the U.V lights when the light intensity is below the threshold.</a:t>
            </a:r>
          </a:p>
          <a:p>
            <a:pPr lvl="1">
              <a:buFont typeface="Wingdings" panose="05000000000000000000" pitchFamily="2" charset="2"/>
              <a:buChar char="Ø"/>
            </a:pPr>
            <a:r>
              <a:rPr lang="en-US" dirty="0" smtClean="0"/>
              <a:t>The system must turn on the </a:t>
            </a:r>
            <a:r>
              <a:rPr lang="en-US" dirty="0" smtClean="0"/>
              <a:t>fans </a:t>
            </a:r>
            <a:r>
              <a:rPr lang="en-US" dirty="0" smtClean="0"/>
              <a:t>when the temperature or humidity levels are above </a:t>
            </a:r>
            <a:r>
              <a:rPr lang="en-US" dirty="0"/>
              <a:t>the threshold </a:t>
            </a:r>
            <a:r>
              <a:rPr lang="en-US" dirty="0" smtClean="0"/>
              <a:t>.</a:t>
            </a:r>
            <a:endParaRPr lang="en-US" dirty="0"/>
          </a:p>
          <a:p>
            <a:r>
              <a:rPr lang="en-US" dirty="0" smtClean="0"/>
              <a:t>R2. Non-Functional</a:t>
            </a:r>
          </a:p>
          <a:p>
            <a:pPr lvl="1">
              <a:buFont typeface="Wingdings" pitchFamily="2" charset="2"/>
              <a:buChar char="Ø"/>
            </a:pPr>
            <a:r>
              <a:rPr lang="en-US" dirty="0" smtClean="0"/>
              <a:t>It must be scalable</a:t>
            </a:r>
          </a:p>
          <a:p>
            <a:pPr lvl="1">
              <a:buFont typeface="Wingdings" pitchFamily="2" charset="2"/>
              <a:buChar char="Ø"/>
            </a:pPr>
            <a:r>
              <a:rPr lang="en-US" dirty="0" smtClean="0"/>
              <a:t>It must be safe</a:t>
            </a:r>
          </a:p>
          <a:p>
            <a:pPr lvl="1">
              <a:buFont typeface="Wingdings" pitchFamily="2" charset="2"/>
              <a:buChar char="Ø"/>
            </a:pPr>
            <a:r>
              <a:rPr lang="en-US" dirty="0" smtClean="0"/>
              <a:t>It must be maintainable</a:t>
            </a:r>
          </a:p>
          <a:p>
            <a:pPr lvl="1">
              <a:buFont typeface="Wingdings" pitchFamily="2" charset="2"/>
              <a:buChar char="Ø"/>
            </a:pPr>
            <a:r>
              <a:rPr lang="en-US" dirty="0" smtClean="0"/>
              <a:t>It must be testable and debuggable</a:t>
            </a:r>
          </a:p>
          <a:p>
            <a:endParaRPr lang="en-US" dirty="0" smtClean="0"/>
          </a:p>
        </p:txBody>
      </p:sp>
      <p:sp>
        <p:nvSpPr>
          <p:cNvPr id="8" name="Text Placeholder 7"/>
          <p:cNvSpPr>
            <a:spLocks noGrp="1"/>
          </p:cNvSpPr>
          <p:nvPr>
            <p:ph type="body" sz="quarter" idx="19"/>
          </p:nvPr>
        </p:nvSpPr>
        <p:spPr>
          <a:xfrm>
            <a:off x="1143000" y="24161059"/>
            <a:ext cx="12801600" cy="1219200"/>
          </a:xfrm>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888645605"/>
              </p:ext>
            </p:extLst>
          </p:nvPr>
        </p:nvGraphicFramePr>
        <p:xfrm>
          <a:off x="1143000" y="25605240"/>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374716787"/>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8" name="Text Placeholder 17"/>
          <p:cNvSpPr>
            <a:spLocks noGrp="1"/>
          </p:cNvSpPr>
          <p:nvPr>
            <p:ph type="body" sz="quarter" idx="31"/>
          </p:nvPr>
        </p:nvSpPr>
        <p:spPr/>
        <p:txBody>
          <a:bodyPr/>
          <a:lstStyle/>
          <a:p>
            <a:r>
              <a:rPr lang="en-US" dirty="0"/>
              <a:t>Results</a:t>
            </a:r>
          </a:p>
        </p:txBody>
      </p:sp>
      <p:sp>
        <p:nvSpPr>
          <p:cNvPr id="17" name="Content Placeholder 16"/>
          <p:cNvSpPr>
            <a:spLocks noGrp="1"/>
          </p:cNvSpPr>
          <p:nvPr>
            <p:ph sz="quarter" idx="30"/>
          </p:nvPr>
        </p:nvSpPr>
        <p:spPr/>
        <p:txBody>
          <a:bodyPr/>
          <a:lstStyle/>
          <a:p>
            <a:r>
              <a:rPr lang="en-US" dirty="0" smtClean="0"/>
              <a:t>Create a mobile application for the system.</a:t>
            </a:r>
          </a:p>
          <a:p>
            <a:r>
              <a:rPr lang="en-US" dirty="0" smtClean="0"/>
              <a:t>Install cameras to observe the greenhouse activities at real time remotely.</a:t>
            </a:r>
          </a:p>
          <a:p>
            <a:r>
              <a:rPr lang="en-US" dirty="0" smtClean="0"/>
              <a:t>The system to be able to determine the soil fertility. </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71" name="Text Placeholder 70"/>
          <p:cNvSpPr>
            <a:spLocks noGrp="1"/>
          </p:cNvSpPr>
          <p:nvPr>
            <p:ph type="body" sz="quarter" idx="41"/>
          </p:nvPr>
        </p:nvSpPr>
        <p:spPr/>
        <p:txBody>
          <a:bodyPr/>
          <a:lstStyle/>
          <a:p>
            <a:r>
              <a:rPr lang="en-US" dirty="0"/>
              <a:t>Conclusion</a:t>
            </a:r>
          </a:p>
        </p:txBody>
      </p:sp>
      <p:sp>
        <p:nvSpPr>
          <p:cNvPr id="15" name="Content Placeholder 14"/>
          <p:cNvSpPr>
            <a:spLocks noGrp="1"/>
          </p:cNvSpPr>
          <p:nvPr>
            <p:ph sz="quarter" idx="42"/>
          </p:nvPr>
        </p:nvSpPr>
        <p:spPr/>
        <p:txBody>
          <a:bodyPr/>
          <a:lstStyle/>
          <a:p>
            <a:r>
              <a:rPr lang="en-US" dirty="0" smtClean="0"/>
              <a:t>Temperature, moisture, light, and humidity  sensors will be used  in  the project  to give the exact values of the parameters.</a:t>
            </a:r>
          </a:p>
          <a:p>
            <a:r>
              <a:rPr lang="en-US" dirty="0" smtClean="0"/>
              <a:t>The moisture sensor  gave the correct result  according to the soil condition and the results can be seen on the web page.</a:t>
            </a:r>
            <a:endParaRPr lang="en-US" dirty="0"/>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a:xfrm>
            <a:off x="29805330" y="27166824"/>
            <a:ext cx="12897150" cy="4939918"/>
          </a:xfrm>
        </p:spPr>
        <p:txBody>
          <a:bodyPr>
            <a:normAutofit fontScale="40000" lnSpcReduction="20000"/>
          </a:bodyPr>
          <a:lstStyle/>
          <a:p>
            <a:r>
              <a:rPr lang="en-US" dirty="0"/>
              <a:t>[1] W. P. </a:t>
            </a:r>
            <a:r>
              <a:rPr lang="en-US" dirty="0" smtClean="0"/>
              <a:t>Review, Uganda </a:t>
            </a:r>
            <a:r>
              <a:rPr lang="en-US" dirty="0"/>
              <a:t>population </a:t>
            </a:r>
            <a:r>
              <a:rPr lang="en-US" dirty="0" smtClean="0"/>
              <a:t>2019,http</a:t>
            </a:r>
            <a:r>
              <a:rPr lang="en-US" dirty="0"/>
              <a:t>://</a:t>
            </a:r>
            <a:r>
              <a:rPr lang="en-US" dirty="0" smtClean="0"/>
              <a:t>worldpopulationreview.com/countries/</a:t>
            </a:r>
          </a:p>
          <a:p>
            <a:r>
              <a:rPr lang="en-US" dirty="0" smtClean="0"/>
              <a:t>Uganda-population</a:t>
            </a:r>
            <a:r>
              <a:rPr lang="en-US" dirty="0"/>
              <a:t>/</a:t>
            </a:r>
          </a:p>
          <a:p>
            <a:r>
              <a:rPr lang="en-US" dirty="0"/>
              <a:t>, Nov. 2019</a:t>
            </a:r>
            <a:r>
              <a:rPr lang="en-US" dirty="0" smtClean="0"/>
              <a:t>.</a:t>
            </a:r>
          </a:p>
          <a:p>
            <a:r>
              <a:rPr lang="en-US" dirty="0" smtClean="0"/>
              <a:t>[</a:t>
            </a:r>
            <a:r>
              <a:rPr lang="en-US" dirty="0"/>
              <a:t>2] A. Deliamiezade, “Https://www. tandfonline. </a:t>
            </a:r>
            <a:r>
              <a:rPr lang="en-US" dirty="0" smtClean="0"/>
              <a:t>com/</a:t>
            </a:r>
            <a:r>
              <a:rPr lang="en-US" dirty="0" err="1" smtClean="0"/>
              <a:t>doi</a:t>
            </a:r>
            <a:r>
              <a:rPr lang="en-US" dirty="0" smtClean="0"/>
              <a:t>/abs/10.1080/15332640.2018.</a:t>
            </a:r>
          </a:p>
          <a:p>
            <a:r>
              <a:rPr lang="en-US" dirty="0" smtClean="0"/>
              <a:t>1556764</a:t>
            </a:r>
            <a:r>
              <a:rPr lang="en-US" dirty="0"/>
              <a:t>”, 2019.</a:t>
            </a:r>
          </a:p>
          <a:p>
            <a:r>
              <a:rPr lang="en-US" dirty="0"/>
              <a:t>[3] E. R. Morgan and R. Wall, “Climate change and parasitic disease: Farmer</a:t>
            </a:r>
          </a:p>
          <a:p>
            <a:r>
              <a:rPr lang="en-US" dirty="0"/>
              <a:t>mitigation?”,</a:t>
            </a:r>
          </a:p>
          <a:p>
            <a:r>
              <a:rPr lang="en-US" dirty="0"/>
              <a:t>Trends in parasitology</a:t>
            </a:r>
          </a:p>
          <a:p>
            <a:r>
              <a:rPr lang="en-US" dirty="0"/>
              <a:t>, vol. 25, no. 7, pp. 308–313, 2009.</a:t>
            </a:r>
          </a:p>
          <a:p>
            <a:r>
              <a:rPr lang="en-US" dirty="0"/>
              <a:t>[4] S. Lavender, P. Healy, I. Robinson, R. Lally, S. Ties, D. Lumbroso, E.</a:t>
            </a:r>
          </a:p>
          <a:p>
            <a:r>
              <a:rPr lang="en-US" dirty="0"/>
              <a:t>Valone, G. Gibson, L. Tincani, C. </a:t>
            </a:r>
            <a:r>
              <a:rPr lang="en-US" dirty="0" smtClean="0"/>
              <a:t>Chambers,et </a:t>
            </a:r>
            <a:r>
              <a:rPr lang="en-US" dirty="0"/>
              <a:t>al</a:t>
            </a:r>
            <a:r>
              <a:rPr lang="en-US" dirty="0" smtClean="0"/>
              <a:t>., </a:t>
            </a:r>
            <a:r>
              <a:rPr lang="en-US" dirty="0"/>
              <a:t>“Application of earth</a:t>
            </a:r>
          </a:p>
          <a:p>
            <a:r>
              <a:rPr lang="en-US" dirty="0"/>
              <a:t>observation to a ugandan drought and flood mitigation service”,</a:t>
            </a:r>
          </a:p>
          <a:p>
            <a:r>
              <a:rPr lang="en-US" dirty="0"/>
              <a:t>[5] P. L. Yates, “Food and agriculture organization of the united nations”,</a:t>
            </a:r>
          </a:p>
          <a:p>
            <a:r>
              <a:rPr lang="en-US" dirty="0"/>
              <a:t>Journal of Farm Economics</a:t>
            </a:r>
          </a:p>
          <a:p>
            <a:r>
              <a:rPr lang="en-US" dirty="0"/>
              <a:t>, vol. 28, no. 1, pp. 54–70, 1946</a:t>
            </a:r>
          </a:p>
          <a:p>
            <a:pPr marL="0" indent="0">
              <a:buNone/>
            </a:pPr>
            <a:endParaRPr lang="en-US" dirty="0"/>
          </a:p>
        </p:txBody>
      </p:sp>
      <p:pic>
        <p:nvPicPr>
          <p:cNvPr id="10" name="Picture 9"/>
          <p:cNvPicPr>
            <a:picLocks noChangeAspect="1"/>
          </p:cNvPicPr>
          <p:nvPr/>
        </p:nvPicPr>
        <p:blipFill>
          <a:blip r:embed="rId14"/>
          <a:stretch>
            <a:fillRect/>
          </a:stretch>
        </p:blipFill>
        <p:spPr>
          <a:xfrm>
            <a:off x="28788852" y="-30922"/>
            <a:ext cx="15102349" cy="3797404"/>
          </a:xfrm>
          <a:prstGeom prst="rect">
            <a:avLst/>
          </a:prstGeom>
        </p:spPr>
      </p:pic>
      <p:pic>
        <p:nvPicPr>
          <p:cNvPr id="5" name="Content Placeholder 4"/>
          <p:cNvPicPr>
            <a:picLocks noGrp="1" noChangeAspect="1"/>
          </p:cNvPicPr>
          <p:nvPr>
            <p:ph sz="quarter" idx="27"/>
          </p:nvPr>
        </p:nvPicPr>
        <p:blipFill>
          <a:blip r:embed="rId15">
            <a:extLst>
              <a:ext uri="{28A0092B-C50C-407E-A947-70E740481C1C}">
                <a14:useLocalDpi xmlns:a14="http://schemas.microsoft.com/office/drawing/2010/main" val="0"/>
              </a:ext>
            </a:extLst>
          </a:blip>
          <a:stretch>
            <a:fillRect/>
          </a:stretch>
        </p:blipFill>
        <p:spPr>
          <a:xfrm>
            <a:off x="15678150" y="7113588"/>
            <a:ext cx="12668250" cy="6989508"/>
          </a:xfrm>
        </p:spPr>
      </p:pic>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900563" y="6949440"/>
            <a:ext cx="13336335" cy="8716037"/>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688</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Science Poster</vt:lpstr>
      <vt:lpstr>IOT-BASED GREENHOUSE AUTOMATION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DerrickM</dc:creator>
  <cp:lastModifiedBy>Joachim Wat</cp:lastModifiedBy>
  <cp:revision>48</cp:revision>
  <dcterms:created xsi:type="dcterms:W3CDTF">2013-01-20T21:20:28Z</dcterms:created>
  <dcterms:modified xsi:type="dcterms:W3CDTF">2019-12-15T10:59:09Z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