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rasika" charset="1" panose="00000000000000000000"/>
      <p:regular r:id="rId13"/>
    </p:embeddedFont>
    <p:embeddedFont>
      <p:font typeface="Open Sauce" charset="1" panose="00000500000000000000"/>
      <p:regular r:id="rId14"/>
    </p:embeddedFont>
    <p:embeddedFont>
      <p:font typeface="Open Sauce Heavy" charset="1" panose="00000A00000000000000"/>
      <p:regular r:id="rId15"/>
    </p:embeddedFont>
    <p:embeddedFont>
      <p:font typeface="Livvic" charset="1" panose="00000000000000000000"/>
      <p:regular r:id="rId16"/>
    </p:embeddedFont>
    <p:embeddedFont>
      <p:font typeface="Livvic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이 시스템은 현관 초인종과 노크 등의 소리를 감지하여 LED와 진동 알림과 스마트폰 알림을 제공하는 청각 장애인을 위한 스마트 문 알림 시스템입니다. </a:t>
            </a:r>
          </a:p>
          <a:p>
            <a:r>
              <a:rPr lang="en-US"/>
              <a:t/>
            </a:r>
          </a:p>
          <a:p>
            <a:r>
              <a:rPr lang="en-US"/>
              <a:t>먼저 방문객이 노크를 하거나 초인종을 누르면 문 앞의 소리 감지 센서가 초인종/노크 소리 등을 인식하고 ESP32 가 소리 인식 신호를 받아서 LED 및 진동 모듈을 작동시킵니다. 동시에 ESP32가 BLE 통신을 통해서 스마트폰으로 알림 메시지를 전송하면 사용자는 실내에서 LED와 진동을 통해서 인지가능하도록 구현하는 방식입니다.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다음은 저희 프로젝트의 주요 목적을 소개하겠습니다.</a:t>
            </a:r>
          </a:p>
          <a:p>
            <a:r>
              <a:rPr lang="en-US"/>
              <a:t>첫 번째 목표는 청각 장애인을 위한 시각 및 촉각 알림 시스템입니다.</a:t>
            </a:r>
          </a:p>
          <a:p>
            <a:r>
              <a:rPr lang="en-US"/>
              <a:t>청각 장애인은 초인종이나 노크 소리 같은 청각적 신호를 인지하기 어렵습니다. 이를 해결하기 위해, 저희는 사운드 센서를 사용하여 문 앞의 소리를 실시간으로 감지하고, 감지되면 실내에서 RGB LED의 점멸과 진동 모듈을 통해 알림을 제공합니다. 이를 통해 사용자는 소리 대신 빛과 진동으로 즉각적으로 방문 여부를 인지할 수 있습니다.</a:t>
            </a:r>
          </a:p>
          <a:p>
            <a:r>
              <a:rPr lang="en-US"/>
              <a:t>두 번째 목표는 BLE 기반 실시간 스마트폰 알림 기능입니다. 사용자가 방 안에 없거나 다른 공간에 있을 경우, 알림을 놓칠 수 있기 때문에 BLE, 즉 저전력 블루투스 기술을 활용하여 스마트폰으로 알림을 전송합니다. 문 앞에서 소리가 감지되면 스마트폰에 알림이 표시되어, 집 안 어디에 있든 사용자가 방문 여부를 빠르게 알 수 있게 됩니다.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이번 슬라이드는 시스템의 기능적 목표입니다.</a:t>
            </a:r>
          </a:p>
          <a:p>
            <a:r>
              <a:rPr lang="en-US"/>
              <a:t>세 번째 목표는 이벤트 기록 기능, 즉 Notification Logging입니다. 사용자가 부재 중이거나 수면 중일 때 알림을 놓칠 수 있기 때문에,</a:t>
            </a:r>
          </a:p>
          <a:p>
            <a:r>
              <a:rPr lang="en-US"/>
              <a:t>각 이벤트를 시간 정보와 함께 기록하여 스마트폰에서 확인할 수 있게 합니다. 간단한 UI를 통해 방문 이력을 나중에 확인할 수 있어, 부재 중 방문 확인과 같은 상황에 매우 유용하게 활용될 수 있습니다.</a:t>
            </a:r>
          </a:p>
          <a:p>
            <a:r>
              <a:rPr lang="en-US"/>
              <a:t>마지막으로 시스템의 신뢰성과 반응성 확보입니다. 알림이 잘못 울리거나 늦게 반응하면 사용자의 신뢰를 얻을 수 없습니다. 이를 방지하기 위해 소리 감지의 임계값을 정밀하게 조정하고, 노이즈 필터링 기법을 적용하여 정확한 상황에서만 반응하도록 설계할 예정입니다. 또한 다양한 테스트를 통해 시스템이 정확하고 빠르게 반응하는지를 검증하고, 이로써 사용자가 안심하고 사용할 수 있는 신뢰성 높은 시스템을 구축할 계획입니다.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다음은 저희 프로젝트 구현에 필요한 핵심 구성요소들입니다.</a:t>
            </a:r>
          </a:p>
          <a:p>
            <a:r>
              <a:rPr lang="en-US"/>
              <a:t>프로젝트는 ESP32를 중심으로, 사운드 감지 센서, 진동 모터, LED, 그리고 스마트폰으로 구성됩니다.</a:t>
            </a:r>
          </a:p>
          <a:p>
            <a:r>
              <a:rPr lang="en-US"/>
              <a:t/>
            </a:r>
          </a:p>
          <a:p>
            <a:r>
              <a:rPr lang="en-US"/>
              <a:t>먼저, sound detection sensor는 주변의 소리를 실시간으로 감지하여 ESP32 보드로 전송합니다.</a:t>
            </a:r>
          </a:p>
          <a:p>
            <a:r>
              <a:rPr lang="en-US"/>
              <a:t/>
            </a:r>
          </a:p>
          <a:p>
            <a:r>
              <a:rPr lang="en-US"/>
              <a:t>보드에서는 이 오디오 데이터를 분석해, 감지된 소리가 초인종 소리나 노크 소리인지 판단하게 됩니다.</a:t>
            </a:r>
          </a:p>
          <a:p>
            <a:r>
              <a:rPr lang="en-US"/>
              <a:t/>
            </a:r>
          </a:p>
          <a:p>
            <a:r>
              <a:rPr lang="en-US"/>
              <a:t>만약 초인종이나 노크 소리로 인식된다면, 세 가지 방법으로 사용자에게 알림을 전달합니다.</a:t>
            </a:r>
          </a:p>
          <a:p>
            <a:r>
              <a:rPr lang="en-US"/>
              <a:t>첫째, BLE로 연결된 스마트폰에 알림을 전송하고,</a:t>
            </a:r>
          </a:p>
          <a:p>
            <a:r>
              <a:rPr lang="en-US"/>
              <a:t>둘째, 진동 모터를 통해 물리적인 진동 알림을 제공하며,</a:t>
            </a:r>
          </a:p>
          <a:p>
            <a:r>
              <a:rPr lang="en-US"/>
              <a:t>셋째, LED를 점등시켜 시각적으로 알림을 전달합니다.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0" y="9118283"/>
            <a:ext cx="12570058" cy="0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6074299" y="1187768"/>
            <a:ext cx="12213701" cy="0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60422" y="5588875"/>
            <a:ext cx="0" cy="4698125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7027578" y="0"/>
            <a:ext cx="0" cy="4698125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333364" y="0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0"/>
                </a:moveTo>
                <a:lnTo>
                  <a:pt x="5388428" y="0"/>
                </a:lnTo>
                <a:lnTo>
                  <a:pt x="53884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1433792" y="6172200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4114800"/>
                </a:moveTo>
                <a:lnTo>
                  <a:pt x="5388428" y="4114800"/>
                </a:lnTo>
                <a:lnTo>
                  <a:pt x="538842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93152" y="2040108"/>
            <a:ext cx="13473834" cy="418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64"/>
              </a:lnSpc>
            </a:pPr>
            <a:r>
              <a:rPr lang="en-US" sz="9360">
                <a:solidFill>
                  <a:srgbClr val="695C4A"/>
                </a:solidFill>
                <a:latin typeface="Brasika"/>
                <a:ea typeface="Brasika"/>
                <a:cs typeface="Brasika"/>
                <a:sym typeface="Brasika"/>
              </a:rPr>
              <a:t>Smart Door Alert System for the Hearing Impaired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81075"/>
            <a:ext cx="557057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882">
                <a:solidFill>
                  <a:srgbClr val="827564"/>
                </a:solidFill>
                <a:latin typeface="Open Sauce"/>
                <a:ea typeface="Open Sauce"/>
                <a:cs typeface="Open Sauce"/>
                <a:sym typeface="Open Sauce"/>
              </a:rPr>
              <a:t>IOT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88724" y="8892540"/>
            <a:ext cx="557057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882">
                <a:solidFill>
                  <a:srgbClr val="827564"/>
                </a:solidFill>
                <a:latin typeface="Open Sauce"/>
                <a:ea typeface="Open Sauce"/>
                <a:cs typeface="Open Sauce"/>
                <a:sym typeface="Open Sauce"/>
              </a:rPr>
              <a:t>22 MAY, 2025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43996" y="6503184"/>
            <a:ext cx="6183582" cy="2119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8"/>
              </a:lnSpc>
            </a:pPr>
            <a:r>
              <a:rPr lang="en-US" sz="2427" spc="1019">
                <a:solidFill>
                  <a:srgbClr val="827564"/>
                </a:solidFill>
                <a:latin typeface="Open Sauce"/>
                <a:ea typeface="Open Sauce"/>
                <a:cs typeface="Open Sauce"/>
                <a:sym typeface="Open Sauce"/>
              </a:rPr>
              <a:t>G조</a:t>
            </a:r>
          </a:p>
          <a:p>
            <a:pPr algn="ctr">
              <a:lnSpc>
                <a:spcPts val="3398"/>
              </a:lnSpc>
              <a:spcBef>
                <a:spcPct val="0"/>
              </a:spcBef>
            </a:pPr>
            <a:r>
              <a:rPr lang="en-US" sz="2427" spc="1019">
                <a:solidFill>
                  <a:srgbClr val="827564"/>
                </a:solidFill>
                <a:latin typeface="Open Sauce"/>
                <a:ea typeface="Open Sauce"/>
                <a:cs typeface="Open Sauce"/>
                <a:sym typeface="Open Sauce"/>
              </a:rPr>
              <a:t>202034104</a:t>
            </a:r>
            <a:r>
              <a:rPr lang="en-US" sz="2427" spc="1019">
                <a:solidFill>
                  <a:srgbClr val="827564"/>
                </a:solidFill>
                <a:latin typeface="Open Sauce"/>
                <a:ea typeface="Open Sauce"/>
                <a:cs typeface="Open Sauce"/>
                <a:sym typeface="Open Sauce"/>
              </a:rPr>
              <a:t> 최경민</a:t>
            </a:r>
          </a:p>
          <a:p>
            <a:pPr algn="ctr">
              <a:lnSpc>
                <a:spcPts val="3398"/>
              </a:lnSpc>
              <a:spcBef>
                <a:spcPct val="0"/>
              </a:spcBef>
            </a:pPr>
            <a:r>
              <a:rPr lang="en-US" sz="2427" spc="1019">
                <a:solidFill>
                  <a:srgbClr val="827564"/>
                </a:solidFill>
                <a:latin typeface="Open Sauce"/>
                <a:ea typeface="Open Sauce"/>
                <a:cs typeface="Open Sauce"/>
                <a:sym typeface="Open Sauce"/>
              </a:rPr>
              <a:t>202234857 고지우</a:t>
            </a:r>
          </a:p>
          <a:p>
            <a:pPr algn="ctr">
              <a:lnSpc>
                <a:spcPts val="3398"/>
              </a:lnSpc>
              <a:spcBef>
                <a:spcPct val="0"/>
              </a:spcBef>
            </a:pPr>
            <a:r>
              <a:rPr lang="en-US" sz="2427" spc="1019">
                <a:solidFill>
                  <a:srgbClr val="827564"/>
                </a:solidFill>
                <a:latin typeface="Open Sauce"/>
                <a:ea typeface="Open Sauce"/>
                <a:cs typeface="Open Sauce"/>
                <a:sym typeface="Open Sauce"/>
              </a:rPr>
              <a:t>202334345 최수정</a:t>
            </a:r>
          </a:p>
          <a:p>
            <a:pPr algn="ctr">
              <a:lnSpc>
                <a:spcPts val="3398"/>
              </a:lnSpc>
              <a:spcBef>
                <a:spcPct val="0"/>
              </a:spcBef>
            </a:pPr>
            <a:r>
              <a:rPr lang="en-US" sz="2427" spc="1019">
                <a:solidFill>
                  <a:srgbClr val="827564"/>
                </a:solidFill>
                <a:latin typeface="Open Sauce"/>
                <a:ea typeface="Open Sauce"/>
                <a:cs typeface="Open Sauce"/>
                <a:sym typeface="Open Sauce"/>
              </a:rPr>
              <a:t>202335117 김연주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59323" y="9552818"/>
            <a:ext cx="8381617" cy="296750"/>
            <a:chOff x="0" y="0"/>
            <a:chExt cx="2207504" cy="781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7504" cy="78156"/>
            </a:xfrm>
            <a:custGeom>
              <a:avLst/>
              <a:gdLst/>
              <a:ahLst/>
              <a:cxnLst/>
              <a:rect r="r" b="b" t="t" l="l"/>
              <a:pathLst>
                <a:path h="78156" w="2207504">
                  <a:moveTo>
                    <a:pt x="1103752" y="0"/>
                  </a:moveTo>
                  <a:cubicBezTo>
                    <a:pt x="494167" y="0"/>
                    <a:pt x="0" y="17496"/>
                    <a:pt x="0" y="39078"/>
                  </a:cubicBezTo>
                  <a:cubicBezTo>
                    <a:pt x="0" y="60661"/>
                    <a:pt x="494167" y="78156"/>
                    <a:pt x="1103752" y="78156"/>
                  </a:cubicBezTo>
                  <a:cubicBezTo>
                    <a:pt x="1713337" y="78156"/>
                    <a:pt x="2207504" y="60661"/>
                    <a:pt x="2207504" y="39078"/>
                  </a:cubicBezTo>
                  <a:cubicBezTo>
                    <a:pt x="2207504" y="17496"/>
                    <a:pt x="1713337" y="0"/>
                    <a:pt x="1103752" y="0"/>
                  </a:cubicBezTo>
                  <a:close/>
                </a:path>
              </a:pathLst>
            </a:custGeom>
            <a:solidFill>
              <a:srgbClr val="695C4A">
                <a:alpha val="27843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6954" y="-40298"/>
              <a:ext cx="1793597" cy="111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085850" y="3105770"/>
            <a:ext cx="0" cy="1187023"/>
          </a:xfrm>
          <a:prstGeom prst="line">
            <a:avLst/>
          </a:prstGeom>
          <a:ln cap="rnd" w="114300">
            <a:solidFill>
              <a:srgbClr val="A69C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085850" y="5201284"/>
            <a:ext cx="0" cy="1187023"/>
          </a:xfrm>
          <a:prstGeom prst="line">
            <a:avLst/>
          </a:prstGeom>
          <a:ln cap="rnd" w="114300">
            <a:solidFill>
              <a:srgbClr val="A69C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085850" y="7296797"/>
            <a:ext cx="0" cy="1187023"/>
          </a:xfrm>
          <a:prstGeom prst="line">
            <a:avLst/>
          </a:prstGeom>
          <a:ln cap="rnd" w="114300">
            <a:solidFill>
              <a:srgbClr val="A69C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4333364" y="-25840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0"/>
                </a:moveTo>
                <a:lnTo>
                  <a:pt x="5388428" y="0"/>
                </a:lnTo>
                <a:lnTo>
                  <a:pt x="53884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H="true">
            <a:off x="8226513" y="1714806"/>
            <a:ext cx="4685307" cy="0"/>
          </a:xfrm>
          <a:prstGeom prst="line">
            <a:avLst/>
          </a:prstGeom>
          <a:ln cap="flat" w="38100">
            <a:solidFill>
              <a:srgbClr val="827564">
                <a:alpha val="22745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990600"/>
            <a:ext cx="6067528" cy="1372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1"/>
              </a:lnSpc>
            </a:pPr>
            <a:r>
              <a:rPr lang="en-US" sz="8766">
                <a:solidFill>
                  <a:srgbClr val="695C4A"/>
                </a:solidFill>
                <a:latin typeface="Brasika"/>
                <a:ea typeface="Brasika"/>
                <a:cs typeface="Brasika"/>
                <a:sym typeface="Brasika"/>
              </a:rPr>
              <a:t>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6779" y="2876318"/>
            <a:ext cx="1404879" cy="111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6"/>
              </a:lnSpc>
              <a:spcBef>
                <a:spcPct val="0"/>
              </a:spcBef>
            </a:pPr>
            <a:r>
              <a:rPr lang="en-US" b="true" sz="6568">
                <a:solidFill>
                  <a:srgbClr val="695C4A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6779" y="3842355"/>
            <a:ext cx="4618970" cy="494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4"/>
              </a:lnSpc>
              <a:spcBef>
                <a:spcPct val="0"/>
              </a:spcBef>
            </a:pPr>
            <a:r>
              <a:rPr lang="en-US" sz="2874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System Concept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6779" y="7067345"/>
            <a:ext cx="1404879" cy="111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6"/>
              </a:lnSpc>
              <a:spcBef>
                <a:spcPct val="0"/>
              </a:spcBef>
            </a:pPr>
            <a:r>
              <a:rPr lang="en-US" b="true" sz="6568">
                <a:solidFill>
                  <a:srgbClr val="695C4A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6779" y="8033382"/>
            <a:ext cx="3761426" cy="494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4"/>
              </a:lnSpc>
              <a:spcBef>
                <a:spcPct val="0"/>
              </a:spcBef>
            </a:pPr>
            <a:r>
              <a:rPr lang="en-US" sz="2874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Required Components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46779" y="4971831"/>
            <a:ext cx="1404879" cy="111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6"/>
              </a:lnSpc>
              <a:spcBef>
                <a:spcPct val="0"/>
              </a:spcBef>
            </a:pPr>
            <a:r>
              <a:rPr lang="en-US" b="true" sz="6568">
                <a:solidFill>
                  <a:srgbClr val="695C4A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6779" y="5937869"/>
            <a:ext cx="3453780" cy="494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4"/>
              </a:lnSpc>
              <a:spcBef>
                <a:spcPct val="0"/>
              </a:spcBef>
            </a:pPr>
            <a:r>
              <a:rPr lang="en-US" sz="2874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Objectives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52131">
            <a:off x="-9228058" y="477126"/>
            <a:ext cx="18930865" cy="18758766"/>
          </a:xfrm>
          <a:custGeom>
            <a:avLst/>
            <a:gdLst/>
            <a:ahLst/>
            <a:cxnLst/>
            <a:rect r="r" b="b" t="t" l="l"/>
            <a:pathLst>
              <a:path h="18758766" w="18930865">
                <a:moveTo>
                  <a:pt x="0" y="0"/>
                </a:moveTo>
                <a:lnTo>
                  <a:pt x="18930865" y="0"/>
                </a:lnTo>
                <a:lnTo>
                  <a:pt x="18930865" y="18758767"/>
                </a:lnTo>
                <a:lnTo>
                  <a:pt x="0" y="1875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04091" y="2299325"/>
            <a:ext cx="1208267" cy="1133574"/>
          </a:xfrm>
          <a:custGeom>
            <a:avLst/>
            <a:gdLst/>
            <a:ahLst/>
            <a:cxnLst/>
            <a:rect r="r" b="b" t="t" l="l"/>
            <a:pathLst>
              <a:path h="1133574" w="1208267">
                <a:moveTo>
                  <a:pt x="0" y="0"/>
                </a:moveTo>
                <a:lnTo>
                  <a:pt x="1208267" y="0"/>
                </a:lnTo>
                <a:lnTo>
                  <a:pt x="1208267" y="1133574"/>
                </a:lnTo>
                <a:lnTo>
                  <a:pt x="0" y="1133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240855" y="3413849"/>
            <a:ext cx="3974306" cy="0"/>
          </a:xfrm>
          <a:prstGeom prst="line">
            <a:avLst/>
          </a:prstGeom>
          <a:ln cap="flat" w="38100">
            <a:solidFill>
              <a:srgbClr val="A69C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404091" y="5268552"/>
            <a:ext cx="2243064" cy="2243064"/>
          </a:xfrm>
          <a:custGeom>
            <a:avLst/>
            <a:gdLst/>
            <a:ahLst/>
            <a:cxnLst/>
            <a:rect r="r" b="b" t="t" l="l"/>
            <a:pathLst>
              <a:path h="2243064" w="2243064">
                <a:moveTo>
                  <a:pt x="0" y="0"/>
                </a:moveTo>
                <a:lnTo>
                  <a:pt x="2243063" y="0"/>
                </a:lnTo>
                <a:lnTo>
                  <a:pt x="2243063" y="2243064"/>
                </a:lnTo>
                <a:lnTo>
                  <a:pt x="0" y="22430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26274" y="5737215"/>
            <a:ext cx="793452" cy="793452"/>
          </a:xfrm>
          <a:custGeom>
            <a:avLst/>
            <a:gdLst/>
            <a:ahLst/>
            <a:cxnLst/>
            <a:rect r="r" b="b" t="t" l="l"/>
            <a:pathLst>
              <a:path h="793452" w="793452">
                <a:moveTo>
                  <a:pt x="0" y="0"/>
                </a:moveTo>
                <a:lnTo>
                  <a:pt x="793452" y="0"/>
                </a:lnTo>
                <a:lnTo>
                  <a:pt x="793452" y="793453"/>
                </a:lnTo>
                <a:lnTo>
                  <a:pt x="0" y="7934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00130" y="6067746"/>
            <a:ext cx="1443870" cy="1443870"/>
          </a:xfrm>
          <a:custGeom>
            <a:avLst/>
            <a:gdLst/>
            <a:ahLst/>
            <a:cxnLst/>
            <a:rect r="r" b="b" t="t" l="l"/>
            <a:pathLst>
              <a:path h="1443870" w="1443870">
                <a:moveTo>
                  <a:pt x="0" y="0"/>
                </a:moveTo>
                <a:lnTo>
                  <a:pt x="1443870" y="0"/>
                </a:lnTo>
                <a:lnTo>
                  <a:pt x="1443870" y="1443870"/>
                </a:lnTo>
                <a:lnTo>
                  <a:pt x="0" y="14438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41382" y="5341822"/>
            <a:ext cx="2377690" cy="2377690"/>
          </a:xfrm>
          <a:custGeom>
            <a:avLst/>
            <a:gdLst/>
            <a:ahLst/>
            <a:cxnLst/>
            <a:rect r="r" b="b" t="t" l="l"/>
            <a:pathLst>
              <a:path h="2377690" w="2377690">
                <a:moveTo>
                  <a:pt x="0" y="0"/>
                </a:moveTo>
                <a:lnTo>
                  <a:pt x="2377691" y="0"/>
                </a:lnTo>
                <a:lnTo>
                  <a:pt x="2377691" y="2377691"/>
                </a:lnTo>
                <a:lnTo>
                  <a:pt x="0" y="2377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97412" y="5268552"/>
            <a:ext cx="2381196" cy="2381196"/>
          </a:xfrm>
          <a:custGeom>
            <a:avLst/>
            <a:gdLst/>
            <a:ahLst/>
            <a:cxnLst/>
            <a:rect r="r" b="b" t="t" l="l"/>
            <a:pathLst>
              <a:path h="2381196" w="2381196">
                <a:moveTo>
                  <a:pt x="0" y="0"/>
                </a:moveTo>
                <a:lnTo>
                  <a:pt x="2381196" y="0"/>
                </a:lnTo>
                <a:lnTo>
                  <a:pt x="2381196" y="2381196"/>
                </a:lnTo>
                <a:lnTo>
                  <a:pt x="0" y="23811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43983" y="5993205"/>
            <a:ext cx="931890" cy="931890"/>
          </a:xfrm>
          <a:custGeom>
            <a:avLst/>
            <a:gdLst/>
            <a:ahLst/>
            <a:cxnLst/>
            <a:rect r="r" b="b" t="t" l="l"/>
            <a:pathLst>
              <a:path h="931890" w="931890">
                <a:moveTo>
                  <a:pt x="0" y="0"/>
                </a:moveTo>
                <a:lnTo>
                  <a:pt x="931890" y="0"/>
                </a:lnTo>
                <a:lnTo>
                  <a:pt x="931890" y="931890"/>
                </a:lnTo>
                <a:lnTo>
                  <a:pt x="0" y="9318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40855" y="631733"/>
            <a:ext cx="9371503" cy="2500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sz="8261">
                <a:solidFill>
                  <a:srgbClr val="695C4A"/>
                </a:solidFill>
                <a:latin typeface="Brasika"/>
                <a:ea typeface="Brasika"/>
                <a:cs typeface="Brasika"/>
                <a:sym typeface="Brasika"/>
              </a:rPr>
              <a:t>Smart Door Alert System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9529" y="7735473"/>
            <a:ext cx="3436305" cy="5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2"/>
              </a:lnSpc>
            </a:pPr>
            <a:r>
              <a:rPr lang="en-US" b="true" sz="2400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S</a:t>
            </a:r>
            <a:r>
              <a:rPr lang="en-US" b="true" sz="2400" strike="noStrike" u="none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ound detection sensor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0521" y="3514682"/>
            <a:ext cx="353497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System Concept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17008" y="7735473"/>
            <a:ext cx="2782432" cy="5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2"/>
              </a:lnSpc>
            </a:pPr>
            <a:r>
              <a:rPr lang="en-US" b="true" sz="2400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LED  /  vibra</a:t>
            </a:r>
            <a:r>
              <a:rPr lang="en-US" b="true" sz="2400" strike="noStrike" u="none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48607" y="7735473"/>
            <a:ext cx="3763241" cy="5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2"/>
              </a:lnSpc>
            </a:pPr>
            <a:r>
              <a:rPr lang="en-US" b="true" sz="2400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Smartphone notifica</a:t>
            </a:r>
            <a:r>
              <a:rPr lang="en-US" b="true" sz="2400" strike="noStrike" u="none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771104" y="5924139"/>
            <a:ext cx="931890" cy="931890"/>
          </a:xfrm>
          <a:custGeom>
            <a:avLst/>
            <a:gdLst/>
            <a:ahLst/>
            <a:cxnLst/>
            <a:rect r="r" b="b" t="t" l="l"/>
            <a:pathLst>
              <a:path h="931890" w="931890">
                <a:moveTo>
                  <a:pt x="0" y="0"/>
                </a:moveTo>
                <a:lnTo>
                  <a:pt x="931890" y="0"/>
                </a:lnTo>
                <a:lnTo>
                  <a:pt x="931890" y="931890"/>
                </a:lnTo>
                <a:lnTo>
                  <a:pt x="0" y="9318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32986"/>
            <a:ext cx="16230600" cy="736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4949"/>
              </a:lnSpc>
              <a:buFont typeface="Arial"/>
              <a:buChar char="•"/>
            </a:pPr>
            <a:r>
              <a:rPr lang="en-US" b="true" sz="2499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Visual Notification System for the Hearing Impaired</a:t>
            </a:r>
          </a:p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 - Problem : Hearing-impaired users cannot detect doorbells or knocking sounds.</a:t>
            </a:r>
          </a:p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 - Solution : Use a sound sensor to detect theses sounds in real time.</a:t>
            </a:r>
          </a:p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 - Action : Alert the user with an RGB LED (floashing light) and a vibration motor.</a:t>
            </a:r>
          </a:p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 - Benefit : Ensures immediate awareness through visual and tactile feedback.</a:t>
            </a:r>
          </a:p>
          <a:p>
            <a:pPr algn="just">
              <a:lnSpc>
                <a:spcPts val="4949"/>
              </a:lnSpc>
            </a:pPr>
          </a:p>
          <a:p>
            <a:pPr algn="just" marL="539749" indent="-269875" lvl="1">
              <a:lnSpc>
                <a:spcPts val="4949"/>
              </a:lnSpc>
              <a:buFont typeface="Arial"/>
              <a:buChar char="•"/>
            </a:pPr>
            <a:r>
              <a:rPr lang="en-US" b="true" sz="2499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Real-Time Smartphone Notification via BLE</a:t>
            </a:r>
          </a:p>
          <a:p>
            <a:pPr algn="just">
              <a:lnSpc>
                <a:spcPts val="4949"/>
              </a:lnSpc>
            </a:pPr>
            <a:r>
              <a:rPr lang="en-US" b="true" sz="2499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      </a:t>
            </a: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- Problem: Users may not always be in the same room as the alert device.</a:t>
            </a:r>
          </a:p>
          <a:p>
            <a:pPr algn="just">
              <a:lnSpc>
                <a:spcPts val="4949"/>
              </a:lnSpc>
            </a:pP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 - </a:t>
            </a: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Solution: Use BLE (Bluetooth Low Energy) to send notifications to a smartphone.</a:t>
            </a:r>
          </a:p>
          <a:p>
            <a:pPr algn="just">
              <a:lnSpc>
                <a:spcPts val="4949"/>
              </a:lnSpc>
            </a:pP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 - </a:t>
            </a: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Action: When sound is detected, transmit an alert to the paired mobile device.</a:t>
            </a:r>
          </a:p>
          <a:p>
            <a:pPr algn="just">
              <a:lnSpc>
                <a:spcPts val="4949"/>
              </a:lnSpc>
            </a:pP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 - </a:t>
            </a: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Benefit: Users can receive alerts anywhere at home, enhancing mobility and safety.</a:t>
            </a:r>
          </a:p>
          <a:p>
            <a:pPr algn="just">
              <a:lnSpc>
                <a:spcPts val="494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798117" y="1925090"/>
            <a:ext cx="2980527" cy="3218410"/>
          </a:xfrm>
          <a:custGeom>
            <a:avLst/>
            <a:gdLst/>
            <a:ahLst/>
            <a:cxnLst/>
            <a:rect r="r" b="b" t="t" l="l"/>
            <a:pathLst>
              <a:path h="3218410" w="2980527">
                <a:moveTo>
                  <a:pt x="0" y="0"/>
                </a:moveTo>
                <a:lnTo>
                  <a:pt x="2980528" y="0"/>
                </a:lnTo>
                <a:lnTo>
                  <a:pt x="2980528" y="3218410"/>
                </a:lnTo>
                <a:lnTo>
                  <a:pt x="0" y="3218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92" t="-9035" r="-16820" b="-220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56241" y="7416405"/>
            <a:ext cx="4017686" cy="2379406"/>
          </a:xfrm>
          <a:custGeom>
            <a:avLst/>
            <a:gdLst/>
            <a:ahLst/>
            <a:cxnLst/>
            <a:rect r="r" b="b" t="t" l="l"/>
            <a:pathLst>
              <a:path h="2379406" w="4017686">
                <a:moveTo>
                  <a:pt x="0" y="0"/>
                </a:moveTo>
                <a:lnTo>
                  <a:pt x="4017685" y="0"/>
                </a:lnTo>
                <a:lnTo>
                  <a:pt x="4017685" y="2379406"/>
                </a:lnTo>
                <a:lnTo>
                  <a:pt x="0" y="23794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22" t="-10501" r="-4751" b="-1378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90600"/>
            <a:ext cx="7207275" cy="140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8"/>
              </a:lnSpc>
            </a:pPr>
            <a:r>
              <a:rPr lang="en-US" sz="9007">
                <a:solidFill>
                  <a:srgbClr val="695C4A"/>
                </a:solidFill>
                <a:latin typeface="Brasika"/>
                <a:ea typeface="Brasika"/>
                <a:cs typeface="Brasika"/>
                <a:sym typeface="Brasika"/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32986"/>
            <a:ext cx="16230600" cy="798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4949"/>
              </a:lnSpc>
              <a:buFont typeface="Arial"/>
              <a:buChar char="•"/>
            </a:pPr>
            <a:r>
              <a:rPr lang="en-US" b="true" sz="2499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Notification Logging for Missed Events</a:t>
            </a:r>
          </a:p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- Problem: Users may miss alerts while away from home or during sleep.</a:t>
            </a:r>
          </a:p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- Solution: Log each event with a timestamp in the system or smartphone.</a:t>
            </a:r>
          </a:p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- Action: Store detection history for later review through a simple interface.</a:t>
            </a:r>
          </a:p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- Benefit: Provides peace of mind and traceability for past visits.</a:t>
            </a:r>
          </a:p>
          <a:p>
            <a:pPr algn="just">
              <a:lnSpc>
                <a:spcPts val="4949"/>
              </a:lnSpc>
            </a:pPr>
          </a:p>
          <a:p>
            <a:pPr algn="just" marL="539749" indent="-269875" lvl="1">
              <a:lnSpc>
                <a:spcPts val="4949"/>
              </a:lnSpc>
              <a:buFont typeface="Arial"/>
              <a:buChar char="•"/>
            </a:pPr>
            <a:r>
              <a:rPr lang="en-US" b="true" sz="2499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Ensure System Reliability &amp; Responsiveness</a:t>
            </a:r>
          </a:p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- </a:t>
            </a: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Problem: False positives or delayed alerts reduce</a:t>
            </a: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trust in the system.</a:t>
            </a:r>
          </a:p>
          <a:p>
            <a:pPr algn="just">
              <a:lnSpc>
                <a:spcPts val="4949"/>
              </a:lnSpc>
            </a:pP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- </a:t>
            </a: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Solution: Optimize sound threshold levels and apply noise filtering.</a:t>
            </a:r>
          </a:p>
          <a:p>
            <a:pPr algn="just">
              <a:lnSpc>
                <a:spcPts val="4949"/>
              </a:lnSpc>
            </a:pP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- </a:t>
            </a: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Action: Perform rigorous testing to ensure accurate and fast response.</a:t>
            </a:r>
          </a:p>
          <a:p>
            <a:pPr algn="just">
              <a:lnSpc>
                <a:spcPts val="4949"/>
              </a:lnSpc>
            </a:pP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      - </a:t>
            </a:r>
            <a:r>
              <a:rPr lang="en-US" sz="2499" strike="noStrike" u="none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Benefit: Improves reliability, reduces error, and ensures user confidence.</a:t>
            </a:r>
          </a:p>
          <a:p>
            <a:pPr algn="just">
              <a:lnSpc>
                <a:spcPts val="4949"/>
              </a:lnSpc>
            </a:pPr>
          </a:p>
          <a:p>
            <a:pPr algn="just">
              <a:lnSpc>
                <a:spcPts val="494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906880" y="653654"/>
            <a:ext cx="2675078" cy="5365891"/>
          </a:xfrm>
          <a:custGeom>
            <a:avLst/>
            <a:gdLst/>
            <a:ahLst/>
            <a:cxnLst/>
            <a:rect r="r" b="b" t="t" l="l"/>
            <a:pathLst>
              <a:path h="5365891" w="2675078">
                <a:moveTo>
                  <a:pt x="0" y="0"/>
                </a:moveTo>
                <a:lnTo>
                  <a:pt x="2675078" y="0"/>
                </a:lnTo>
                <a:lnTo>
                  <a:pt x="2675078" y="5365892"/>
                </a:lnTo>
                <a:lnTo>
                  <a:pt x="0" y="53658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61564" y="6514448"/>
            <a:ext cx="3320393" cy="3275523"/>
          </a:xfrm>
          <a:custGeom>
            <a:avLst/>
            <a:gdLst/>
            <a:ahLst/>
            <a:cxnLst/>
            <a:rect r="r" b="b" t="t" l="l"/>
            <a:pathLst>
              <a:path h="3275523" w="3320393">
                <a:moveTo>
                  <a:pt x="0" y="0"/>
                </a:moveTo>
                <a:lnTo>
                  <a:pt x="3320394" y="0"/>
                </a:lnTo>
                <a:lnTo>
                  <a:pt x="3320394" y="3275523"/>
                </a:lnTo>
                <a:lnTo>
                  <a:pt x="0" y="32755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90600"/>
            <a:ext cx="7207275" cy="140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8"/>
              </a:lnSpc>
            </a:pPr>
            <a:r>
              <a:rPr lang="en-US" sz="9007">
                <a:solidFill>
                  <a:srgbClr val="695C4A"/>
                </a:solidFill>
                <a:latin typeface="Brasika"/>
                <a:ea typeface="Brasika"/>
                <a:cs typeface="Brasika"/>
                <a:sym typeface="Brasika"/>
              </a:rPr>
              <a:t>Objectives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30331" y="4041497"/>
            <a:ext cx="2459312" cy="2459312"/>
          </a:xfrm>
          <a:custGeom>
            <a:avLst/>
            <a:gdLst/>
            <a:ahLst/>
            <a:cxnLst/>
            <a:rect r="r" b="b" t="t" l="l"/>
            <a:pathLst>
              <a:path h="2459312" w="2459312">
                <a:moveTo>
                  <a:pt x="0" y="0"/>
                </a:moveTo>
                <a:lnTo>
                  <a:pt x="2459312" y="0"/>
                </a:lnTo>
                <a:lnTo>
                  <a:pt x="2459312" y="2459312"/>
                </a:lnTo>
                <a:lnTo>
                  <a:pt x="0" y="245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6933" y="3126377"/>
            <a:ext cx="2875304" cy="2875304"/>
          </a:xfrm>
          <a:custGeom>
            <a:avLst/>
            <a:gdLst/>
            <a:ahLst/>
            <a:cxnLst/>
            <a:rect r="r" b="b" t="t" l="l"/>
            <a:pathLst>
              <a:path h="2875304" w="2875304">
                <a:moveTo>
                  <a:pt x="0" y="0"/>
                </a:moveTo>
                <a:lnTo>
                  <a:pt x="2875304" y="0"/>
                </a:lnTo>
                <a:lnTo>
                  <a:pt x="2875304" y="2875304"/>
                </a:lnTo>
                <a:lnTo>
                  <a:pt x="0" y="2875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10210" y="7703556"/>
            <a:ext cx="518248" cy="1554744"/>
          </a:xfrm>
          <a:custGeom>
            <a:avLst/>
            <a:gdLst/>
            <a:ahLst/>
            <a:cxnLst/>
            <a:rect r="r" b="b" t="t" l="l"/>
            <a:pathLst>
              <a:path h="1554744" w="518248">
                <a:moveTo>
                  <a:pt x="0" y="0"/>
                </a:moveTo>
                <a:lnTo>
                  <a:pt x="518248" y="0"/>
                </a:lnTo>
                <a:lnTo>
                  <a:pt x="518248" y="1554744"/>
                </a:lnTo>
                <a:lnTo>
                  <a:pt x="0" y="1554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41492" y="5063854"/>
            <a:ext cx="2093784" cy="1132703"/>
          </a:xfrm>
          <a:custGeom>
            <a:avLst/>
            <a:gdLst/>
            <a:ahLst/>
            <a:cxnLst/>
            <a:rect r="r" b="b" t="t" l="l"/>
            <a:pathLst>
              <a:path h="1132703" w="2093784">
                <a:moveTo>
                  <a:pt x="0" y="0"/>
                </a:moveTo>
                <a:lnTo>
                  <a:pt x="2093784" y="0"/>
                </a:lnTo>
                <a:lnTo>
                  <a:pt x="2093784" y="1132703"/>
                </a:lnTo>
                <a:lnTo>
                  <a:pt x="0" y="11327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40855" y="631733"/>
            <a:ext cx="9371503" cy="2500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sz="8261">
                <a:solidFill>
                  <a:srgbClr val="695C4A"/>
                </a:solidFill>
                <a:latin typeface="Brasika"/>
                <a:ea typeface="Brasika"/>
                <a:cs typeface="Brasika"/>
                <a:sym typeface="Brasika"/>
              </a:rPr>
              <a:t>Required Components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6933" y="5449231"/>
            <a:ext cx="382280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b="true" sz="2499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Sound detction sensor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127808" y="335149"/>
            <a:ext cx="1883053" cy="3777182"/>
          </a:xfrm>
          <a:custGeom>
            <a:avLst/>
            <a:gdLst/>
            <a:ahLst/>
            <a:cxnLst/>
            <a:rect r="r" b="b" t="t" l="l"/>
            <a:pathLst>
              <a:path h="3777182" w="1883053">
                <a:moveTo>
                  <a:pt x="0" y="0"/>
                </a:moveTo>
                <a:lnTo>
                  <a:pt x="1883053" y="0"/>
                </a:lnTo>
                <a:lnTo>
                  <a:pt x="1883053" y="3777182"/>
                </a:lnTo>
                <a:lnTo>
                  <a:pt x="0" y="37771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6933" y="5996349"/>
            <a:ext cx="4012717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Detect surrounding sounds in real time.</a:t>
            </a:r>
          </a:p>
        </p:txBody>
      </p:sp>
      <p:sp>
        <p:nvSpPr>
          <p:cNvPr name="AutoShape 10" id="10"/>
          <p:cNvSpPr/>
          <p:nvPr/>
        </p:nvSpPr>
        <p:spPr>
          <a:xfrm>
            <a:off x="4369651" y="5649256"/>
            <a:ext cx="339162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4837185" y="5622602"/>
            <a:ext cx="382280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b="true" sz="2499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Data transfer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79176" y="4904440"/>
            <a:ext cx="401271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Processing audio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11592" y="6357730"/>
            <a:ext cx="382280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b="true" sz="2499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ESP32</a:t>
            </a:r>
          </a:p>
        </p:txBody>
      </p:sp>
      <p:sp>
        <p:nvSpPr>
          <p:cNvPr name="AutoShape 14" id="14"/>
          <p:cNvSpPr/>
          <p:nvPr/>
        </p:nvSpPr>
        <p:spPr>
          <a:xfrm>
            <a:off x="9418590" y="5611156"/>
            <a:ext cx="210796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10295982" y="2500149"/>
            <a:ext cx="0" cy="598077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0306349" y="2519199"/>
            <a:ext cx="122020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10306349" y="8499978"/>
            <a:ext cx="122020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9889643" y="8461878"/>
            <a:ext cx="24196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b="true" sz="2499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3-way alert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614333" y="7729022"/>
            <a:ext cx="1049663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b="true" sz="2499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LED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614333" y="8276140"/>
            <a:ext cx="401271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Providing visual alert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614333" y="4970884"/>
            <a:ext cx="295410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b="true" sz="2499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vibration motor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614333" y="5518002"/>
            <a:ext cx="2954108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Probviding    physical alert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614333" y="1273906"/>
            <a:ext cx="295410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b="true" sz="2499">
                <a:solidFill>
                  <a:srgbClr val="827564"/>
                </a:solidFill>
                <a:latin typeface="Livvic Bold"/>
                <a:ea typeface="Livvic Bold"/>
                <a:cs typeface="Livvic Bold"/>
                <a:sym typeface="Livvic Bold"/>
              </a:rPr>
              <a:t>Smartphone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614333" y="1821024"/>
            <a:ext cx="2644967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2499">
                <a:solidFill>
                  <a:srgbClr val="827564"/>
                </a:solidFill>
                <a:latin typeface="Livvic"/>
                <a:ea typeface="Livvic"/>
                <a:cs typeface="Livvic"/>
                <a:sym typeface="Livvic"/>
              </a:rPr>
              <a:t>Alert to individual smartphone connected via BLE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0" y="9118283"/>
            <a:ext cx="12334424" cy="0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6074299" y="1187768"/>
            <a:ext cx="12213701" cy="0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60422" y="5588875"/>
            <a:ext cx="0" cy="4698125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7027578" y="0"/>
            <a:ext cx="0" cy="4698125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333364" y="0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0"/>
                </a:moveTo>
                <a:lnTo>
                  <a:pt x="5388428" y="0"/>
                </a:lnTo>
                <a:lnTo>
                  <a:pt x="53884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1433792" y="6172200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4114800"/>
                </a:moveTo>
                <a:lnTo>
                  <a:pt x="5388428" y="4114800"/>
                </a:lnTo>
                <a:lnTo>
                  <a:pt x="538842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52550" y="3762105"/>
            <a:ext cx="14182900" cy="267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81"/>
              </a:lnSpc>
            </a:pPr>
            <a:r>
              <a:rPr lang="en-US" sz="17027">
                <a:solidFill>
                  <a:srgbClr val="695C4A"/>
                </a:solidFill>
                <a:latin typeface="Brasika"/>
                <a:ea typeface="Brasika"/>
                <a:cs typeface="Brasika"/>
                <a:sym typeface="Brasika"/>
              </a:rPr>
              <a:t>Thank you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81075"/>
            <a:ext cx="557057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882">
                <a:solidFill>
                  <a:srgbClr val="827564"/>
                </a:solidFill>
                <a:latin typeface="Open Sauce"/>
                <a:ea typeface="Open Sauce"/>
                <a:cs typeface="Open Sauce"/>
                <a:sym typeface="Open Sauce"/>
              </a:rPr>
              <a:t>PSYCHOLOGY 2020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88724" y="8892540"/>
            <a:ext cx="557057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882">
                <a:solidFill>
                  <a:srgbClr val="827564"/>
                </a:solidFill>
                <a:latin typeface="Open Sauce"/>
                <a:ea typeface="Open Sauce"/>
                <a:cs typeface="Open Sauce"/>
                <a:sym typeface="Open Sauce"/>
              </a:rPr>
              <a:t>BY CLAUDIA ALVES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DAGoCyfCq9Y</dc:identifier>
  <dcterms:modified xsi:type="dcterms:W3CDTF">2011-08-01T06:04:30Z</dcterms:modified>
  <cp:revision>1</cp:revision>
  <dc:title>IoT Term Project</dc:title>
</cp:coreProperties>
</file>