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4"/>
  </p:notesMasterIdLst>
  <p:sldIdLst>
    <p:sldId id="256" r:id="rId2"/>
    <p:sldId id="263" r:id="rId3"/>
    <p:sldId id="264" r:id="rId4"/>
    <p:sldId id="270" r:id="rId5"/>
    <p:sldId id="257" r:id="rId6"/>
    <p:sldId id="258" r:id="rId7"/>
    <p:sldId id="259" r:id="rId8"/>
    <p:sldId id="260" r:id="rId9"/>
    <p:sldId id="271" r:id="rId10"/>
    <p:sldId id="268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3E525-E17B-498F-BE9F-4A4CF33C1CE2}" type="datetimeFigureOut">
              <a:rPr lang="it-IT" smtClean="0"/>
              <a:t>02/07/2023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1266A-B0EC-4DD0-B2BF-8376AE5601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49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34A635D-A38D-4C14-8356-D9A55AD1CCD2}" type="datetimeFigureOut">
              <a:rPr lang="it-IT" smtClean="0"/>
              <a:t>02/07/2023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E4ABDE5-28C7-4515-A561-F7E0A8C9FC75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7861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635D-A38D-4C14-8356-D9A55AD1CCD2}" type="datetimeFigureOut">
              <a:rPr lang="it-IT" smtClean="0"/>
              <a:t>02/07/2023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DE5-28C7-4515-A561-F7E0A8C9FC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93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635D-A38D-4C14-8356-D9A55AD1CCD2}" type="datetimeFigureOut">
              <a:rPr lang="it-IT" smtClean="0"/>
              <a:t>02/07/2023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DE5-28C7-4515-A561-F7E0A8C9FC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3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635D-A38D-4C14-8356-D9A55AD1CCD2}" type="datetimeFigureOut">
              <a:rPr lang="it-IT" smtClean="0"/>
              <a:t>02/07/2023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DE5-28C7-4515-A561-F7E0A8C9FC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60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635D-A38D-4C14-8356-D9A55AD1CCD2}" type="datetimeFigureOut">
              <a:rPr lang="it-IT" smtClean="0"/>
              <a:t>02/07/2023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DE5-28C7-4515-A561-F7E0A8C9FC75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931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635D-A38D-4C14-8356-D9A55AD1CCD2}" type="datetimeFigureOut">
              <a:rPr lang="it-IT" smtClean="0"/>
              <a:t>02/07/2023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DE5-28C7-4515-A561-F7E0A8C9FC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05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635D-A38D-4C14-8356-D9A55AD1CCD2}" type="datetimeFigureOut">
              <a:rPr lang="it-IT" smtClean="0"/>
              <a:t>02/07/2023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DE5-28C7-4515-A561-F7E0A8C9FC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871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635D-A38D-4C14-8356-D9A55AD1CCD2}" type="datetimeFigureOut">
              <a:rPr lang="it-IT" smtClean="0"/>
              <a:t>02/07/2023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DE5-28C7-4515-A561-F7E0A8C9FC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04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635D-A38D-4C14-8356-D9A55AD1CCD2}" type="datetimeFigureOut">
              <a:rPr lang="it-IT" smtClean="0"/>
              <a:t>02/07/2023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DE5-28C7-4515-A561-F7E0A8C9FC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104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635D-A38D-4C14-8356-D9A55AD1CCD2}" type="datetimeFigureOut">
              <a:rPr lang="it-IT" smtClean="0"/>
              <a:t>02/07/2023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DE5-28C7-4515-A561-F7E0A8C9FC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268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635D-A38D-4C14-8356-D9A55AD1CCD2}" type="datetimeFigureOut">
              <a:rPr lang="it-IT" smtClean="0"/>
              <a:t>02/07/2023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BDE5-28C7-4515-A561-F7E0A8C9FC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13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34A635D-A38D-4C14-8356-D9A55AD1CCD2}" type="datetimeFigureOut">
              <a:rPr lang="it-IT" smtClean="0"/>
              <a:t>02/07/2023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4ABDE5-28C7-4515-A561-F7E0A8C9FC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6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s://github.com/IoT4CareLab/SHPIA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BE5AB2EF-EF90-BA17-53EF-29F9D89385B9}"/>
              </a:ext>
            </a:extLst>
          </p:cNvPr>
          <p:cNvSpPr/>
          <p:nvPr/>
        </p:nvSpPr>
        <p:spPr>
          <a:xfrm>
            <a:off x="1478699" y="530352"/>
            <a:ext cx="9234602" cy="42245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877DA5-4CFB-D830-4C0D-089ED7DD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160" y="1026994"/>
            <a:ext cx="8691679" cy="2402006"/>
          </a:xfrm>
        </p:spPr>
        <p:txBody>
          <a:bodyPr anchor="b">
            <a:normAutofit/>
          </a:bodyPr>
          <a:lstStyle/>
          <a:p>
            <a:pPr algn="ctr"/>
            <a:r>
              <a:rPr lang="it-IT" sz="9600" dirty="0">
                <a:solidFill>
                  <a:schemeClr val="bg1"/>
                </a:solidFill>
              </a:rPr>
              <a:t>SHPIA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C59A52-F209-7384-0FB8-C5DA4FC57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 fontScale="92500"/>
          </a:bodyPr>
          <a:lstStyle/>
          <a:p>
            <a:pPr algn="l"/>
            <a:r>
              <a:rPr lang="it-IT" dirty="0"/>
              <a:t>Smart Home Platform for </a:t>
            </a:r>
            <a:r>
              <a:rPr lang="it-IT" dirty="0" err="1"/>
              <a:t>Intelligent</a:t>
            </a:r>
            <a:r>
              <a:rPr lang="it-IT" dirty="0"/>
              <a:t> Applications</a:t>
            </a:r>
          </a:p>
          <a:p>
            <a:pPr algn="l"/>
            <a:r>
              <a:rPr lang="it-IT" dirty="0"/>
              <a:t>Christian Farina, anno 2022/2023</a:t>
            </a:r>
          </a:p>
        </p:txBody>
      </p:sp>
    </p:spTree>
    <p:extLst>
      <p:ext uri="{BB962C8B-B14F-4D97-AF65-F5344CB8AC3E}">
        <p14:creationId xmlns:p14="http://schemas.microsoft.com/office/powerpoint/2010/main" val="3331168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E47A70-CCB1-6BAC-69FF-BF1B998F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112" y="548640"/>
            <a:ext cx="9692640" cy="831786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TIPI DI DATI ELABORATI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2D2078-794C-DB4E-597F-51A865861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440" y="1837943"/>
            <a:ext cx="4480560" cy="4351337"/>
          </a:xfrm>
        </p:spPr>
        <p:txBody>
          <a:bodyPr/>
          <a:lstStyle/>
          <a:p>
            <a:pPr marL="0" indent="0">
              <a:buNone/>
            </a:pPr>
            <a:r>
              <a:rPr lang="it-IT" sz="2400" b="1" dirty="0"/>
              <a:t>NORDIC</a:t>
            </a:r>
          </a:p>
          <a:p>
            <a:pPr marL="0" indent="0" algn="ctr">
              <a:buNone/>
            </a:pPr>
            <a:endParaRPr lang="it-IT" dirty="0"/>
          </a:p>
          <a:p>
            <a:r>
              <a:rPr lang="it-IT" dirty="0"/>
              <a:t>Temperatura</a:t>
            </a:r>
          </a:p>
          <a:p>
            <a:r>
              <a:rPr lang="it-IT" dirty="0"/>
              <a:t>Umidità in percentuale</a:t>
            </a:r>
          </a:p>
          <a:p>
            <a:r>
              <a:rPr lang="it-IT" dirty="0"/>
              <a:t>Pressione</a:t>
            </a:r>
          </a:p>
          <a:p>
            <a:r>
              <a:rPr lang="it-IT" dirty="0"/>
              <a:t>Qualità dell’aria</a:t>
            </a:r>
          </a:p>
          <a:p>
            <a:r>
              <a:rPr lang="it-IT" dirty="0"/>
              <a:t>Movimento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166B8E5-F44B-9374-4FF8-F7E1469A6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37943"/>
            <a:ext cx="4480560" cy="4351337"/>
          </a:xfrm>
        </p:spPr>
        <p:txBody>
          <a:bodyPr/>
          <a:lstStyle/>
          <a:p>
            <a:pPr marL="0" indent="0">
              <a:buNone/>
            </a:pPr>
            <a:r>
              <a:rPr lang="it-IT" sz="2400" b="1" dirty="0"/>
              <a:t>TAG</a:t>
            </a:r>
          </a:p>
          <a:p>
            <a:pPr marL="0" indent="0" algn="ctr">
              <a:buNone/>
            </a:pPr>
            <a:endParaRPr lang="it-IT" dirty="0"/>
          </a:p>
          <a:p>
            <a:r>
              <a:rPr lang="it-IT" dirty="0"/>
              <a:t>Temperatura</a:t>
            </a:r>
          </a:p>
          <a:p>
            <a:r>
              <a:rPr lang="it-IT" dirty="0"/>
              <a:t>Umidità in percentuale</a:t>
            </a:r>
          </a:p>
          <a:p>
            <a:r>
              <a:rPr lang="it-IT" dirty="0"/>
              <a:t>Movimento (problema di conversione accelerometro)</a:t>
            </a:r>
          </a:p>
          <a:p>
            <a:r>
              <a:rPr lang="it-IT" dirty="0"/>
              <a:t>RSSI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187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5B44BE-FC02-342C-F2B2-465A8DF0E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8650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MEMORIZZAZIONE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2AA73F-DBFE-3731-F62E-DF70F77B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20" y="1846166"/>
            <a:ext cx="9153144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chemeClr val="tx1"/>
                </a:solidFill>
              </a:rPr>
              <a:t>I dati verranno memorizzati in una base di dati non relazionale (</a:t>
            </a:r>
            <a:r>
              <a:rPr lang="it-IT" sz="2000" dirty="0" err="1">
                <a:solidFill>
                  <a:schemeClr val="tx1"/>
                </a:solidFill>
              </a:rPr>
              <a:t>MongoDB</a:t>
            </a:r>
            <a:r>
              <a:rPr lang="it-IT" sz="20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7" name="Immagine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DA7B043B-5151-540F-943C-C5AFA8A64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52" y="2622265"/>
            <a:ext cx="2970599" cy="320147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579681-DBF8-24FB-8ED4-DC05E2DBF415}"/>
              </a:ext>
            </a:extLst>
          </p:cNvPr>
          <p:cNvSpPr txBox="1"/>
          <p:nvPr/>
        </p:nvSpPr>
        <p:spPr>
          <a:xfrm>
            <a:off x="4074252" y="5887749"/>
            <a:ext cx="338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Esempio di dati di movimento raccolti da un sensore Tag </a:t>
            </a:r>
          </a:p>
        </p:txBody>
      </p:sp>
    </p:spTree>
    <p:extLst>
      <p:ext uri="{BB962C8B-B14F-4D97-AF65-F5344CB8AC3E}">
        <p14:creationId xmlns:p14="http://schemas.microsoft.com/office/powerpoint/2010/main" val="87621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FD6153-81D6-99CF-9828-BFE67FCE1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0527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LINK AL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5E5835-A718-6B72-194C-0E86CCF29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it-IT" b="1" dirty="0"/>
              <a:t>Repository GitHub: </a:t>
            </a:r>
            <a:r>
              <a:rPr lang="it-IT" dirty="0">
                <a:hlinkClick r:id="rId2"/>
              </a:rPr>
              <a:t>https://github.com/IoT4CareLab/SHPIA.git</a:t>
            </a:r>
            <a:endParaRPr lang="it-IT" dirty="0"/>
          </a:p>
          <a:p>
            <a:pPr marL="36900" indent="0">
              <a:buNone/>
            </a:pPr>
            <a:r>
              <a:rPr lang="it-IT" dirty="0"/>
              <a:t>Seguire le istruzioni del file README.md prima di iniziare a lavorare sull’applicazione. Nella prossima versione dovrà essere implementata anche la raccolta dati tramite smartwatch.</a:t>
            </a: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57FE949-F7FF-1B2E-5FE8-BB940DC8F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700" y="3623647"/>
            <a:ext cx="2500977" cy="2712541"/>
          </a:xfrm>
          <a:prstGeom prst="rect">
            <a:avLst/>
          </a:prstGeom>
        </p:spPr>
      </p:pic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2A714CE-28D1-A2A3-A645-295D3F7F5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19" y="3619574"/>
            <a:ext cx="2763477" cy="2716614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0D17D6FC-146D-FBA7-3522-BB7C9C2A839C}"/>
              </a:ext>
            </a:extLst>
          </p:cNvPr>
          <p:cNvSpPr/>
          <p:nvPr/>
        </p:nvSpPr>
        <p:spPr>
          <a:xfrm>
            <a:off x="5280505" y="4977881"/>
            <a:ext cx="391886" cy="16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538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9DE1AB-6521-C119-4713-986D09A0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10896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EA531A-57AA-5F6E-2F7F-FFF02AE52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Presentazione</a:t>
            </a:r>
          </a:p>
          <a:p>
            <a:r>
              <a:rPr lang="it-IT" dirty="0"/>
              <a:t>Schema dell’Applicazione</a:t>
            </a:r>
          </a:p>
          <a:p>
            <a:r>
              <a:rPr lang="it-IT" dirty="0"/>
              <a:t>Funzionamento</a:t>
            </a:r>
          </a:p>
          <a:p>
            <a:r>
              <a:rPr lang="it-IT" dirty="0"/>
              <a:t>Tipi di dati elaborati</a:t>
            </a:r>
          </a:p>
          <a:p>
            <a:r>
              <a:rPr lang="it-IT" dirty="0"/>
              <a:t>Memorizzazione dati</a:t>
            </a:r>
          </a:p>
          <a:p>
            <a:r>
              <a:rPr lang="it-IT" dirty="0"/>
              <a:t>Link al progetto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697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0F3EB6-826D-8684-63A4-343F72E8A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56032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6D92D4-44C9-C3B5-9944-A00B16C9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it-IT" dirty="0"/>
              <a:t>SHPIA è una piattaforma domestica intelligente multiuso che consente di raccogliere dati ambientali tramite due tipi di sensori. Si basa sull'utilizzo di dispositivi a basso costo basati su Bluetooth Low Energy (BLE), che “trasformano” oggetti della vita quotidiana in oggetti intelligenti. I dispositivi consentono di raccogliere ed etichettare automaticamente diversi tipi di dati per fornire monitoraggio e assistenza. SHPIA è destinato ad essere adattabile a diversi scenari applicativi domestici, come ad esempio il riconoscimento dell'attività umana, i sistemi di coaching e il rilevamento e il conteggio dell'occupazione. Nella prima versione l’applicazione funzionava solo coi sensori </a:t>
            </a:r>
            <a:r>
              <a:rPr lang="it-IT" dirty="0" err="1"/>
              <a:t>Nordic</a:t>
            </a:r>
            <a:r>
              <a:rPr lang="it-IT" dirty="0"/>
              <a:t>, dalla seconda versione sono stati introdotti i sensori Beacon (protocolli iBeacon e </a:t>
            </a:r>
            <a:r>
              <a:rPr lang="it-IT" dirty="0" err="1"/>
              <a:t>Eddystone</a:t>
            </a:r>
            <a:r>
              <a:rPr lang="it-IT" dirty="0"/>
              <a:t>).</a:t>
            </a:r>
          </a:p>
          <a:p>
            <a:pPr marL="36900" indent="0">
              <a:buNone/>
            </a:pPr>
            <a:endParaRPr lang="it-IT" dirty="0"/>
          </a:p>
          <a:p>
            <a:pPr marL="36900" indent="0">
              <a:buNone/>
            </a:pPr>
            <a:endParaRPr lang="it-IT" dirty="0"/>
          </a:p>
          <a:p>
            <a:pPr marL="36900" indent="0">
              <a:buNone/>
            </a:pPr>
            <a:endParaRPr lang="it-IT" sz="1900" dirty="0"/>
          </a:p>
          <a:p>
            <a:pPr marL="36900" indent="0">
              <a:buNone/>
            </a:pPr>
            <a:r>
              <a:rPr lang="it-IT" sz="1900" dirty="0"/>
              <a:t>FONTE: «SHPIA: </a:t>
            </a:r>
            <a:r>
              <a:rPr lang="en-US" sz="1900" b="0" i="0" dirty="0">
                <a:effectLst/>
                <a:latin typeface="Georgia" panose="02040502050405020303" pitchFamily="18" charset="0"/>
              </a:rPr>
              <a:t>A Low-Cost Multi-purpose Smart Home Platform for Intelligent Applications</a:t>
            </a:r>
            <a:r>
              <a:rPr lang="it-IT" sz="1900" dirty="0"/>
              <a:t>»</a:t>
            </a:r>
            <a:endParaRPr lang="en-US" sz="1900" b="0" i="0" dirty="0">
              <a:effectLst/>
              <a:latin typeface="Georgia" panose="02040502050405020303" pitchFamily="18" charset="0"/>
            </a:endParaRPr>
          </a:p>
          <a:p>
            <a:pPr marL="3690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052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0F3EB6-826D-8684-63A4-343F72E8A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56032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it-IT" sz="4000" dirty="0"/>
              <a:t>SCHEMA DELL’APPLICAZIONE</a:t>
            </a:r>
          </a:p>
        </p:txBody>
      </p:sp>
      <p:pic>
        <p:nvPicPr>
          <p:cNvPr id="7" name="Segnaposto contenuto 6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9650358B-5167-DAB9-0C38-E4107F2E4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107" y="1553428"/>
            <a:ext cx="5099831" cy="4845856"/>
          </a:xfr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10A5064-6D8A-09FE-448F-6BFE6ED67BD8}"/>
              </a:ext>
            </a:extLst>
          </p:cNvPr>
          <p:cNvCxnSpPr>
            <a:cxnSpLocks/>
          </p:cNvCxnSpPr>
          <p:nvPr/>
        </p:nvCxnSpPr>
        <p:spPr>
          <a:xfrm flipH="1" flipV="1">
            <a:off x="4256443" y="3938939"/>
            <a:ext cx="1164336" cy="132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396A348-E253-55A5-79C3-4B721DD1902E}"/>
              </a:ext>
            </a:extLst>
          </p:cNvPr>
          <p:cNvCxnSpPr/>
          <p:nvPr/>
        </p:nvCxnSpPr>
        <p:spPr>
          <a:xfrm flipH="1">
            <a:off x="4465492" y="3246120"/>
            <a:ext cx="795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5F7CD6DA-BE81-768C-BCD5-81C267D87A78}"/>
              </a:ext>
            </a:extLst>
          </p:cNvPr>
          <p:cNvCxnSpPr/>
          <p:nvPr/>
        </p:nvCxnSpPr>
        <p:spPr>
          <a:xfrm>
            <a:off x="4698403" y="5797296"/>
            <a:ext cx="722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E9CCA659-06A8-BC3B-9636-FD0B39005F4C}"/>
              </a:ext>
            </a:extLst>
          </p:cNvPr>
          <p:cNvCxnSpPr>
            <a:cxnSpLocks/>
          </p:cNvCxnSpPr>
          <p:nvPr/>
        </p:nvCxnSpPr>
        <p:spPr>
          <a:xfrm flipH="1">
            <a:off x="4640580" y="5797296"/>
            <a:ext cx="658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A296002-55A1-950F-1D7E-A0A855E83EEB}"/>
              </a:ext>
            </a:extLst>
          </p:cNvPr>
          <p:cNvCxnSpPr/>
          <p:nvPr/>
        </p:nvCxnSpPr>
        <p:spPr>
          <a:xfrm>
            <a:off x="6345936" y="5797296"/>
            <a:ext cx="46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6B30D6F2-1DCE-91F0-C42A-A73E87A0CF16}"/>
              </a:ext>
            </a:extLst>
          </p:cNvPr>
          <p:cNvCxnSpPr/>
          <p:nvPr/>
        </p:nvCxnSpPr>
        <p:spPr>
          <a:xfrm flipH="1">
            <a:off x="6281928" y="5797296"/>
            <a:ext cx="530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A32278AD-A055-9EDE-47E3-574C86DB0419}"/>
              </a:ext>
            </a:extLst>
          </p:cNvPr>
          <p:cNvCxnSpPr>
            <a:cxnSpLocks/>
          </p:cNvCxnSpPr>
          <p:nvPr/>
        </p:nvCxnSpPr>
        <p:spPr>
          <a:xfrm>
            <a:off x="4331494" y="4029075"/>
            <a:ext cx="1089285" cy="123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6B05D8C-5BE3-A3C6-6FC7-5A0E8A9CE5C0}"/>
              </a:ext>
            </a:extLst>
          </p:cNvPr>
          <p:cNvSpPr txBox="1"/>
          <p:nvPr/>
        </p:nvSpPr>
        <p:spPr>
          <a:xfrm>
            <a:off x="4609019" y="2907565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BLE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7D7FF0EA-EE20-C807-A8BA-D8B4B0B50848}"/>
              </a:ext>
            </a:extLst>
          </p:cNvPr>
          <p:cNvSpPr txBox="1"/>
          <p:nvPr/>
        </p:nvSpPr>
        <p:spPr>
          <a:xfrm>
            <a:off x="6192680" y="5458742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TCP/IP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DABB417B-2662-A1F3-CD0F-2BF59376F3BD}"/>
              </a:ext>
            </a:extLst>
          </p:cNvPr>
          <p:cNvSpPr txBox="1"/>
          <p:nvPr/>
        </p:nvSpPr>
        <p:spPr>
          <a:xfrm>
            <a:off x="4686850" y="5458741"/>
            <a:ext cx="1040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TCP/IP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93E406B-4506-1546-9A46-544EA7C9734C}"/>
              </a:ext>
            </a:extLst>
          </p:cNvPr>
          <p:cNvSpPr txBox="1"/>
          <p:nvPr/>
        </p:nvSpPr>
        <p:spPr>
          <a:xfrm>
            <a:off x="3902019" y="4405017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TCP/IP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EDFC62AF-DE72-E7AA-0AED-5133FD6171FE}"/>
              </a:ext>
            </a:extLst>
          </p:cNvPr>
          <p:cNvCxnSpPr>
            <a:cxnSpLocks/>
          </p:cNvCxnSpPr>
          <p:nvPr/>
        </p:nvCxnSpPr>
        <p:spPr>
          <a:xfrm>
            <a:off x="4465492" y="3246120"/>
            <a:ext cx="833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30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8051DC-9F26-0DE3-C014-92EAA020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755177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VERSIONI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6A7B3D-58FF-F4E8-784B-3206EA4B5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026" y="2112579"/>
            <a:ext cx="9835888" cy="4070074"/>
          </a:xfrm>
        </p:spPr>
        <p:txBody>
          <a:bodyPr>
            <a:normAutofit/>
          </a:bodyPr>
          <a:lstStyle/>
          <a:p>
            <a:pPr marL="212598" indent="-212598" defTabSz="850392">
              <a:spcBef>
                <a:spcPts val="930"/>
              </a:spcBef>
            </a:pPr>
            <a:endParaRPr lang="it-IT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2598" indent="-212598" defTabSz="850392">
              <a:spcBef>
                <a:spcPts val="930"/>
              </a:spcBef>
            </a:pPr>
            <a:r>
              <a:rPr lang="it-IT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Versione 1: </a:t>
            </a:r>
            <a:r>
              <a:rPr lang="it-IT" sz="1700" dirty="0" err="1"/>
              <a:t>N</a:t>
            </a:r>
            <a:r>
              <a:rPr lang="it-IT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ordic</a:t>
            </a:r>
            <a:endParaRPr lang="it-IT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2598" indent="-212598" defTabSz="850392">
              <a:spcBef>
                <a:spcPts val="930"/>
              </a:spcBef>
            </a:pPr>
            <a:endParaRPr lang="it-IT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850392">
              <a:spcBef>
                <a:spcPts val="930"/>
              </a:spcBef>
              <a:buNone/>
            </a:pPr>
            <a:endParaRPr lang="it-IT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850392">
              <a:spcBef>
                <a:spcPts val="930"/>
              </a:spcBef>
              <a:buNone/>
            </a:pPr>
            <a:endParaRPr lang="it-IT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2598" indent="-212598" defTabSz="850392">
              <a:spcBef>
                <a:spcPts val="930"/>
              </a:spcBef>
            </a:pPr>
            <a:r>
              <a:rPr lang="it-IT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Versione 2: </a:t>
            </a:r>
            <a:r>
              <a:rPr lang="it-IT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Nordic</a:t>
            </a:r>
            <a:r>
              <a:rPr lang="it-IT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Beacon </a:t>
            </a:r>
            <a:r>
              <a:rPr lang="it-IT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Estimote</a:t>
            </a:r>
            <a:endParaRPr lang="it-IT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2598" indent="-212598" defTabSz="850392">
              <a:spcBef>
                <a:spcPts val="930"/>
              </a:spcBef>
            </a:pPr>
            <a:endParaRPr lang="it-IT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850392">
              <a:spcBef>
                <a:spcPts val="930"/>
              </a:spcBef>
              <a:buNone/>
            </a:pPr>
            <a:endParaRPr lang="it-IT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850392">
              <a:spcBef>
                <a:spcPts val="930"/>
              </a:spcBef>
              <a:buNone/>
            </a:pPr>
            <a:endParaRPr lang="it-IT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2598" indent="-212598" defTabSz="850392">
              <a:spcBef>
                <a:spcPts val="930"/>
              </a:spcBef>
            </a:pPr>
            <a:r>
              <a:rPr lang="it-IT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Versione 3: </a:t>
            </a:r>
            <a:r>
              <a:rPr lang="it-IT" sz="1700" dirty="0" err="1"/>
              <a:t>N</a:t>
            </a:r>
            <a:r>
              <a:rPr lang="it-IT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ordic</a:t>
            </a:r>
            <a:r>
              <a:rPr lang="it-IT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Tag</a:t>
            </a:r>
            <a:endParaRPr lang="it-IT" sz="1700" dirty="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elettronica, Rettangolo, Console per videogiochi, Console portatile&#10;&#10;Descrizione generata automaticamente">
            <a:extLst>
              <a:ext uri="{FF2B5EF4-FFF2-40B4-BE49-F238E27FC236}">
                <a16:creationId xmlns:a16="http://schemas.microsoft.com/office/drawing/2014/main" id="{04BBF651-2537-ACF2-71B3-DE00131B1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70" y="2235231"/>
            <a:ext cx="971661" cy="939242"/>
          </a:xfrm>
          <a:prstGeom prst="rect">
            <a:avLst/>
          </a:prstGeom>
        </p:spPr>
      </p:pic>
      <p:pic>
        <p:nvPicPr>
          <p:cNvPr id="7" name="Immagine 6" descr="Immagine che contiene plastica&#10;&#10;Descrizione generata automaticamente">
            <a:extLst>
              <a:ext uri="{FF2B5EF4-FFF2-40B4-BE49-F238E27FC236}">
                <a16:creationId xmlns:a16="http://schemas.microsoft.com/office/drawing/2014/main" id="{6EAB7AB9-02AE-EF26-287E-1E7EF3F13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99" y="3881509"/>
            <a:ext cx="1223380" cy="82038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0651C0B-F931-9B9C-B1BB-A779CAF23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970" y="3821249"/>
            <a:ext cx="969418" cy="9409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D81F8C9-D381-0E82-A4E5-D0ECCFF12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970" y="5364479"/>
            <a:ext cx="969418" cy="940905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510BA31B-470E-15DA-F041-41F5D62528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499" y="5448302"/>
            <a:ext cx="1572448" cy="77325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BEF7D23-686C-4562-80D6-0D96E43ADF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054" y="4072595"/>
            <a:ext cx="419158" cy="43821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B424DDD-AA04-645C-73C5-C864B1181A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4648" y="5615456"/>
            <a:ext cx="414564" cy="4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4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336690D5-5002-645B-4D59-96D8DA59C7FA}"/>
              </a:ext>
            </a:extLst>
          </p:cNvPr>
          <p:cNvSpPr/>
          <p:nvPr/>
        </p:nvSpPr>
        <p:spPr>
          <a:xfrm>
            <a:off x="6198180" y="1632998"/>
            <a:ext cx="4450951" cy="4581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F1D9EB-773C-8961-1EE6-0F9D9966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35112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FUNZIONAMENTO</a:t>
            </a:r>
          </a:p>
        </p:txBody>
      </p:sp>
      <p:pic>
        <p:nvPicPr>
          <p:cNvPr id="5" name="Segnaposto contenuto 4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E57EDFFD-6949-38E9-7ED5-782BFFD2B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6723"/>
            <a:ext cx="1749490" cy="3693768"/>
          </a:xfrm>
        </p:spPr>
      </p:pic>
      <p:pic>
        <p:nvPicPr>
          <p:cNvPr id="7" name="Immagine 6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B55E22BD-20B3-5771-A8FD-9AB2886DD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158" y="2036723"/>
            <a:ext cx="1749490" cy="3693769"/>
          </a:xfrm>
          <a:prstGeom prst="rect">
            <a:avLst/>
          </a:prstGeom>
        </p:spPr>
      </p:pic>
      <p:pic>
        <p:nvPicPr>
          <p:cNvPr id="9" name="Immagine 8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F5C2C42F-FBA8-88AA-A784-0802597B7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31" y="2034130"/>
            <a:ext cx="1749490" cy="3693770"/>
          </a:xfrm>
          <a:prstGeom prst="rect">
            <a:avLst/>
          </a:prstGeom>
        </p:spPr>
      </p:pic>
      <p:pic>
        <p:nvPicPr>
          <p:cNvPr id="11" name="Immagine 10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AE4DA5B2-85F8-D409-47D7-1EE235466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458" y="2034130"/>
            <a:ext cx="1749490" cy="3693768"/>
          </a:xfrm>
          <a:prstGeom prst="rect">
            <a:avLst/>
          </a:prstGeom>
        </p:spPr>
      </p:pic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3B676251-8D29-552D-03E2-0D99EA76CCF1}"/>
              </a:ext>
            </a:extLst>
          </p:cNvPr>
          <p:cNvSpPr/>
          <p:nvPr/>
        </p:nvSpPr>
        <p:spPr>
          <a:xfrm>
            <a:off x="2900776" y="3564294"/>
            <a:ext cx="391886" cy="16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C59D94D-3699-8AFB-6E5B-334F7D14D32B}"/>
              </a:ext>
            </a:extLst>
          </p:cNvPr>
          <p:cNvSpPr txBox="1"/>
          <p:nvPr/>
        </p:nvSpPr>
        <p:spPr>
          <a:xfrm>
            <a:off x="6504031" y="5730491"/>
            <a:ext cx="182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Sensori </a:t>
            </a:r>
            <a:r>
              <a:rPr lang="it-IT" dirty="0" err="1"/>
              <a:t>Nordic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7AFDCC3-41B4-1F43-F255-296019116144}"/>
              </a:ext>
            </a:extLst>
          </p:cNvPr>
          <p:cNvSpPr txBox="1"/>
          <p:nvPr/>
        </p:nvSpPr>
        <p:spPr>
          <a:xfrm>
            <a:off x="8557458" y="5706311"/>
            <a:ext cx="249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Sensori Tag</a:t>
            </a:r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D6D57673-C6E4-CD14-C679-326560EA4E4B}"/>
              </a:ext>
            </a:extLst>
          </p:cNvPr>
          <p:cNvSpPr/>
          <p:nvPr/>
        </p:nvSpPr>
        <p:spPr>
          <a:xfrm>
            <a:off x="5704114" y="3564294"/>
            <a:ext cx="391886" cy="16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A78970-71EE-9A16-47A9-878791332130}"/>
              </a:ext>
            </a:extLst>
          </p:cNvPr>
          <p:cNvSpPr txBox="1"/>
          <p:nvPr/>
        </p:nvSpPr>
        <p:spPr>
          <a:xfrm>
            <a:off x="3613477" y="5776657"/>
            <a:ext cx="2090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Stanza a: </a:t>
            </a:r>
            <a:r>
              <a:rPr lang="it-IT" dirty="0" err="1"/>
              <a:t>Nordic</a:t>
            </a:r>
            <a:r>
              <a:rPr lang="it-IT" dirty="0"/>
              <a:t>  </a:t>
            </a:r>
          </a:p>
          <a:p>
            <a:r>
              <a:rPr lang="it-IT" dirty="0"/>
              <a:t>Stanza b: Tag  </a:t>
            </a:r>
          </a:p>
        </p:txBody>
      </p:sp>
    </p:spTree>
    <p:extLst>
      <p:ext uri="{BB962C8B-B14F-4D97-AF65-F5344CB8AC3E}">
        <p14:creationId xmlns:p14="http://schemas.microsoft.com/office/powerpoint/2010/main" val="319763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C9432C-BA42-AFBD-6B26-0BD9A5ED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29133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FUNZIONAMENTO</a:t>
            </a:r>
          </a:p>
        </p:txBody>
      </p:sp>
      <p:pic>
        <p:nvPicPr>
          <p:cNvPr id="5" name="Segnaposto contenuto 4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14656083-D8E3-B6A6-0888-524FBDD7C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746" y="1667361"/>
            <a:ext cx="2060936" cy="4351338"/>
          </a:xfrm>
        </p:spPr>
      </p:pic>
      <p:pic>
        <p:nvPicPr>
          <p:cNvPr id="7" name="Immagine 6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743316F0-3721-A87B-CF68-DCF4454B9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18" y="1667360"/>
            <a:ext cx="2060937" cy="43513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EF4C9AF-99E0-18F4-7E2C-AE5EDEFCAC76}"/>
              </a:ext>
            </a:extLst>
          </p:cNvPr>
          <p:cNvSpPr txBox="1"/>
          <p:nvPr/>
        </p:nvSpPr>
        <p:spPr>
          <a:xfrm>
            <a:off x="2013318" y="6123543"/>
            <a:ext cx="1979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Scanner per </a:t>
            </a:r>
            <a:r>
              <a:rPr lang="it-IT" dirty="0" err="1"/>
              <a:t>Nordic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30E71FF-B007-ED24-7645-16EB43E4F5A8}"/>
              </a:ext>
            </a:extLst>
          </p:cNvPr>
          <p:cNvSpPr txBox="1"/>
          <p:nvPr/>
        </p:nvSpPr>
        <p:spPr>
          <a:xfrm>
            <a:off x="8117746" y="6111462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Scanner per Tag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9F83D5-B704-F75D-0314-34ABAFF9358B}"/>
              </a:ext>
            </a:extLst>
          </p:cNvPr>
          <p:cNvSpPr txBox="1"/>
          <p:nvPr/>
        </p:nvSpPr>
        <p:spPr>
          <a:xfrm>
            <a:off x="5214959" y="2958191"/>
            <a:ext cx="1762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 sono due tipi di scanner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DE87534E-0BA8-2AC7-6D08-74AF1464A8F1}"/>
              </a:ext>
            </a:extLst>
          </p:cNvPr>
          <p:cNvSpPr/>
          <p:nvPr/>
        </p:nvSpPr>
        <p:spPr>
          <a:xfrm>
            <a:off x="7351450" y="3197380"/>
            <a:ext cx="391886" cy="16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id="{67D96DDD-FF47-633C-3D0C-8AF8BF55B4D1}"/>
              </a:ext>
            </a:extLst>
          </p:cNvPr>
          <p:cNvSpPr/>
          <p:nvPr/>
        </p:nvSpPr>
        <p:spPr>
          <a:xfrm>
            <a:off x="4448664" y="3197380"/>
            <a:ext cx="391886" cy="167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728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F89F39-5913-8FD9-C712-AC7C5B1C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81508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FUNZIONAMENTO</a:t>
            </a:r>
          </a:p>
        </p:txBody>
      </p:sp>
      <p:pic>
        <p:nvPicPr>
          <p:cNvPr id="11" name="Segnaposto contenuto 10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8E5F604D-6BDD-47D3-F44A-DB682BA02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91" y="1690688"/>
            <a:ext cx="2060936" cy="4351338"/>
          </a:xfrm>
        </p:spPr>
      </p:pic>
      <p:pic>
        <p:nvPicPr>
          <p:cNvPr id="7" name="Immagine 6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06473F42-014B-3AFE-DAAE-A09E74037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95" y="1690688"/>
            <a:ext cx="2060937" cy="4351339"/>
          </a:xfrm>
          <a:prstGeom prst="rect">
            <a:avLst/>
          </a:prstGeom>
        </p:spPr>
      </p:pic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904B542C-82CC-52BE-54FE-AF9940046830}"/>
              </a:ext>
            </a:extLst>
          </p:cNvPr>
          <p:cNvSpPr/>
          <p:nvPr/>
        </p:nvSpPr>
        <p:spPr>
          <a:xfrm>
            <a:off x="5639918" y="3614430"/>
            <a:ext cx="391886" cy="16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D095384-94FC-00D8-7890-D93C0276B637}"/>
              </a:ext>
            </a:extLst>
          </p:cNvPr>
          <p:cNvSpPr txBox="1"/>
          <p:nvPr/>
        </p:nvSpPr>
        <p:spPr>
          <a:xfrm>
            <a:off x="6368820" y="6107160"/>
            <a:ext cx="329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Selezione dei dati da raccogliere </a:t>
            </a:r>
          </a:p>
        </p:txBody>
      </p:sp>
    </p:spTree>
    <p:extLst>
      <p:ext uri="{BB962C8B-B14F-4D97-AF65-F5344CB8AC3E}">
        <p14:creationId xmlns:p14="http://schemas.microsoft.com/office/powerpoint/2010/main" val="60929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DC6B5463-1D69-D9EE-6A77-0CF64550B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94" y="1690688"/>
            <a:ext cx="2060936" cy="4351337"/>
          </a:xfrm>
          <a:prstGeom prst="rect">
            <a:avLst/>
          </a:prstGeom>
        </p:spPr>
      </p:pic>
      <p:pic>
        <p:nvPicPr>
          <p:cNvPr id="3" name="Immagine 2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AD52414D-BD26-EDC4-E67B-AD37804F5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591" y="1690690"/>
            <a:ext cx="2060936" cy="435133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CF89F39-5913-8FD9-C712-AC7C5B1C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81508"/>
            <a:ext cx="10353762" cy="970450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chemeClr val="tx1"/>
                </a:solidFill>
              </a:rPr>
              <a:t>FUNZIONAMENTO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904B542C-82CC-52BE-54FE-AF9940046830}"/>
              </a:ext>
            </a:extLst>
          </p:cNvPr>
          <p:cNvSpPr/>
          <p:nvPr/>
        </p:nvSpPr>
        <p:spPr>
          <a:xfrm>
            <a:off x="5639918" y="3614430"/>
            <a:ext cx="391886" cy="16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D095384-94FC-00D8-7890-D93C0276B637}"/>
              </a:ext>
            </a:extLst>
          </p:cNvPr>
          <p:cNvSpPr txBox="1"/>
          <p:nvPr/>
        </p:nvSpPr>
        <p:spPr>
          <a:xfrm>
            <a:off x="6368820" y="6107160"/>
            <a:ext cx="388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Visualizzazione raccoglimento dati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444BCB-58D7-74C1-A5D9-73771A96AC07}"/>
              </a:ext>
            </a:extLst>
          </p:cNvPr>
          <p:cNvSpPr txBox="1"/>
          <p:nvPr/>
        </p:nvSpPr>
        <p:spPr>
          <a:xfrm>
            <a:off x="5357666" y="3866356"/>
            <a:ext cx="134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Seleziona</a:t>
            </a:r>
          </a:p>
          <a:p>
            <a:r>
              <a:rPr lang="it-IT" dirty="0"/>
              <a:t>sensore</a:t>
            </a:r>
          </a:p>
        </p:txBody>
      </p:sp>
    </p:spTree>
    <p:extLst>
      <p:ext uri="{BB962C8B-B14F-4D97-AF65-F5344CB8AC3E}">
        <p14:creationId xmlns:p14="http://schemas.microsoft.com/office/powerpoint/2010/main" val="3664349009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244</TotalTime>
  <Words>329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Schoolbook</vt:lpstr>
      <vt:lpstr>Georgia</vt:lpstr>
      <vt:lpstr>Wingdings 2</vt:lpstr>
      <vt:lpstr>Vista</vt:lpstr>
      <vt:lpstr>SHPIA</vt:lpstr>
      <vt:lpstr>INDICE</vt:lpstr>
      <vt:lpstr>PRESENTAZIONE</vt:lpstr>
      <vt:lpstr>SCHEMA DELL’APPLICAZIONE</vt:lpstr>
      <vt:lpstr>VERSIONI</vt:lpstr>
      <vt:lpstr>FUNZIONAMENTO</vt:lpstr>
      <vt:lpstr>FUNZIONAMENTO</vt:lpstr>
      <vt:lpstr>FUNZIONAMENTO</vt:lpstr>
      <vt:lpstr>FUNZIONAMENTO</vt:lpstr>
      <vt:lpstr>TIPI DI DATI ELABORATI</vt:lpstr>
      <vt:lpstr>MEMORIZZAZIONE DATI</vt:lpstr>
      <vt:lpstr>LINK AL PROGETTO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SHPIA</dc:title>
  <dc:creator>christian farina</dc:creator>
  <cp:lastModifiedBy>christian farina</cp:lastModifiedBy>
  <cp:revision>26</cp:revision>
  <dcterms:created xsi:type="dcterms:W3CDTF">2023-05-24T11:10:42Z</dcterms:created>
  <dcterms:modified xsi:type="dcterms:W3CDTF">2023-07-02T15:22:42Z</dcterms:modified>
</cp:coreProperties>
</file>