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72745-3191-479B-BBC7-45486D5510FD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527AD-9D58-4ED1-AED8-34163466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527AD-9D58-4ED1-AED8-341634665E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0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2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69D-9B30-4B55-BA0E-A1517F1236B3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C628-1A09-4E67-8EE8-6D6F8CC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91200" y="4187561"/>
            <a:ext cx="3192011" cy="1499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2590801" y="1664043"/>
            <a:ext cx="1143000" cy="742949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68841" y="2514600"/>
            <a:ext cx="1828800" cy="990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0800" y="228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Architecture Diagram: “</a:t>
            </a:r>
            <a:r>
              <a:rPr lang="en-US" b="1" dirty="0" err="1" smtClean="0"/>
              <a:t>Zinvestor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6200" y="2514600"/>
            <a:ext cx="1752600" cy="1340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893" y="2803145"/>
            <a:ext cx="163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 Ingestion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 rot="10800000">
            <a:off x="76200" y="4572000"/>
            <a:ext cx="1374775" cy="111520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zillow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92" b="36292"/>
          <a:stretch/>
        </p:blipFill>
        <p:spPr bwMode="auto">
          <a:xfrm>
            <a:off x="279645" y="5072054"/>
            <a:ext cx="990600" cy="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1066800" y="3855218"/>
            <a:ext cx="0" cy="56438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Callout 19"/>
          <p:cNvSpPr/>
          <p:nvPr/>
        </p:nvSpPr>
        <p:spPr>
          <a:xfrm rot="10800000">
            <a:off x="1132853" y="5620089"/>
            <a:ext cx="1229347" cy="1009311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58438" y="6045023"/>
            <a:ext cx="110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Zip code Data</a:t>
            </a:r>
            <a:endParaRPr lang="en-US" sz="1200" b="1" dirty="0"/>
          </a:p>
        </p:txBody>
      </p:sp>
      <p:sp>
        <p:nvSpPr>
          <p:cNvPr id="26" name="Flowchart: Magnetic Disk 25" descr="SQL"/>
          <p:cNvSpPr/>
          <p:nvPr/>
        </p:nvSpPr>
        <p:spPr>
          <a:xfrm>
            <a:off x="3021551" y="2686733"/>
            <a:ext cx="6858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SQLite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68842" y="2686733"/>
            <a:ext cx="105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Data Storage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9" name="Elbow Connector 28"/>
          <p:cNvCxnSpPr>
            <a:stCxn id="12" idx="0"/>
            <a:endCxn id="32" idx="1"/>
          </p:cNvCxnSpPr>
          <p:nvPr/>
        </p:nvCxnSpPr>
        <p:spPr>
          <a:xfrm rot="5400000" flipH="1" flipV="1">
            <a:off x="847582" y="1685782"/>
            <a:ext cx="933737" cy="723900"/>
          </a:xfrm>
          <a:prstGeom prst="bentConnector2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ocument 33"/>
          <p:cNvSpPr/>
          <p:nvPr/>
        </p:nvSpPr>
        <p:spPr>
          <a:xfrm>
            <a:off x="2155227" y="1397070"/>
            <a:ext cx="1143000" cy="742949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/>
          <p:cNvSpPr/>
          <p:nvPr/>
        </p:nvSpPr>
        <p:spPr>
          <a:xfrm>
            <a:off x="1676400" y="1209388"/>
            <a:ext cx="1143000" cy="742949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841159" y="1397070"/>
            <a:ext cx="88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Raw Data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17559" y="2274333"/>
            <a:ext cx="0" cy="240266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4" descr="Image result for .cs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6" descr="Image result for .cs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.cs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47" y="1911406"/>
            <a:ext cx="326181" cy="32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owchart: Preparation 39"/>
          <p:cNvSpPr/>
          <p:nvPr/>
        </p:nvSpPr>
        <p:spPr>
          <a:xfrm>
            <a:off x="3962400" y="2686733"/>
            <a:ext cx="1485900" cy="685800"/>
          </a:xfrm>
          <a:prstGeom prst="flowChartPreparat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Data Munging/Wrangling</a:t>
            </a:r>
            <a:endParaRPr lang="en-US" sz="1200" b="1" dirty="0">
              <a:solidFill>
                <a:schemeClr val="tx2"/>
              </a:solidFill>
            </a:endParaRPr>
          </a:p>
        </p:txBody>
      </p:sp>
      <p:pic>
        <p:nvPicPr>
          <p:cNvPr id="1034" name="Picture 10" descr="Image result for ipython noteboo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18" y="4346880"/>
            <a:ext cx="1583860" cy="12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5570989" y="2536391"/>
            <a:ext cx="1744211" cy="986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61551" y="2603092"/>
            <a:ext cx="1753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Computation and Analysis</a:t>
            </a:r>
          </a:p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(e.g. Create New Variables)</a:t>
            </a:r>
          </a:p>
        </p:txBody>
      </p:sp>
      <p:pic>
        <p:nvPicPr>
          <p:cNvPr id="1036" name="Picture 12" descr="http://octo.dc.gov/sites/default/files/dc/sites/octo/multimedia_content/images/OpenData-HeaderLogo-WhiteText-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287" y="5860547"/>
            <a:ext cx="469134" cy="2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7467600" y="2514600"/>
            <a:ext cx="1600200" cy="986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467600" y="266464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Statistical Modeling</a:t>
            </a:r>
            <a:endParaRPr lang="en-US" sz="800" dirty="0" smtClean="0">
              <a:solidFill>
                <a:schemeClr val="tx2"/>
              </a:solidFill>
            </a:endParaRPr>
          </a:p>
        </p:txBody>
      </p: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3810000" y="3029633"/>
            <a:ext cx="152400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448300" y="3029633"/>
            <a:ext cx="152400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315200" y="3031861"/>
            <a:ext cx="152400" cy="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87995" y="44683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Presentation</a:t>
            </a:r>
            <a:endParaRPr lang="en-US" sz="800" dirty="0" smtClean="0">
              <a:solidFill>
                <a:schemeClr val="tx2"/>
              </a:solidFill>
            </a:endParaRPr>
          </a:p>
        </p:txBody>
      </p:sp>
      <p:pic>
        <p:nvPicPr>
          <p:cNvPr id="1038" name="Picture 14" descr="Image result for ipython notebook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09" y="4979437"/>
            <a:ext cx="1042816" cy="30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/>
          <p:cNvCxnSpPr/>
          <p:nvPr/>
        </p:nvCxnSpPr>
        <p:spPr>
          <a:xfrm>
            <a:off x="8271821" y="3522875"/>
            <a:ext cx="0" cy="664686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4"/>
          </p:cNvCxnSpPr>
          <p:nvPr/>
        </p:nvCxnSpPr>
        <p:spPr>
          <a:xfrm rot="16200000" flipH="1">
            <a:off x="811684" y="4301972"/>
            <a:ext cx="1638707" cy="745198"/>
          </a:xfrm>
          <a:prstGeom prst="bentConnector3">
            <a:avLst>
              <a:gd name="adj1" fmla="val 43968"/>
            </a:avLst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6678" y="3563779"/>
            <a:ext cx="13510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Python API Requests</a:t>
            </a:r>
            <a:endParaRPr lang="en-US" sz="1000" b="1" dirty="0"/>
          </a:p>
        </p:txBody>
      </p:sp>
      <p:cxnSp>
        <p:nvCxnSpPr>
          <p:cNvPr id="1025" name="Elbow Connector 1024"/>
          <p:cNvCxnSpPr>
            <a:stCxn id="57" idx="1"/>
          </p:cNvCxnSpPr>
          <p:nvPr/>
        </p:nvCxnSpPr>
        <p:spPr>
          <a:xfrm rot="10800000">
            <a:off x="1841160" y="3733800"/>
            <a:ext cx="3950041" cy="1203584"/>
          </a:xfrm>
          <a:prstGeom prst="bentConnector3">
            <a:avLst>
              <a:gd name="adj1" fmla="val 89833"/>
            </a:avLst>
          </a:prstGeom>
          <a:ln w="2540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/>
          <p:nvPr/>
        </p:nvCxnSpPr>
        <p:spPr>
          <a:xfrm>
            <a:off x="76199" y="3505200"/>
            <a:ext cx="175260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Footer Placeholder 10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Uzair Siddiqui, Nasir Sayed, Darius Bailey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Potential Edits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Add project description/goal at the top: “to predict drivers of </a:t>
            </a:r>
            <a:r>
              <a:rPr lang="en-US" sz="1600" dirty="0" err="1" smtClean="0"/>
              <a:t>Zestimate</a:t>
            </a:r>
            <a:r>
              <a:rPr lang="en-US" sz="1600" dirty="0" smtClean="0"/>
              <a:t> error for the DC real estate market”</a:t>
            </a:r>
          </a:p>
          <a:p>
            <a:r>
              <a:rPr lang="en-US" sz="1600" dirty="0" smtClean="0"/>
              <a:t>Add subsequent slides that provide detail about the components of the project architecture(?) or add high level detail to process components in slide 1</a:t>
            </a:r>
          </a:p>
          <a:p>
            <a:r>
              <a:rPr lang="en-US" sz="1600" dirty="0" smtClean="0"/>
              <a:t>Data Ingestion</a:t>
            </a:r>
          </a:p>
          <a:p>
            <a:pPr lvl="1"/>
            <a:r>
              <a:rPr lang="en-US" sz="1200" dirty="0" smtClean="0"/>
              <a:t>Specify that requests are at the individual property level of granularity</a:t>
            </a:r>
          </a:p>
          <a:p>
            <a:pPr lvl="1"/>
            <a:r>
              <a:rPr lang="en-US" sz="1200" dirty="0" smtClean="0"/>
              <a:t>Zip code level and neighborhood level data from both Zillow and </a:t>
            </a:r>
            <a:r>
              <a:rPr lang="en-US" sz="1200" dirty="0" err="1" smtClean="0"/>
              <a:t>opendata.gov</a:t>
            </a:r>
            <a:r>
              <a:rPr lang="en-US" sz="1200" dirty="0" smtClean="0"/>
              <a:t> will be used to provide neighborhood information</a:t>
            </a:r>
          </a:p>
          <a:p>
            <a:r>
              <a:rPr lang="en-US" sz="1600" dirty="0" smtClean="0"/>
              <a:t>Data storage</a:t>
            </a:r>
          </a:p>
          <a:p>
            <a:pPr lvl="1"/>
            <a:r>
              <a:rPr lang="en-US" sz="1200" dirty="0" smtClean="0"/>
              <a:t>Data from API can be flexibly stored in any delimited format</a:t>
            </a:r>
          </a:p>
          <a:p>
            <a:pPr lvl="1"/>
            <a:r>
              <a:rPr lang="en-US" sz="1200" dirty="0" smtClean="0"/>
              <a:t>Zip code level and neighborhood level data from Zillow and </a:t>
            </a:r>
            <a:r>
              <a:rPr lang="en-US" sz="1200" dirty="0" err="1" smtClean="0"/>
              <a:t>opendata.gov</a:t>
            </a:r>
            <a:r>
              <a:rPr lang="en-US" sz="1200" dirty="0" smtClean="0"/>
              <a:t> appear to be natively stored in .csv format</a:t>
            </a:r>
          </a:p>
          <a:p>
            <a:pPr lvl="1"/>
            <a:r>
              <a:rPr lang="en-US" sz="1200" dirty="0" smtClean="0"/>
              <a:t>Suggest using </a:t>
            </a:r>
            <a:r>
              <a:rPr lang="en-US" sz="1200" dirty="0" err="1" smtClean="0"/>
              <a:t>PostGRESQL</a:t>
            </a:r>
            <a:endParaRPr lang="en-US" sz="1200" dirty="0"/>
          </a:p>
          <a:p>
            <a:r>
              <a:rPr lang="en-US" sz="1600" dirty="0" smtClean="0"/>
              <a:t>Data Munging</a:t>
            </a:r>
          </a:p>
          <a:p>
            <a:pPr lvl="1"/>
            <a:r>
              <a:rPr lang="en-US" sz="1200" dirty="0" smtClean="0"/>
              <a:t>Merging zip code and neighborhood level data to property level data to create combined dataset with </a:t>
            </a:r>
            <a:r>
              <a:rPr lang="en-US" sz="1200" dirty="0" err="1" smtClean="0"/>
              <a:t>Zestimate</a:t>
            </a:r>
            <a:r>
              <a:rPr lang="en-US" sz="1200" dirty="0" smtClean="0"/>
              <a:t>, property details, and neighborhood/zip level details</a:t>
            </a:r>
          </a:p>
          <a:p>
            <a:r>
              <a:rPr lang="en-US" sz="1600" dirty="0" smtClean="0"/>
              <a:t>Computation &amp; Analysis</a:t>
            </a:r>
          </a:p>
          <a:p>
            <a:pPr lvl="1"/>
            <a:r>
              <a:rPr lang="en-US" sz="1200" dirty="0" smtClean="0"/>
              <a:t>Creation of hypothesis-based variables to explain prediction errors</a:t>
            </a:r>
          </a:p>
          <a:p>
            <a:r>
              <a:rPr lang="en-US" sz="1600" dirty="0" smtClean="0"/>
              <a:t>Statistical Modeling</a:t>
            </a:r>
          </a:p>
          <a:p>
            <a:pPr lvl="1"/>
            <a:r>
              <a:rPr lang="en-US" sz="1200" dirty="0" smtClean="0"/>
              <a:t>Modeling to identify largest drivers of prediction error</a:t>
            </a:r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6564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207</Words>
  <Application>Microsoft Macintosh PowerPoint</Application>
  <PresentationFormat>On-screen Show (4:3)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Potential Edits </vt:lpstr>
    </vt:vector>
  </TitlesOfParts>
  <Company>Verizon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Siddiqui, Uzair A</dc:creator>
  <cp:lastModifiedBy>Bailey, Darius</cp:lastModifiedBy>
  <cp:revision>14</cp:revision>
  <dcterms:created xsi:type="dcterms:W3CDTF">2017-06-01T21:32:35Z</dcterms:created>
  <dcterms:modified xsi:type="dcterms:W3CDTF">2017-06-03T12:50:09Z</dcterms:modified>
</cp:coreProperties>
</file>