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7" r:id="rId4"/>
    <p:sldId id="268" r:id="rId5"/>
    <p:sldId id="258" r:id="rId6"/>
    <p:sldId id="269" r:id="rId7"/>
    <p:sldId id="270" r:id="rId8"/>
    <p:sldId id="271" r:id="rId9"/>
    <p:sldId id="259" r:id="rId10"/>
    <p:sldId id="260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-378" y="19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416F1E-69E4-411F-8FE7-542506BD1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888BC9E-9F56-48EE-87DD-6F3F0FC8D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E2EF8D-3272-4B79-8F3B-35EC5C37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A4F4-666F-4E2A-AD50-A6F1FCAC6AF8}" type="datetimeFigureOut">
              <a:rPr lang="en-US" smtClean="0"/>
              <a:t>14-Dec-18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0C07F7-9233-4376-BD24-F98875BB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95AC48D-E382-44D4-844E-C2B24514E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EC4F-D1DD-4DF8-9F75-35D1C3404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E09C6B-F233-42B7-A7B6-D9CCF01C1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7FE4960-7481-4A8C-8B5E-FAD36E91E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4F70CD-D339-4A36-84BC-4F805ADF9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A4F4-666F-4E2A-AD50-A6F1FCAC6AF8}" type="datetimeFigureOut">
              <a:rPr lang="en-US" smtClean="0"/>
              <a:t>14-Dec-18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AAE886-1FC8-46F6-8264-46A3EE69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6B07CD-230E-4A89-BE82-745AFC39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EC4F-D1DD-4DF8-9F75-35D1C3404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1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A34ABE8-E61D-4440-ABFE-03C2CA13B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736E9C9-CC79-4D45-9D60-30CA2D904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29A7053-B955-4804-8626-7655A3814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A4F4-666F-4E2A-AD50-A6F1FCAC6AF8}" type="datetimeFigureOut">
              <a:rPr lang="en-US" smtClean="0"/>
              <a:t>14-Dec-18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88CB55-3D27-4B4A-B47F-27CE607AC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15A505-AFE2-4B50-B895-F146C2E15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EC4F-D1DD-4DF8-9F75-35D1C3404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8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833E23-D86F-4BCC-B636-79B515364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ABE09B-FBC1-454E-9B6F-0AEEBCEEB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37B33F-9997-4718-AB39-31308E63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A4F4-666F-4E2A-AD50-A6F1FCAC6AF8}" type="datetimeFigureOut">
              <a:rPr lang="en-US" smtClean="0"/>
              <a:t>14-Dec-18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79C309B-5B70-4012-9155-89681EE7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33FCF5-B05B-4BED-AC7B-95ADD40CD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EC4F-D1DD-4DF8-9F75-35D1C3404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8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5E62C7-F44F-4DBD-8A04-D0AD2D667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5E799F6-D8EA-492D-9DAB-87B49AC3B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298E84-14B5-4E08-803C-52601D89B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A4F4-666F-4E2A-AD50-A6F1FCAC6AF8}" type="datetimeFigureOut">
              <a:rPr lang="en-US" smtClean="0"/>
              <a:t>14-Dec-18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6B1E63-D2C0-4362-B5BD-B14B0E84C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D1DC0A-C8EF-4205-87D2-9E8D54D3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EC4F-D1DD-4DF8-9F75-35D1C3404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4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64305C-2CDD-4E03-AB3D-5C4FE6C77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2D9B19-BDCC-4E09-AACA-BE4EC0AD1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1D459ED-1A78-44BB-ABA0-2CB46CDB8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071E33D-5E07-414C-ACBB-21EB867A1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A4F4-666F-4E2A-AD50-A6F1FCAC6AF8}" type="datetimeFigureOut">
              <a:rPr lang="en-US" smtClean="0"/>
              <a:t>14-Dec-18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F8FCED-3934-40DC-B00D-D681FC83E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16FF28B-9C6B-4D12-9552-5061E1B6E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EC4F-D1DD-4DF8-9F75-35D1C3404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3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8ECC30-3BA8-49A1-AD5E-2DA74326E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B793795-3A76-480A-A716-BBFF09877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8600428-DEFE-4165-B4DF-71217731C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8961E91-7422-4150-997C-09642C9F0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25BBA56-D746-416A-84A3-4B8B95C82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377C987-9AC4-48B6-8197-906DE7D02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A4F4-666F-4E2A-AD50-A6F1FCAC6AF8}" type="datetimeFigureOut">
              <a:rPr lang="en-US" smtClean="0"/>
              <a:t>14-Dec-18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B4F98D9-39B4-4516-BA2A-F887C7C1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88960E-6BC2-4A15-917C-FEA8B10F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EC4F-D1DD-4DF8-9F75-35D1C3404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5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D71F7B-5760-4437-A0F7-FA5CD61B6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6EE5125-F727-4A63-97B7-B6F8562C2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A4F4-666F-4E2A-AD50-A6F1FCAC6AF8}" type="datetimeFigureOut">
              <a:rPr lang="en-US" smtClean="0"/>
              <a:t>14-Dec-18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8F81102-9EFB-4300-8891-26D8A98B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E8D2C61-2DB2-4CB2-B0EA-1F7E48B8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EC4F-D1DD-4DF8-9F75-35D1C3404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0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A769031-2482-4893-BBA1-847B6431C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A4F4-666F-4E2A-AD50-A6F1FCAC6AF8}" type="datetimeFigureOut">
              <a:rPr lang="en-US" smtClean="0"/>
              <a:t>14-Dec-18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28CE37B-1030-4DED-BF90-158DA3402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B3B4876-BCDA-4D92-9811-791EEF2E1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EC4F-D1DD-4DF8-9F75-35D1C3404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0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3FEBF1-3AAA-4C17-BFBF-DCD0E9E5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FB3D26-8A76-45B8-9013-147F398D1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0A3F07F-1983-4ABA-A0DF-5231FD9F0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71F95BE-FBDC-4704-AF47-2ABDDE6E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A4F4-666F-4E2A-AD50-A6F1FCAC6AF8}" type="datetimeFigureOut">
              <a:rPr lang="en-US" smtClean="0"/>
              <a:t>14-Dec-18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2BDD448-C824-4710-A2C9-BBE43008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6745D1-CB54-49E0-A222-3C35237A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EC4F-D1DD-4DF8-9F75-35D1C3404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19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FF2752-3461-4821-93FD-3CDD7CB5B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B8753AF-7440-430A-8FF8-8640D33B74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10C0052-B00E-4B97-9882-31D0C5970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A349919-B3E6-4ADF-81E7-433D6AC39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A4F4-666F-4E2A-AD50-A6F1FCAC6AF8}" type="datetimeFigureOut">
              <a:rPr lang="en-US" smtClean="0"/>
              <a:t>14-Dec-18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AB516AA-960A-4E38-8562-DC660A489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521815C-889A-4E59-83AF-4334B24E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EC4F-D1DD-4DF8-9F75-35D1C3404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4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8B47266-605B-4C17-BAB0-9380B033F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6F7B2A6-7171-4E35-8151-7F85815EB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8BD8F6-0C0D-4C3E-997B-53773A416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A4F4-666F-4E2A-AD50-A6F1FCAC6AF8}" type="datetimeFigureOut">
              <a:rPr lang="en-US" smtClean="0"/>
              <a:t>14-Dec-18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611597-0656-4514-8FBB-9D12A5862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215C1EB-0C6A-4AD9-89BB-2EC215575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AEC4F-D1DD-4DF8-9F75-35D1C3404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2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82E7BA8-2BF1-4ACA-98FF-91F5B1BF0E82}"/>
              </a:ext>
            </a:extLst>
          </p:cNvPr>
          <p:cNvSpPr/>
          <p:nvPr/>
        </p:nvSpPr>
        <p:spPr>
          <a:xfrm>
            <a:off x="837127" y="2009104"/>
            <a:ext cx="10805374" cy="2253803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DFD3F87-36B5-4AD0-9E45-3B12007F8D8C}"/>
              </a:ext>
            </a:extLst>
          </p:cNvPr>
          <p:cNvSpPr/>
          <p:nvPr/>
        </p:nvSpPr>
        <p:spPr>
          <a:xfrm>
            <a:off x="2718486" y="1816443"/>
            <a:ext cx="6832590" cy="33363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41413ED-6852-4559-B831-13EF1899D0BD}"/>
              </a:ext>
            </a:extLst>
          </p:cNvPr>
          <p:cNvSpPr txBox="1"/>
          <p:nvPr/>
        </p:nvSpPr>
        <p:spPr>
          <a:xfrm>
            <a:off x="1023869" y="2772877"/>
            <a:ext cx="10431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Smart </a:t>
            </a:r>
            <a:r>
              <a:rPr lang="en-US" sz="4400" b="1" dirty="0" smtClean="0">
                <a:solidFill>
                  <a:srgbClr val="0070C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Strawberry Farm</a:t>
            </a:r>
            <a:endParaRPr lang="en-US" sz="4400" b="1" dirty="0">
              <a:solidFill>
                <a:srgbClr val="0070C0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696051A-F693-4D93-9840-253A33C97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192" y="135925"/>
            <a:ext cx="2772877" cy="277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12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317A4DD-2510-497E-8743-F32BF3A4F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6680AB9-EFD0-4162-851D-D3A6F66588F4}"/>
              </a:ext>
            </a:extLst>
          </p:cNvPr>
          <p:cNvSpPr txBox="1"/>
          <p:nvPr/>
        </p:nvSpPr>
        <p:spPr>
          <a:xfrm>
            <a:off x="8202304" y="2511188"/>
            <a:ext cx="1624084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Box Controller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B40701C7-1E30-4D54-A7EA-C1E40F110C5A}"/>
              </a:ext>
            </a:extLst>
          </p:cNvPr>
          <p:cNvCxnSpPr>
            <a:cxnSpLocks/>
          </p:cNvCxnSpPr>
          <p:nvPr/>
        </p:nvCxnSpPr>
        <p:spPr>
          <a:xfrm flipH="1">
            <a:off x="8379725" y="2907816"/>
            <a:ext cx="634621" cy="8043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741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FE080CA-5F14-473D-BA29-BBF49E3AB1D5}"/>
              </a:ext>
            </a:extLst>
          </p:cNvPr>
          <p:cNvSpPr txBox="1"/>
          <p:nvPr/>
        </p:nvSpPr>
        <p:spPr>
          <a:xfrm>
            <a:off x="941696" y="1328172"/>
            <a:ext cx="996286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E005795-D2C1-42DD-B928-AD47DB0D6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974" y="3190220"/>
            <a:ext cx="2772877" cy="277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731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 smtClean="0"/>
              <a:t>Outlines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1350" y="1825625"/>
            <a:ext cx="8882449" cy="4351338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Background </a:t>
            </a:r>
          </a:p>
          <a:p>
            <a:r>
              <a:rPr lang="en-US" sz="4000" b="1" dirty="0" smtClean="0"/>
              <a:t>Problem</a:t>
            </a:r>
          </a:p>
          <a:p>
            <a:r>
              <a:rPr lang="en-US" sz="4000" b="1" dirty="0" smtClean="0"/>
              <a:t>Objective</a:t>
            </a:r>
          </a:p>
          <a:p>
            <a:r>
              <a:rPr lang="en-US" sz="4000" b="1" dirty="0" smtClean="0"/>
              <a:t>Proposed Method</a:t>
            </a:r>
          </a:p>
          <a:p>
            <a:r>
              <a:rPr lang="en-US" sz="4000" b="1" dirty="0" smtClean="0"/>
              <a:t>Implementation</a:t>
            </a:r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55180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A424E1A-DCD0-4F9C-B2B8-263CDB584BAC}"/>
              </a:ext>
            </a:extLst>
          </p:cNvPr>
          <p:cNvSpPr/>
          <p:nvPr/>
        </p:nvSpPr>
        <p:spPr>
          <a:xfrm>
            <a:off x="-136478" y="-13648"/>
            <a:ext cx="12474054" cy="13161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F03710F-EDF6-43EA-A513-BDB83A12D09F}"/>
              </a:ext>
            </a:extLst>
          </p:cNvPr>
          <p:cNvSpPr txBox="1"/>
          <p:nvPr/>
        </p:nvSpPr>
        <p:spPr>
          <a:xfrm>
            <a:off x="436729" y="195786"/>
            <a:ext cx="6277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cs typeface="Noto Sans Lao SemCond Med" panose="020B0602040504020204" pitchFamily="34" charset="0"/>
              </a:rPr>
              <a:t>Background</a:t>
            </a:r>
            <a:endParaRPr lang="en-US" sz="5400" b="1" dirty="0">
              <a:solidFill>
                <a:schemeClr val="bg1"/>
              </a:solidFill>
              <a:cs typeface="Noto Sans Lao SemCond Med" panose="020B060204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FDBE40D-DF8D-418C-9909-1A32373A03C6}"/>
              </a:ext>
            </a:extLst>
          </p:cNvPr>
          <p:cNvSpPr txBox="1"/>
          <p:nvPr/>
        </p:nvSpPr>
        <p:spPr>
          <a:xfrm>
            <a:off x="524872" y="1849456"/>
            <a:ext cx="52580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Generally, Strawberries </a:t>
            </a:r>
            <a:r>
              <a:rPr lang="en-US" sz="2800" dirty="0"/>
              <a:t>enjoy a </a:t>
            </a:r>
            <a:r>
              <a:rPr lang="en-US" sz="2800" dirty="0" smtClean="0"/>
              <a:t>sunny in Colder weather location, but not </a:t>
            </a:r>
            <a:r>
              <a:rPr lang="en-US" sz="2800" dirty="0"/>
              <a:t>a deep </a:t>
            </a:r>
            <a:r>
              <a:rPr lang="en-US" sz="2800" dirty="0" smtClean="0"/>
              <a:t>freeze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16.C </a:t>
            </a:r>
            <a:r>
              <a:rPr lang="en-US" sz="2800" dirty="0"/>
              <a:t>or lower is </a:t>
            </a:r>
            <a:r>
              <a:rPr lang="en-US" sz="2800" dirty="0" smtClean="0"/>
              <a:t>best, </a:t>
            </a:r>
            <a:r>
              <a:rPr lang="en-US" sz="2800" dirty="0"/>
              <a:t>w</a:t>
            </a:r>
            <a:r>
              <a:rPr lang="en-US" sz="2800" dirty="0" smtClean="0"/>
              <a:t>hile </a:t>
            </a:r>
            <a:r>
              <a:rPr lang="en-US" sz="2800" dirty="0"/>
              <a:t>the </a:t>
            </a:r>
            <a:r>
              <a:rPr lang="en-US" sz="2800" dirty="0" smtClean="0"/>
              <a:t>strawberry flowers </a:t>
            </a:r>
            <a:r>
              <a:rPr lang="en-US" sz="2800" dirty="0"/>
              <a:t>are </a:t>
            </a:r>
            <a:r>
              <a:rPr lang="en-US" sz="2800" dirty="0" smtClean="0"/>
              <a:t>forming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Once the fruit has formed, more heat is </a:t>
            </a:r>
            <a:r>
              <a:rPr lang="en-US" sz="2800" dirty="0" smtClean="0"/>
              <a:t>fine (18.C - 30.C)</a:t>
            </a:r>
            <a:endParaRPr lang="en-US" sz="2800" dirty="0">
              <a:latin typeface="Myriad Pro Light" panose="020B0603030403020204" pitchFamily="34" charset="0"/>
              <a:cs typeface="Noto Sans Lao SemCond Med" panose="020B0602040504020204" pitchFamily="34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547" y="2063835"/>
            <a:ext cx="5953125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286655" y="1975422"/>
            <a:ext cx="1767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Source: NOAA</a:t>
            </a:r>
            <a:endParaRPr lang="en-US" sz="14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6969211" y="1508801"/>
            <a:ext cx="4793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Averaged Temperature in Vientiane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833287" y="2458995"/>
            <a:ext cx="506627" cy="357110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059297" y="2414521"/>
            <a:ext cx="893806" cy="357110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849764" y="6138023"/>
            <a:ext cx="151370" cy="16515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127445" y="6066712"/>
            <a:ext cx="2683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Good period to plant strawberry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77857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A424E1A-DCD0-4F9C-B2B8-263CDB584BAC}"/>
              </a:ext>
            </a:extLst>
          </p:cNvPr>
          <p:cNvSpPr/>
          <p:nvPr/>
        </p:nvSpPr>
        <p:spPr>
          <a:xfrm>
            <a:off x="-136478" y="-13648"/>
            <a:ext cx="12474054" cy="13161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F03710F-EDF6-43EA-A513-BDB83A12D09F}"/>
              </a:ext>
            </a:extLst>
          </p:cNvPr>
          <p:cNvSpPr txBox="1"/>
          <p:nvPr/>
        </p:nvSpPr>
        <p:spPr>
          <a:xfrm>
            <a:off x="436729" y="195786"/>
            <a:ext cx="6277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cs typeface="Noto Sans Lao SemCond Med" panose="020B0602040504020204" pitchFamily="34" charset="0"/>
              </a:rPr>
              <a:t>Problem</a:t>
            </a:r>
            <a:endParaRPr lang="en-US" sz="5400" b="1" dirty="0">
              <a:solidFill>
                <a:schemeClr val="bg1"/>
              </a:solidFill>
              <a:cs typeface="Noto Sans Lao SemCond Med" panose="020B060204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FDBE40D-DF8D-418C-9909-1A32373A03C6}"/>
              </a:ext>
            </a:extLst>
          </p:cNvPr>
          <p:cNvSpPr txBox="1"/>
          <p:nvPr/>
        </p:nvSpPr>
        <p:spPr>
          <a:xfrm>
            <a:off x="842457" y="1912772"/>
            <a:ext cx="105134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FF0000"/>
                </a:solidFill>
              </a:rPr>
              <a:t>Averaged Temperature in Vientiane is not suitable to plant strawberries.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FF0000"/>
                </a:solidFill>
              </a:rPr>
              <a:t>Planting strawberries inside a greenhouse </a:t>
            </a:r>
            <a:r>
              <a:rPr lang="en-US" sz="3600" dirty="0">
                <a:solidFill>
                  <a:srgbClr val="FF0000"/>
                </a:solidFill>
              </a:rPr>
              <a:t>with air </a:t>
            </a:r>
            <a:r>
              <a:rPr lang="en-US" sz="3600" dirty="0" smtClean="0">
                <a:solidFill>
                  <a:srgbClr val="FF0000"/>
                </a:solidFill>
              </a:rPr>
              <a:t>conditioner can be a solution, but energy consumer is an issue.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600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A424E1A-DCD0-4F9C-B2B8-263CDB584BAC}"/>
              </a:ext>
            </a:extLst>
          </p:cNvPr>
          <p:cNvSpPr/>
          <p:nvPr/>
        </p:nvSpPr>
        <p:spPr>
          <a:xfrm>
            <a:off x="-136478" y="-13648"/>
            <a:ext cx="12474054" cy="13161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F03710F-EDF6-43EA-A513-BDB83A12D09F}"/>
              </a:ext>
            </a:extLst>
          </p:cNvPr>
          <p:cNvSpPr txBox="1"/>
          <p:nvPr/>
        </p:nvSpPr>
        <p:spPr>
          <a:xfrm>
            <a:off x="436729" y="195786"/>
            <a:ext cx="6277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cs typeface="Noto Sans Lao SemCond Med" panose="020B0602040504020204" pitchFamily="34" charset="0"/>
              </a:rPr>
              <a:t>Objectives</a:t>
            </a:r>
            <a:endParaRPr lang="en-US" sz="5400" b="1" dirty="0">
              <a:solidFill>
                <a:schemeClr val="bg1"/>
              </a:solidFill>
              <a:cs typeface="Noto Sans Lao SemCond Med" panose="020B0602040504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9A7A93B2-0AB0-4D44-9431-E375894B99C0}"/>
              </a:ext>
            </a:extLst>
          </p:cNvPr>
          <p:cNvGrpSpPr/>
          <p:nvPr/>
        </p:nvGrpSpPr>
        <p:grpSpPr>
          <a:xfrm>
            <a:off x="436730" y="1746912"/>
            <a:ext cx="10904560" cy="1665027"/>
            <a:chOff x="436730" y="1746912"/>
            <a:chExt cx="10904560" cy="166502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xmlns="" id="{5A29BF93-B96B-4C07-9CF6-A9E5F11EB22E}"/>
                </a:ext>
              </a:extLst>
            </p:cNvPr>
            <p:cNvSpPr/>
            <p:nvPr/>
          </p:nvSpPr>
          <p:spPr>
            <a:xfrm>
              <a:off x="436730" y="1746912"/>
              <a:ext cx="10904560" cy="166502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60DBB0A7-57CD-47B2-8718-402A744223DB}"/>
                </a:ext>
              </a:extLst>
            </p:cNvPr>
            <p:cNvSpPr txBox="1"/>
            <p:nvPr/>
          </p:nvSpPr>
          <p:spPr>
            <a:xfrm>
              <a:off x="610607" y="2040816"/>
              <a:ext cx="984321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Myriad Pro Light" panose="020B0603030403020204" pitchFamily="34" charset="0"/>
                  <a:cs typeface="Noto Sans Lao SemCond Med" panose="020B0602040504020204" pitchFamily="34" charset="0"/>
                </a:rPr>
                <a:t>To create a control environment system for planting strawberries in lower energy consuming   </a:t>
              </a:r>
              <a:endParaRPr lang="en-US" sz="3200" dirty="0">
                <a:solidFill>
                  <a:schemeClr val="bg1"/>
                </a:solidFill>
                <a:latin typeface="Myriad Pro Light" panose="020B0603030403020204" pitchFamily="34" charset="0"/>
                <a:cs typeface="Noto Sans Lao SemCond Med" panose="020B0602040504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CE5A92E5-1744-4144-B400-C65DF9612772}"/>
              </a:ext>
            </a:extLst>
          </p:cNvPr>
          <p:cNvGrpSpPr/>
          <p:nvPr/>
        </p:nvGrpSpPr>
        <p:grpSpPr>
          <a:xfrm>
            <a:off x="436729" y="3687169"/>
            <a:ext cx="10904559" cy="1665027"/>
            <a:chOff x="2060812" y="1746912"/>
            <a:chExt cx="7683689" cy="1665027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xmlns="" id="{15ED79CC-3AF4-4150-9CA2-C0039D146D78}"/>
                </a:ext>
              </a:extLst>
            </p:cNvPr>
            <p:cNvSpPr/>
            <p:nvPr/>
          </p:nvSpPr>
          <p:spPr>
            <a:xfrm>
              <a:off x="2060812" y="1746912"/>
              <a:ext cx="7683689" cy="166502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8FDBE40D-DF8D-418C-9909-1A32373A03C6}"/>
                </a:ext>
              </a:extLst>
            </p:cNvPr>
            <p:cNvSpPr txBox="1"/>
            <p:nvPr/>
          </p:nvSpPr>
          <p:spPr>
            <a:xfrm>
              <a:off x="2447426" y="2216753"/>
              <a:ext cx="69764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Myriad Pro Light" panose="020B0603030403020204" pitchFamily="34" charset="0"/>
                  <a:cs typeface="Noto Sans Lao SemCond Med" panose="020B0602040504020204" pitchFamily="34" charset="0"/>
                </a:rPr>
                <a:t>To </a:t>
              </a:r>
              <a:r>
                <a:rPr lang="en-US" sz="3200" dirty="0" smtClean="0">
                  <a:solidFill>
                    <a:schemeClr val="bg1"/>
                  </a:solidFill>
                  <a:latin typeface="Myriad Pro Light" panose="020B0603030403020204" pitchFamily="34" charset="0"/>
                  <a:cs typeface="Noto Sans Lao SemCond Med" panose="020B0602040504020204" pitchFamily="34" charset="0"/>
                </a:rPr>
                <a:t>d</a:t>
              </a:r>
              <a:r>
                <a:rPr lang="en-US" sz="3200" dirty="0" smtClean="0">
                  <a:solidFill>
                    <a:schemeClr val="bg1"/>
                  </a:solidFill>
                  <a:latin typeface="Myriad Pro Light" panose="020B0603030403020204" pitchFamily="34" charset="0"/>
                  <a:cs typeface="Noto Sans Lao SemCond Med" panose="020B0602040504020204" pitchFamily="34" charset="0"/>
                </a:rPr>
                <a:t>evelop a demonstration of smart strawberry farm </a:t>
              </a:r>
              <a:endParaRPr lang="en-US" sz="3200" dirty="0">
                <a:solidFill>
                  <a:schemeClr val="bg1"/>
                </a:solidFill>
                <a:latin typeface="Myriad Pro Light" panose="020B0603030403020204" pitchFamily="34" charset="0"/>
                <a:cs typeface="Noto Sans Lao SemCond Med" panose="020B0602040504020204" pitchFamily="34" charset="0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1C3A2F47-87B2-411D-99BA-BB5A2B58A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835" y="5333257"/>
            <a:ext cx="1626015" cy="162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62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A424E1A-DCD0-4F9C-B2B8-263CDB584BAC}"/>
              </a:ext>
            </a:extLst>
          </p:cNvPr>
          <p:cNvSpPr/>
          <p:nvPr/>
        </p:nvSpPr>
        <p:spPr>
          <a:xfrm>
            <a:off x="-136478" y="-13648"/>
            <a:ext cx="12474054" cy="13161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F03710F-EDF6-43EA-A513-BDB83A12D09F}"/>
              </a:ext>
            </a:extLst>
          </p:cNvPr>
          <p:cNvSpPr txBox="1"/>
          <p:nvPr/>
        </p:nvSpPr>
        <p:spPr>
          <a:xfrm>
            <a:off x="436729" y="195786"/>
            <a:ext cx="6277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cs typeface="Noto Sans Lao SemCond Med" panose="020B0602040504020204" pitchFamily="34" charset="0"/>
              </a:rPr>
              <a:t>Proposed Method</a:t>
            </a:r>
            <a:endParaRPr lang="en-US" sz="5400" b="1" dirty="0">
              <a:solidFill>
                <a:schemeClr val="bg1"/>
              </a:solidFill>
              <a:cs typeface="Noto Sans Lao SemCond Med" panose="020B060204050402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211" y="1456570"/>
            <a:ext cx="4642452" cy="144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49" name="Group 2048"/>
          <p:cNvGrpSpPr/>
          <p:nvPr/>
        </p:nvGrpSpPr>
        <p:grpSpPr>
          <a:xfrm>
            <a:off x="7209173" y="3101546"/>
            <a:ext cx="4162527" cy="3634697"/>
            <a:chOff x="298262" y="1772278"/>
            <a:chExt cx="4619727" cy="4072467"/>
          </a:xfrm>
        </p:grpSpPr>
        <p:sp>
          <p:nvSpPr>
            <p:cNvPr id="2048" name="Rounded Rectangle 2047"/>
            <p:cNvSpPr/>
            <p:nvPr/>
          </p:nvSpPr>
          <p:spPr>
            <a:xfrm>
              <a:off x="298262" y="1772278"/>
              <a:ext cx="4619727" cy="4072467"/>
            </a:xfrm>
            <a:prstGeom prst="roundRect">
              <a:avLst>
                <a:gd name="adj" fmla="val 835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9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475" y="1998305"/>
              <a:ext cx="4319303" cy="3740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8FDBE40D-DF8D-418C-9909-1A32373A03C6}"/>
              </a:ext>
            </a:extLst>
          </p:cNvPr>
          <p:cNvSpPr txBox="1"/>
          <p:nvPr/>
        </p:nvSpPr>
        <p:spPr>
          <a:xfrm>
            <a:off x="595319" y="1378342"/>
            <a:ext cx="637389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Planting strawberries inside a greenhouse that able to control the temperature, </a:t>
            </a:r>
            <a:r>
              <a:rPr lang="en-US" sz="2800" dirty="0"/>
              <a:t>humidity</a:t>
            </a:r>
            <a:r>
              <a:rPr lang="en-US" sz="2800" dirty="0" smtClean="0"/>
              <a:t> and moisture.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Using mist cooling system with underground cold water storage, expected for energy saving.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The temperature</a:t>
            </a:r>
            <a:r>
              <a:rPr lang="en-US" sz="2800" dirty="0"/>
              <a:t>, humidity, </a:t>
            </a:r>
            <a:r>
              <a:rPr lang="en-US" sz="2800" dirty="0" smtClean="0"/>
              <a:t>soil moisture, light and PH </a:t>
            </a:r>
            <a:r>
              <a:rPr lang="en-US" sz="2800" dirty="0"/>
              <a:t>are sensing for smart environment monitoring and </a:t>
            </a:r>
            <a:r>
              <a:rPr lang="en-US" sz="2800" dirty="0" smtClean="0"/>
              <a:t>controlling.</a:t>
            </a:r>
            <a:endParaRPr lang="en-US" sz="2800" dirty="0">
              <a:latin typeface="Myriad Pro Light" panose="020B0603030403020204" pitchFamily="34" charset="0"/>
              <a:cs typeface="Noto Sans Lao SemCond Med" panose="020B06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653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A424E1A-DCD0-4F9C-B2B8-263CDB584BAC}"/>
              </a:ext>
            </a:extLst>
          </p:cNvPr>
          <p:cNvSpPr/>
          <p:nvPr/>
        </p:nvSpPr>
        <p:spPr>
          <a:xfrm>
            <a:off x="-136478" y="-13648"/>
            <a:ext cx="12474054" cy="13161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F03710F-EDF6-43EA-A513-BDB83A12D09F}"/>
              </a:ext>
            </a:extLst>
          </p:cNvPr>
          <p:cNvSpPr txBox="1"/>
          <p:nvPr/>
        </p:nvSpPr>
        <p:spPr>
          <a:xfrm>
            <a:off x="436729" y="195786"/>
            <a:ext cx="6277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cs typeface="Noto Sans Lao SemCond Med" panose="020B0602040504020204" pitchFamily="34" charset="0"/>
              </a:rPr>
              <a:t>Implementation</a:t>
            </a:r>
            <a:endParaRPr lang="en-US" sz="5400" b="1" dirty="0">
              <a:solidFill>
                <a:schemeClr val="bg1"/>
              </a:solidFill>
              <a:cs typeface="Noto Sans Lao SemCond Med" panose="020B0602040504020204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255" y="1413561"/>
            <a:ext cx="9002026" cy="510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xmlns="" id="{286B2ACE-D3A1-4EF5-B01E-6B96466A9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835" y="5333257"/>
            <a:ext cx="1626015" cy="162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61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Water Cool Chiller System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86B2ACE-D3A1-4EF5-B01E-6B96466A9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835" y="5333257"/>
            <a:ext cx="1626015" cy="1626015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81449" y="5333257"/>
            <a:ext cx="3093739" cy="323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ans-serif-font"/>
                <a:cs typeface="Arial" pitchFamily="34" charset="0"/>
              </a:rPr>
              <a:t>Modified</a:t>
            </a:r>
            <a:r>
              <a:rPr kumimoji="0" lang="en-US" altLang="en-US" sz="150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ans-serif-font"/>
                <a:cs typeface="Arial" pitchFamily="34" charset="0"/>
              </a:rPr>
              <a:t> from </a:t>
            </a:r>
            <a:r>
              <a:rPr kumimoji="0" lang="en-US" altLang="en-US" sz="15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ans-serif-font"/>
                <a:cs typeface="Arial" pitchFamily="34" charset="0"/>
              </a:rPr>
              <a:t>Source: </a:t>
            </a:r>
            <a:r>
              <a:rPr kumimoji="0" lang="en-US" altLang="en-US" sz="150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dium-content-sans-serif-font"/>
                <a:cs typeface="Arial" pitchFamily="34" charset="0"/>
              </a:rPr>
              <a:t>Ravti</a:t>
            </a:r>
            <a:endParaRPr kumimoji="0" lang="en-US" altLang="en-US" sz="110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1678459"/>
            <a:ext cx="851535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628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44ED856-1EDD-4C20-8480-AFC99B6EC6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07" y="54589"/>
            <a:ext cx="9789489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396077F-D175-4571-B9CE-DB46424C9774}"/>
              </a:ext>
            </a:extLst>
          </p:cNvPr>
          <p:cNvSpPr txBox="1"/>
          <p:nvPr/>
        </p:nvSpPr>
        <p:spPr>
          <a:xfrm>
            <a:off x="7906602" y="395784"/>
            <a:ext cx="4285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#Circuit System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2D4D502-3399-4721-A5BF-1189B0AB8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835" y="5333257"/>
            <a:ext cx="1626015" cy="162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67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192</Words>
  <Application>Microsoft Office PowerPoint</Application>
  <PresentationFormat>Custom</PresentationFormat>
  <Paragraphs>35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Outlines: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Water Cool Chiller System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piti phanthasombath</dc:creator>
  <cp:lastModifiedBy>Senglathsamy Chanthamenavong</cp:lastModifiedBy>
  <cp:revision>90</cp:revision>
  <dcterms:created xsi:type="dcterms:W3CDTF">2018-10-20T04:59:17Z</dcterms:created>
  <dcterms:modified xsi:type="dcterms:W3CDTF">2018-12-14T20:48:01Z</dcterms:modified>
</cp:coreProperties>
</file>