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313" r:id="rId4"/>
    <p:sldId id="314" r:id="rId5"/>
    <p:sldId id="315" r:id="rId6"/>
    <p:sldId id="316" r:id="rId7"/>
    <p:sldId id="317" r:id="rId8"/>
    <p:sldId id="318" r:id="rId9"/>
    <p:sldId id="312" r:id="rId10"/>
    <p:sldId id="311" r:id="rId11"/>
    <p:sldId id="297" r:id="rId12"/>
    <p:sldId id="319" r:id="rId13"/>
    <p:sldId id="323" r:id="rId14"/>
    <p:sldId id="300" r:id="rId15"/>
    <p:sldId id="304" r:id="rId16"/>
    <p:sldId id="301" r:id="rId17"/>
    <p:sldId id="320" r:id="rId18"/>
    <p:sldId id="324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9" autoAdjust="0"/>
    <p:restoredTop sz="94291" autoAdjust="0"/>
  </p:normalViewPr>
  <p:slideViewPr>
    <p:cSldViewPr snapToGrid="0">
      <p:cViewPr>
        <p:scale>
          <a:sx n="60" d="100"/>
          <a:sy n="60" d="100"/>
        </p:scale>
        <p:origin x="-1723" y="-37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7B997-54A2-4A96-8922-5E034B42B3A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7019-EC86-4883-BDDA-4F063028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0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red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0518"/>
            <a:ext cx="7772400" cy="1401289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14334"/>
            <a:ext cx="6400800" cy="1211284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9E70AEE-2C14-4508-B62B-8B20C1C35412}"/>
              </a:ext>
            </a:extLst>
          </p:cNvPr>
          <p:cNvSpPr/>
          <p:nvPr userDrawn="1"/>
        </p:nvSpPr>
        <p:spPr>
          <a:xfrm>
            <a:off x="382772" y="107795"/>
            <a:ext cx="8315903" cy="84913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illarHeader">
            <a:extLst>
              <a:ext uri="{FF2B5EF4-FFF2-40B4-BE49-F238E27FC236}">
                <a16:creationId xmlns="" xmlns:a16="http://schemas.microsoft.com/office/drawing/2014/main" id="{FA2D74B0-D4EA-4AF1-862E-81F1CF7FD2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65"/>
            <a:ext cx="91440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21031" y="557845"/>
            <a:ext cx="2133600" cy="365125"/>
          </a:xfrm>
        </p:spPr>
        <p:txBody>
          <a:bodyPr/>
          <a:lstStyle/>
          <a:p>
            <a:fld id="{AAB59F64-D298-462C-A3ED-E47967EE30E3}" type="datetime1">
              <a:rPr lang="en-US" smtClean="0"/>
              <a:t>8/6/2020</a:t>
            </a:fld>
            <a:endParaRPr lang="en-US" dirty="0"/>
          </a:p>
        </p:txBody>
      </p:sp>
      <p:pic>
        <p:nvPicPr>
          <p:cNvPr id="14" name="Picture 2" descr="C:\Users\Pornnipa R\Downloads\Untitled-2.png">
            <a:extLst>
              <a:ext uri="{FF2B5EF4-FFF2-40B4-BE49-F238E27FC236}">
                <a16:creationId xmlns="" xmlns:a16="http://schemas.microsoft.com/office/drawing/2014/main" id="{11E72870-4B23-4720-84A2-23AADF3C01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6457" y="5830323"/>
            <a:ext cx="1529498" cy="607234"/>
          </a:xfrm>
          <a:prstGeom prst="rect">
            <a:avLst/>
          </a:prstGeom>
          <a:noFill/>
        </p:spPr>
      </p:pic>
      <p:sp>
        <p:nvSpPr>
          <p:cNvPr id="19" name="Text Placeholder 12">
            <a:extLst>
              <a:ext uri="{FF2B5EF4-FFF2-40B4-BE49-F238E27FC236}">
                <a16:creationId xmlns="" xmlns:a16="http://schemas.microsoft.com/office/drawing/2014/main" id="{5C773EFA-324D-4B2F-B13D-546064D00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7313" y="5543799"/>
            <a:ext cx="4191000" cy="24740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Khamxay </a:t>
            </a:r>
            <a:r>
              <a:rPr lang="en-US" dirty="0" err="1"/>
              <a:t>leevangtou</a:t>
            </a:r>
            <a:endParaRPr lang="en-US" dirty="0"/>
          </a:p>
        </p:txBody>
      </p:sp>
      <p:sp>
        <p:nvSpPr>
          <p:cNvPr id="20" name="Text Placeholder 12">
            <a:extLst>
              <a:ext uri="{FF2B5EF4-FFF2-40B4-BE49-F238E27FC236}">
                <a16:creationId xmlns="" xmlns:a16="http://schemas.microsoft.com/office/drawing/2014/main" id="{F47BB895-8CCE-4B14-953A-54D652788D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313" y="5225141"/>
            <a:ext cx="4191000" cy="39188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990000"/>
                </a:solidFill>
              </a:defRPr>
            </a:lvl1pPr>
          </a:lstStyle>
          <a:p>
            <a:pPr lvl="0"/>
            <a:r>
              <a:rPr lang="th-TH" dirty="0"/>
              <a:t>วิจัยและพัฒนาโดย</a:t>
            </a:r>
            <a:endParaRPr lang="en-US" dirty="0"/>
          </a:p>
        </p:txBody>
      </p:sp>
      <p:sp>
        <p:nvSpPr>
          <p:cNvPr id="21" name="Text Placeholder 12">
            <a:extLst>
              <a:ext uri="{FF2B5EF4-FFF2-40B4-BE49-F238E27FC236}">
                <a16:creationId xmlns="" xmlns:a16="http://schemas.microsoft.com/office/drawing/2014/main" id="{A7624970-FBA0-485A-AEFC-8DBEBAC9EE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5864145"/>
            <a:ext cx="4379495" cy="298576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Telecommunications and Information Networking : TIN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0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8/6/2020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4093E5D8-9670-4D66-B84B-603879182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956C5A40-2369-4EF3-89FA-E7BFE0A31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9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Mini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3360"/>
            <a:ext cx="7772400" cy="140128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24649"/>
            <a:ext cx="6400800" cy="1211284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C27C-55A5-46FF-A4D2-B63C53304DF0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9D6B5B3A-DF4C-4A8E-8238-6F7DF746A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7FDA9328-D2E5-4714-BD67-7EC0CC112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4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2646"/>
            <a:ext cx="8229600" cy="442351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defRPr sz="3600"/>
            </a:lvl2pPr>
            <a:lvl3pPr>
              <a:spcBef>
                <a:spcPts val="0"/>
              </a:spcBef>
              <a:defRPr sz="32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8/6/2020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E242CF8C-5252-42C0-B7E8-3FEFD755E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A08A6893-8391-4A39-92A2-0BD7C3F69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+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7200" y="1793174"/>
            <a:ext cx="8229600" cy="4310743"/>
          </a:xfrm>
          <a:prstGeom prst="roundRect">
            <a:avLst>
              <a:gd name="adj" fmla="val 37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1793173"/>
            <a:ext cx="8229600" cy="2470069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FC0D-19F7-432B-B29F-C816E6C7E186}" type="datetime1">
              <a:rPr lang="en-US" smtClean="0"/>
              <a:t>8/6/2020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2078182"/>
            <a:ext cx="8229600" cy="313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558140" y="2078182"/>
            <a:ext cx="8015844" cy="3135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5308600"/>
            <a:ext cx="8015288" cy="676275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n-lt"/>
              </a:defRPr>
            </a:lvl1pPr>
          </a:lstStyle>
          <a:p>
            <a:pPr lvl="0"/>
            <a:r>
              <a:rPr lang="en-US" sz="2000" dirty="0">
                <a:latin typeface="+mn-lt"/>
              </a:rPr>
              <a:t>Chart Description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C03E574E-3D1D-469C-8E2A-E54B4C8D1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7F402118-D94D-4117-ACE3-222AE2444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8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Description -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7200" y="1793174"/>
            <a:ext cx="8229600" cy="4310743"/>
          </a:xfrm>
          <a:prstGeom prst="roundRect">
            <a:avLst>
              <a:gd name="adj" fmla="val 37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1793173"/>
            <a:ext cx="8229600" cy="2470069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E006-ABFF-467F-B90D-2877DA0EDB2A}" type="datetime1">
              <a:rPr lang="en-US" smtClean="0"/>
              <a:t>8/6/2020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2078182"/>
            <a:ext cx="8229600" cy="313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5308600"/>
            <a:ext cx="8015288" cy="676275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n-lt"/>
              </a:defRPr>
            </a:lvl1pPr>
          </a:lstStyle>
          <a:p>
            <a:pPr lvl="0"/>
            <a:r>
              <a:rPr lang="en-US" sz="2000" dirty="0">
                <a:latin typeface="+mn-lt"/>
              </a:rPr>
              <a:t>Picture Description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8800" y="2078038"/>
            <a:ext cx="8015288" cy="3016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835E0D96-FABC-4E4E-9326-CEA619A1F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4DB28517-0580-4040-9FD4-A3DEB154F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85950" y="1793174"/>
            <a:ext cx="4114800" cy="4310743"/>
          </a:xfrm>
          <a:prstGeom prst="roundRect">
            <a:avLst>
              <a:gd name="adj" fmla="val 37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5950" y="1793173"/>
            <a:ext cx="4114800" cy="2470069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BB07-73B1-40F3-B435-84086F5116AC}" type="datetime1">
              <a:rPr lang="en-US" smtClean="0"/>
              <a:t>8/6/2020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5950" y="2078182"/>
            <a:ext cx="4114800" cy="313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7550" y="5308600"/>
            <a:ext cx="3906322" cy="676275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n-lt"/>
              </a:defRPr>
            </a:lvl1pPr>
          </a:lstStyle>
          <a:p>
            <a:pPr lvl="0"/>
            <a:r>
              <a:rPr lang="en-US" sz="2000" dirty="0">
                <a:latin typeface="+mn-lt"/>
              </a:rPr>
              <a:t>Picture Description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87550" y="2078038"/>
            <a:ext cx="3906322" cy="3016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11591" y="1799102"/>
            <a:ext cx="4114800" cy="4310743"/>
          </a:xfrm>
          <a:prstGeom prst="roundRect">
            <a:avLst>
              <a:gd name="adj" fmla="val 37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11591" y="1799101"/>
            <a:ext cx="4114800" cy="2470069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11591" y="2084110"/>
            <a:ext cx="4114800" cy="313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13191" y="5314528"/>
            <a:ext cx="3906322" cy="676275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n-lt"/>
              </a:defRPr>
            </a:lvl1pPr>
          </a:lstStyle>
          <a:p>
            <a:pPr lvl="0"/>
            <a:r>
              <a:rPr lang="en-US" sz="2000" dirty="0">
                <a:latin typeface="+mn-lt"/>
              </a:rPr>
              <a:t>Picture Description</a:t>
            </a:r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713191" y="2083966"/>
            <a:ext cx="3906322" cy="3016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46D9C7D7-24E6-4B50-9692-E1A5F2E18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90F6E558-D11C-48D3-B05E-453620CF3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7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Pictur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603" y="1702646"/>
            <a:ext cx="4934196" cy="4423517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B98C-B8A1-4D5B-A18D-3F5AF15E08E6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703388"/>
            <a:ext cx="3141663" cy="4422775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1F7281A9-145D-446F-A9F5-C7E06AD42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0165B39D-36DA-43CE-A533-E173D89E2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8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593765"/>
            <a:ext cx="9144000" cy="5830785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6D5D-328D-4785-A3BE-27DD63E6DC85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8105C8-5D76-4F23-9AB1-6CC26C342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961E2A67-AA81-45A1-8FE4-5C6DC280D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2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422F-BB98-4E24-A80B-BCF434B6C4D6}" type="datetime1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7166C802-AECC-4537-AF3C-4AB90D1EC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51E136D3-EC7B-4EB1-984E-477B06505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1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78774"/>
            <a:ext cx="8229600" cy="823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2646"/>
            <a:ext cx="8229600" cy="4423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2388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77EF-CF26-4167-A67D-7EF8C96C782A}" type="datetime1">
              <a:rPr lang="en-US" smtClean="0"/>
              <a:t>8/6/2020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6599"/>
            <a:ext cx="2052452" cy="29716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736270"/>
            <a:ext cx="8229600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88626"/>
            <a:ext cx="9144000" cy="36937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57200" y="6491731"/>
            <a:ext cx="3184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>
                <a:solidFill>
                  <a:schemeClr val="bg1"/>
                </a:solidFill>
              </a:rPr>
              <a:t>Faculty of Engineering,</a:t>
            </a:r>
            <a:r>
              <a:rPr lang="en-US" sz="1400" baseline="0" dirty="0">
                <a:solidFill>
                  <a:schemeClr val="bg1"/>
                </a:solidFill>
              </a:rPr>
              <a:t> Chulalongkorn University</a:t>
            </a:r>
          </a:p>
          <a:p>
            <a:pPr>
              <a:lnSpc>
                <a:spcPts val="1200"/>
              </a:lnSpc>
            </a:pPr>
            <a:r>
              <a:rPr lang="en-US" sz="1400" baseline="0" dirty="0">
                <a:solidFill>
                  <a:schemeClr val="bg1"/>
                </a:solidFill>
              </a:rPr>
              <a:t>www.eng.chula.ac.th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2" descr="C:\Users\Pornnipa R\Downloads\Untitled-2.png">
            <a:extLst>
              <a:ext uri="{FF2B5EF4-FFF2-40B4-BE49-F238E27FC236}">
                <a16:creationId xmlns="" xmlns:a16="http://schemas.microsoft.com/office/drawing/2014/main" id="{9E95DD54-A501-4F21-B65F-3C61D0FCDE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4793" y="121368"/>
            <a:ext cx="1199108" cy="476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527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0" r:id="rId3"/>
    <p:sldLayoutId id="2147483663" r:id="rId4"/>
    <p:sldLayoutId id="2147483664" r:id="rId5"/>
    <p:sldLayoutId id="2147483666" r:id="rId6"/>
    <p:sldLayoutId id="2147483662" r:id="rId7"/>
    <p:sldLayoutId id="2147483665" r:id="rId8"/>
    <p:sldLayoutId id="2147483654" r:id="rId9"/>
    <p:sldLayoutId id="2147483655" r:id="rId10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Clr>
          <a:srgbClr val="C00000"/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gif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9.gif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gif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JPG"/><Relationship Id="rId7" Type="http://schemas.openxmlformats.org/officeDocument/2006/relationships/image" Target="../media/image7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9.gi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.JPG"/><Relationship Id="rId7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9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9.gif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JPG"/><Relationship Id="rId7" Type="http://schemas.openxmlformats.org/officeDocument/2006/relationships/image" Target="../media/image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9.gif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gif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gif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gif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gif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gif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gi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gif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jpg"/><Relationship Id="rId7" Type="http://schemas.openxmlformats.org/officeDocument/2006/relationships/image" Target="../media/image7.png"/><Relationship Id="rId2" Type="http://schemas.openxmlformats.org/officeDocument/2006/relationships/hyperlink" Target="https://thethaiger.com/news/bangkok/more-underpasses-overpasses-built-to-solve-bangkok-traffic-congestion-pm%20%5b22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9.gi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jpe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9.gi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gif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gif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gif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gif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8186F52-AD78-45D1-BECD-F4609FC7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F94367-BC40-4493-B171-C8AD2A32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F64-D298-462C-A3ED-E47967EE30E3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E31A20E2-E0A1-4DCA-A3BD-5C2D0C8C8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91" y="874999"/>
            <a:ext cx="8305800" cy="25383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5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 a Small-Scaled Resilient Software-Defined Wireless Mesh Network with Dual-band Data and Out-of-band Control Planes</a:t>
            </a:r>
            <a:endParaRPr lang="en-US" sz="285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A68ADFF-0AA0-48B8-AC20-3A9F01916A61}"/>
              </a:ext>
            </a:extLst>
          </p:cNvPr>
          <p:cNvSpPr/>
          <p:nvPr/>
        </p:nvSpPr>
        <p:spPr>
          <a:xfrm>
            <a:off x="0" y="3682422"/>
            <a:ext cx="91439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Lyar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</a:t>
            </a:r>
            <a:r>
              <a:rPr 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Chaodit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Aswakul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JongWon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and Future Internet Research Unit, Department of Electrical Engineering, Faculty of Engineering, Chulalongkorn University, Bangkok, Thailand,</a:t>
            </a:r>
          </a:p>
          <a:p>
            <a:pPr algn="ctr">
              <a:lnSpc>
                <a:spcPct val="150000"/>
              </a:lnSpc>
            </a:pPr>
            <a:r>
              <a: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Networked Computing Systems 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NetCS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Laboratory, School of Electrical Engineering and Computer Science, Gwangju Institute of Science and Technology, Gwangju, South Korea.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650FCBA-CA15-4D06-9FD6-F3A927729A9C}"/>
              </a:ext>
            </a:extLst>
          </p:cNvPr>
          <p:cNvSpPr/>
          <p:nvPr/>
        </p:nvSpPr>
        <p:spPr>
          <a:xfrm>
            <a:off x="0" y="5738990"/>
            <a:ext cx="5473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Session 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Infrastructure and Network Updates</a:t>
            </a:r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–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Zoom Video Conference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and time –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sz="14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Aug, 2020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13:30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15:00, Hong Kong Time)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896A9FE-7D36-49EC-926B-A51287C40E2F}"/>
              </a:ext>
            </a:extLst>
          </p:cNvPr>
          <p:cNvSpPr/>
          <p:nvPr/>
        </p:nvSpPr>
        <p:spPr>
          <a:xfrm>
            <a:off x="2272938" y="55626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APAN50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2020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0A3A9623-E070-41EB-90F7-0487F436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1026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5665188" y="683197"/>
            <a:ext cx="1429163" cy="65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8559" y="22162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64944" y="22162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Screen Shot 2561-03-12 at 2.54.53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20320" y="22162"/>
            <a:ext cx="1186529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Logo-nuol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Screen Shot 2561-03-12 at 2.53.24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750393" y="22162"/>
            <a:ext cx="1237886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1312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83"/>
    </mc:Choice>
    <mc:Fallback xmlns="">
      <p:transition spd="slow" advTm="1458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55BC99-D399-41B1-BF66-45B87ACC202C}"/>
              </a:ext>
            </a:extLst>
          </p:cNvPr>
          <p:cNvSpPr txBox="1"/>
          <p:nvPr/>
        </p:nvSpPr>
        <p:spPr>
          <a:xfrm>
            <a:off x="37020" y="759535"/>
            <a:ext cx="8174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Wireless Mesh Network (SDWMN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(Cont.)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E75A5F1-2767-429F-B2AF-7723D3EC1C79}"/>
              </a:ext>
            </a:extLst>
          </p:cNvPr>
          <p:cNvSpPr/>
          <p:nvPr/>
        </p:nvSpPr>
        <p:spPr>
          <a:xfrm>
            <a:off x="114298" y="5750004"/>
            <a:ext cx="88990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[5] 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Jalili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Nazari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Namvarasl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and 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Keshtgari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“A comprehensive analysis on control plane deployment in SDN: In-band versus out-of-band solutions”, Proc. 4th IEEE International Conference Knowledge-Based Engineering Innovation (KBEI), pp. 1025-1031, Dec.2017.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4" y="1380955"/>
            <a:ext cx="6150429" cy="35605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31120" y="5057745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: Out-of-band [5]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13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Screen Shot 2561-03-12 at 2.51.5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9796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05526"/>
            <a:ext cx="8229600" cy="465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825499"/>
            <a:ext cx="7759700" cy="4810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1060" y="58388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Figure.1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Proposed SDWMN Network.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9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Logo-nuol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3480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087186"/>
            <a:ext cx="8229600" cy="1270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32" y="1045817"/>
            <a:ext cx="6126140" cy="43287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5760" y="5537815"/>
            <a:ext cx="5973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2: Proposed SDWMN network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 configuration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9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Screen Shot 2561-03-12 at 2.51.54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6949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5438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80968" y="-647699"/>
            <a:ext cx="8229600" cy="11974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2" y="756586"/>
            <a:ext cx="5266690" cy="291560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1" y="3546525"/>
            <a:ext cx="5814060" cy="2095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42973" y="2179320"/>
            <a:ext cx="3332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I: Hardware list of indoor SDWMN in-band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testbed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4859" y="4467275"/>
            <a:ext cx="28027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II: Software list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SDWMN in-band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testbed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11" name="Logo-nuol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Screen Shot 2561-03-12 at 2.51.54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todai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Screen Shot 2561-03-12 at 2.54.53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Screen Shot 2561-03-12 at 2.53.24 AM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3960" y="5410763"/>
            <a:ext cx="8811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[11] Raspberry Pi 2. https://www.raspberrypi.org/.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Accessed:2020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June.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[12]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Intel®NUC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. https://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ark.intel.com/content/www/us/en/ark/products/85213/intel-core-i5-5300u-processor-3mcache-up-to-2-90-ghz.html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Accessed: 2020, June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[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13] Ubuntu-Mate. https://ubuntu-mate.org/. Accessed: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2020,June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[14] Ubuntu. https://www.ubuntu.com/. Accessed: 2020, June.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[15]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Mikrotik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cloud router. https://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mikrotik.com/product/CRS109-8G-1S-2HnD-IN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/. Accessed: 2020, June. 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-608940"/>
            <a:ext cx="8229600" cy="682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47444"/>
            <a:ext cx="4724400" cy="34671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"/>
          <a:stretch/>
        </p:blipFill>
        <p:spPr>
          <a:xfrm>
            <a:off x="248920" y="4191000"/>
            <a:ext cx="5006340" cy="23152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06275" y="1132879"/>
            <a:ext cx="326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Figure.3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Ping results from Pi3 to its neighboring nodes.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5260" y="5963335"/>
            <a:ext cx="388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Figure.4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Ping Results from Pi3 to Pi6. </a:t>
            </a:r>
          </a:p>
        </p:txBody>
      </p:sp>
      <p:pic>
        <p:nvPicPr>
          <p:cNvPr id="12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14" name="Screen Shot 2561-03-12 at 2.51.54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todai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Screen Shot 2561-03-12 at 2.54.53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6949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Screen Shot 2561-03-12 at 2.53.24 AM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9" name="Content Placeholder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60" y="1991518"/>
            <a:ext cx="3298480" cy="20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-416626"/>
            <a:ext cx="8229600" cy="864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960100"/>
            <a:ext cx="4086860" cy="44227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" y="558607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Figure.5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Controller connection status and patch port configuration at Pi3.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63" y="1332230"/>
            <a:ext cx="3704331" cy="2617470"/>
          </a:xfrm>
          <a:prstGeom prst="rect">
            <a:avLst/>
          </a:prstGeom>
        </p:spPr>
      </p:pic>
      <p:pic>
        <p:nvPicPr>
          <p:cNvPr id="9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11" name="Screen Shot 2561-03-12 at 2.51.54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todai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Screen Shot 2561-03-12 at 2.54.53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6949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Screen Shot 2561-03-12 at 2.53.24 AM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4572000" y="418819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Patch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ports are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to communicate between two OVS bridges. </a:t>
            </a:r>
          </a:p>
        </p:txBody>
      </p:sp>
    </p:spTree>
    <p:extLst>
      <p:ext uri="{BB962C8B-B14F-4D97-AF65-F5344CB8AC3E}">
        <p14:creationId xmlns:p14="http://schemas.microsoft.com/office/powerpoint/2010/main" val="10470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Discussions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ping results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Figure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4, the primary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routes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the alternative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routes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SDWMN work properly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According to Figure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5,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connections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Ryu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controller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 nodes are established correctly.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proposed SDWMN design with out-of-band control plane and dual-band data plane was tested for the resiliency of the proposed SDWMN.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7" name="Logo-nuo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Screen Shot 2561-03-12 at 2.54.53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6949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Screen Shot 2561-03-12 at 2.53.24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697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02574"/>
            <a:ext cx="8229600" cy="8238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prototype small-scaled resilient dual-band based SDWMN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testbed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implemented.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failure scenario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wireless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mesh node’s single wireless interface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interface switching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mechanisms are tested in the developed real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testbed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Ryu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application implemented to install the necessary preplanned forwarding rules for the primary route and the data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plane, our test has confirmed the functionality of proposed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SDWMN.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7" name="Logo-nuo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Screen Shot 2561-03-12 at 2.54.53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6949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Screen Shot 2561-03-12 at 2.53.24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61255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815274"/>
            <a:ext cx="8229600" cy="8238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apply out-of-band control plane and dual-band data plane strategy in the future larger SDWMN network design for the reliability improvement of data plane and control plane.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apply the interface switching mechanism for the testing of reliable data and control planes.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build the reliable SDWMN network for the road traffic monitoring application to solve the road traffic congestion problem.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7" name="Logo-nuo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Screen Shot 2561-03-12 at 2.54.53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6949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Screen Shot 2561-03-12 at 2.53.24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1947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5EC28C-2E8B-457A-8610-358015F9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9506"/>
            <a:ext cx="8229600" cy="82387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0FCE7-D8A0-425B-9950-7D7C6C93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supported by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Asi@Connect's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Data-Centric IoT Cloud Service Platform for Smart Communities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IoTcloudServe@TEIN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Project.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 is supported by Chulalongkorn University's Scholarship Program for ASEAN Countries.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A07FE9-C3D0-4247-857B-DC3770E6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212B98-8A33-461F-A813-508911E9A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ACE1EF0-AE41-4FA5-8A52-9799D6DD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42" y="6492874"/>
            <a:ext cx="5247821" cy="365126"/>
          </a:xfrm>
          <a:prstGeom prst="rect">
            <a:avLst/>
          </a:prstGeom>
        </p:spPr>
      </p:pic>
      <p:pic>
        <p:nvPicPr>
          <p:cNvPr id="8" name="Logo-nuo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creen Shot 2561-03-12 at 2.54.53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Screen Shot 2561-03-12 at 2.53.24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3695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1"/>
    </mc:Choice>
    <mc:Fallback xmlns="">
      <p:transition spd="slow" advTm="1254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49351F-43C8-4E20-BECE-BAE81692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D09551-5CBC-4C7E-B38B-7114E1227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BC1D4B4-A33D-43E0-99B2-8B9240DC4DAE}"/>
              </a:ext>
            </a:extLst>
          </p:cNvPr>
          <p:cNvSpPr txBox="1">
            <a:spLocks/>
          </p:cNvSpPr>
          <p:nvPr/>
        </p:nvSpPr>
        <p:spPr>
          <a:xfrm>
            <a:off x="457200" y="541786"/>
            <a:ext cx="2650477" cy="77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057FD78-8311-45E9-B68C-A32AEE07CA1A}"/>
              </a:ext>
            </a:extLst>
          </p:cNvPr>
          <p:cNvSpPr txBox="1">
            <a:spLocks/>
          </p:cNvSpPr>
          <p:nvPr/>
        </p:nvSpPr>
        <p:spPr>
          <a:xfrm>
            <a:off x="457200" y="1046302"/>
            <a:ext cx="8229600" cy="5552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the small-scaled resilient SDWMN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routing scenarios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facing in Big city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solve this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2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SDWMN?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preliminary laboratory-based testbed setting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estbed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laboratory-based testbed design and setting</a:t>
            </a: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preliminary laboratory-based testbed </a:t>
            </a: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  <a:p>
            <a:pPr marL="0" indent="0" algn="just">
              <a:buNone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9" name="Logo-nuo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creen Shot 2561-03-12 at 2.54.53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Screen Shot 2561-03-12 at 2.53.24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90863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12"/>
    </mc:Choice>
    <mc:Fallback xmlns="">
      <p:transition spd="slow" advTm="2031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Visit us !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Screen Shot 2562-12-11 at 9.18.14 AM.png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34022" y="2054406"/>
            <a:ext cx="7612380" cy="315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ACE1EF0-AE41-4FA5-8A52-9799D6DD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42" y="6492874"/>
            <a:ext cx="5247821" cy="365126"/>
          </a:xfrm>
          <a:prstGeom prst="rect">
            <a:avLst/>
          </a:prstGeom>
        </p:spPr>
      </p:pic>
      <p:pic>
        <p:nvPicPr>
          <p:cNvPr id="8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Screen Shot 2561-03-12 at 2.51.5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95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29B4C33-D74A-4FD5-819B-7FB0FA11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EA45FEF-A9E1-4F93-9159-51976BE8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xmlns="" id="{ECAFED8F-83FE-4246-924F-115E56EE2593}"/>
              </a:ext>
            </a:extLst>
          </p:cNvPr>
          <p:cNvSpPr/>
          <p:nvPr/>
        </p:nvSpPr>
        <p:spPr>
          <a:xfrm>
            <a:off x="223837" y="1547010"/>
            <a:ext cx="8721380" cy="12179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and implement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small-scaled resilient Software-Defined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Wireless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Mesh Network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(SDWMN), by separating control and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planes.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94A48D-3842-41D3-A7DD-87D1669AE7C9}"/>
              </a:ext>
            </a:extLst>
          </p:cNvPr>
          <p:cNvSpPr txBox="1"/>
          <p:nvPr/>
        </p:nvSpPr>
        <p:spPr>
          <a:xfrm>
            <a:off x="457200" y="891710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xmlns="" id="{ECAFED8F-83FE-4246-924F-115E56EE2593}"/>
              </a:ext>
            </a:extLst>
          </p:cNvPr>
          <p:cNvSpPr/>
          <p:nvPr/>
        </p:nvSpPr>
        <p:spPr>
          <a:xfrm>
            <a:off x="223837" y="3136832"/>
            <a:ext cx="8721380" cy="1186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design criteria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consideration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achieve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resiliency for both 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 plane and data plane of the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xmlns="" id="{ECAFED8F-83FE-4246-924F-115E56EE2593}"/>
              </a:ext>
            </a:extLst>
          </p:cNvPr>
          <p:cNvSpPr/>
          <p:nvPr/>
        </p:nvSpPr>
        <p:spPr>
          <a:xfrm>
            <a:off x="223837" y="4696609"/>
            <a:ext cx="8721380" cy="1165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Therefore, dual-band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(2.4GHz and 5GHz) wireless interfaces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adopted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data plane while the out-of-band wired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is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for the control plane. 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12" name="Logo-nuo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Screen Shot 2561-03-12 at 2.54.53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Screen Shot 2561-03-12 at 2.53.24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1548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6314" y="89603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Road Traffic Congestion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314" y="1659714"/>
            <a:ext cx="274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Bangkok, the capital city of Thailand, is ranked as the most congested city in Asia and the second most congested city globally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[*].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799" y="5512751"/>
            <a:ext cx="8708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[*]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TomTom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NV Dutch Company, Amsterdam, The Netherlands.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Tomtom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traffic index. Available from : https://www.tomtom.com/en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trafficindex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/city/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bangkok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/, March 2016. [2020, May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Image source :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/>
              </a:rPr>
              <a:t>thethaiger.com/news/bangkok/more-underpasses-overpasses-built-to-solve-bangkok-traffic-congestion-pm [22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May,2020]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86" y="1659714"/>
            <a:ext cx="4938884" cy="32885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2514" y="3204588"/>
            <a:ext cx="28280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How to solve this </a:t>
            </a:r>
          </a:p>
          <a:p>
            <a:r>
              <a:rPr lang="en-US" sz="2000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Problem???</a:t>
            </a:r>
          </a:p>
          <a:p>
            <a:r>
              <a:rPr lang="en-US" sz="2000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(monitor road traffic </a:t>
            </a:r>
          </a:p>
          <a:p>
            <a:r>
              <a:rPr lang="en-US" sz="2000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Congestion/</a:t>
            </a:r>
          </a:p>
          <a:p>
            <a:r>
              <a:rPr lang="en-US" sz="2000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Monitoring applications) 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3136" y="498133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12" name="Logo-nuol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Screen Shot 2561-03-12 at 2.51.54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todai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Screen Shot 2561-03-12 at 2.54.53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Screen Shot 2561-03-12 at 2.53.24 AM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2755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8544" y="882134"/>
            <a:ext cx="4137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Medium 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431" y="1785648"/>
            <a:ext cx="2523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wired </a:t>
            </a:r>
            <a:r>
              <a:rPr 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068183" y="1785648"/>
            <a:ext cx="2852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US" sz="24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94724" y="2247313"/>
            <a:ext cx="1901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4G 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D73C797-8DEE-4EE4-A113-50556DB5236F}"/>
              </a:ext>
            </a:extLst>
          </p:cNvPr>
          <p:cNvGrpSpPr/>
          <p:nvPr/>
        </p:nvGrpSpPr>
        <p:grpSpPr>
          <a:xfrm>
            <a:off x="162440" y="2848553"/>
            <a:ext cx="5095360" cy="1238250"/>
            <a:chOff x="600959" y="4977270"/>
            <a:chExt cx="5233452" cy="1238250"/>
          </a:xfrm>
        </p:grpSpPr>
        <p:pic>
          <p:nvPicPr>
            <p:cNvPr id="12" name="Picture 6" descr="Image result for wifi">
              <a:extLst>
                <a:ext uri="{FF2B5EF4-FFF2-40B4-BE49-F238E27FC236}">
                  <a16:creationId xmlns:a16="http://schemas.microsoft.com/office/drawing/2014/main" xmlns="" id="{A3164A7D-66AF-4C20-AF62-35494F532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959" y="4977270"/>
              <a:ext cx="20955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CE6D5FC-DB33-44F6-AC97-EC22213B9105}"/>
                </a:ext>
              </a:extLst>
            </p:cNvPr>
            <p:cNvSpPr txBox="1"/>
            <p:nvPr/>
          </p:nvSpPr>
          <p:spPr>
            <a:xfrm>
              <a:off x="2992569" y="5100331"/>
              <a:ext cx="28418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pic>
        <p:nvPicPr>
          <p:cNvPr id="14" name="Picture 2" descr="Image result for ?">
            <a:extLst>
              <a:ext uri="{FF2B5EF4-FFF2-40B4-BE49-F238E27FC236}">
                <a16:creationId xmlns:a16="http://schemas.microsoft.com/office/drawing/2014/main" xmlns="" id="{208C6F52-61B9-4789-8175-E6BC9D7F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09" y="3578121"/>
            <a:ext cx="2112383" cy="26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56697" y="4551163"/>
            <a:ext cx="3995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mode or ad-hoc mode?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56697" y="5095295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Ad-hoc mode?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066697" y="5047640"/>
            <a:ext cx="2703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mode 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4671" y="3216809"/>
            <a:ext cx="2310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wired </a:t>
            </a:r>
            <a:r>
              <a:rPr 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21" name="Logo-nuol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2" name="Screen Shot 2561-03-12 at 2.51.54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3" name="todai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4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Screen Shot 2561-03-12 at 2.54.53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6" name="Screen Shot 2561-03-12 at 2.53.24 AM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55157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5" grpId="0"/>
      <p:bldP spid="1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C4DE47-039A-485E-9305-6EB310E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D532CF5-B04A-4F4D-8AF3-70B1FB6F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BFFDEC6E-A144-424D-B8AE-149F472AD01F}"/>
              </a:ext>
            </a:extLst>
          </p:cNvPr>
          <p:cNvSpPr txBox="1">
            <a:spLocks/>
          </p:cNvSpPr>
          <p:nvPr/>
        </p:nvSpPr>
        <p:spPr>
          <a:xfrm>
            <a:off x="457200" y="1702646"/>
            <a:ext cx="8229600" cy="44235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>
                <a:solidFill>
                  <a:srgbClr val="000000"/>
                </a:solidFill>
              </a:defRPr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FB667B-D7D7-40D7-815E-09C7EC76E9B8}"/>
              </a:ext>
            </a:extLst>
          </p:cNvPr>
          <p:cNvSpPr txBox="1"/>
          <p:nvPr/>
        </p:nvSpPr>
        <p:spPr>
          <a:xfrm>
            <a:off x="512233" y="527953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Typical architecture of WMN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14BD789-5BE0-4DE3-811B-6044CE1578FF}"/>
              </a:ext>
            </a:extLst>
          </p:cNvPr>
          <p:cNvSpPr txBox="1"/>
          <p:nvPr/>
        </p:nvSpPr>
        <p:spPr>
          <a:xfrm>
            <a:off x="457200" y="791720"/>
            <a:ext cx="5124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Mesh Network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(WMN)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C69232-8854-495B-9C42-821DBE5FFC97}"/>
              </a:ext>
            </a:extLst>
          </p:cNvPr>
          <p:cNvSpPr/>
          <p:nvPr/>
        </p:nvSpPr>
        <p:spPr>
          <a:xfrm>
            <a:off x="457200" y="5907166"/>
            <a:ext cx="8229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Seyedzadegan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M. Othman and B. 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Aliand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Subramaniam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“Wireless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mesh networks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: WMN overview, WMN architecture”, International Conference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on Communication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Engineering and Networks IPCSIT, Vol.19, pp.12-18, 2011. </a:t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99" y="1749965"/>
            <a:ext cx="6104467" cy="3529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14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Screen Shot 2561-03-12 at 2.51.5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0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9852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C4DE47-039A-485E-9305-6EB310E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D532CF5-B04A-4F4D-8AF3-70B1FB6F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BFFDEC6E-A144-424D-B8AE-149F472AD01F}"/>
              </a:ext>
            </a:extLst>
          </p:cNvPr>
          <p:cNvSpPr txBox="1">
            <a:spLocks/>
          </p:cNvSpPr>
          <p:nvPr/>
        </p:nvSpPr>
        <p:spPr>
          <a:xfrm>
            <a:off x="457200" y="1702646"/>
            <a:ext cx="8229600" cy="44235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>
                <a:solidFill>
                  <a:srgbClr val="000000"/>
                </a:solidFill>
              </a:defRPr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FB667B-D7D7-40D7-815E-09C7EC76E9B8}"/>
              </a:ext>
            </a:extLst>
          </p:cNvPr>
          <p:cNvSpPr txBox="1"/>
          <p:nvPr/>
        </p:nvSpPr>
        <p:spPr>
          <a:xfrm>
            <a:off x="512233" y="527953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 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Typical architecture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SDN [2]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14BD789-5BE0-4DE3-811B-6044CE1578FF}"/>
              </a:ext>
            </a:extLst>
          </p:cNvPr>
          <p:cNvSpPr txBox="1"/>
          <p:nvPr/>
        </p:nvSpPr>
        <p:spPr>
          <a:xfrm>
            <a:off x="457200" y="791720"/>
            <a:ext cx="579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Networking (SDN)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C69232-8854-495B-9C42-821DBE5FFC97}"/>
              </a:ext>
            </a:extLst>
          </p:cNvPr>
          <p:cNvSpPr/>
          <p:nvPr/>
        </p:nvSpPr>
        <p:spPr>
          <a:xfrm>
            <a:off x="457200" y="5907166"/>
            <a:ext cx="8229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Open Network Foundation, “Software Defined Networking: The new norm for networks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”, ONF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White Paper, 2012. 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91" y="1614056"/>
            <a:ext cx="4862945" cy="3519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14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Screen Shot 2561-03-12 at 2.51.5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0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4958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C4DE47-039A-485E-9305-6EB310E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D532CF5-B04A-4F4D-8AF3-70B1FB6F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BFFDEC6E-A144-424D-B8AE-149F472AD01F}"/>
              </a:ext>
            </a:extLst>
          </p:cNvPr>
          <p:cNvSpPr txBox="1">
            <a:spLocks/>
          </p:cNvSpPr>
          <p:nvPr/>
        </p:nvSpPr>
        <p:spPr>
          <a:xfrm>
            <a:off x="457200" y="1702646"/>
            <a:ext cx="8229600" cy="44235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>
                <a:solidFill>
                  <a:srgbClr val="000000"/>
                </a:solidFill>
              </a:defRPr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12E3362-E8FC-4D3E-A89E-3DD6EFE7F0A4}"/>
              </a:ext>
            </a:extLst>
          </p:cNvPr>
          <p:cNvSpPr txBox="1"/>
          <p:nvPr/>
        </p:nvSpPr>
        <p:spPr>
          <a:xfrm>
            <a:off x="3276600" y="5152861"/>
            <a:ext cx="551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Typical architecture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SDWMN [8]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155BC99-D399-41B1-BF66-45B87ACC202C}"/>
              </a:ext>
            </a:extLst>
          </p:cNvPr>
          <p:cNvSpPr txBox="1"/>
          <p:nvPr/>
        </p:nvSpPr>
        <p:spPr>
          <a:xfrm>
            <a:off x="457200" y="759535"/>
            <a:ext cx="832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Wireless Mesh Network (SDWMN)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75A5F1-2767-429F-B2AF-7723D3EC1C79}"/>
              </a:ext>
            </a:extLst>
          </p:cNvPr>
          <p:cNvSpPr/>
          <p:nvPr/>
        </p:nvSpPr>
        <p:spPr>
          <a:xfrm>
            <a:off x="114298" y="5750004"/>
            <a:ext cx="88990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S. Y.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Htet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“Design and implementation of medium-range outdoor wireless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mesh network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Openflow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in Raspberry Pi”, Master of Engineering Thesis,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Chulalongkorn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Bangkok, Thailand, 2018. 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] 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Jalili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Nazari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Namvarasl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and 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Keshtgari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“A comprehensive analysis on control plane deployment in SDN: In-band versus out-of-band solutions”, Proc. 4th IEEE International Conference Knowledge-Based Engineering Innovation (KBEI), pp. 1025-1031, Dec.2017.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1619250"/>
            <a:ext cx="6219825" cy="35316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298" y="2947481"/>
            <a:ext cx="31623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There are two ways to set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up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control plane for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SDN, out-of-band architecture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dedicated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control plane, and the in-band architecture uses the shared control plane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[5].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13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Screen Shot 2561-03-12 at 2.51.5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0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3277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75A5F1-2767-429F-B2AF-7723D3EC1C79}"/>
              </a:ext>
            </a:extLst>
          </p:cNvPr>
          <p:cNvSpPr/>
          <p:nvPr/>
        </p:nvSpPr>
        <p:spPr>
          <a:xfrm>
            <a:off x="114298" y="5750004"/>
            <a:ext cx="88990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[5] 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Jalili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Nazari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Namvarasl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and 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Keshtgari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“A comprehensive analysis on control plane deployment in SDN: In-band versus out-of-band solutions”, Proc. 4th IEEE International Conference Knowledge-Based Engineering Innovation (KBEI), pp. 1025-1031, Dec.2017.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155BC99-D399-41B1-BF66-45B87ACC202C}"/>
              </a:ext>
            </a:extLst>
          </p:cNvPr>
          <p:cNvSpPr txBox="1"/>
          <p:nvPr/>
        </p:nvSpPr>
        <p:spPr>
          <a:xfrm>
            <a:off x="37020" y="759535"/>
            <a:ext cx="8174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Wireless Mesh Network (SDWMN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(Cont.)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2" y="1414974"/>
            <a:ext cx="5950246" cy="38537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36613" y="5268688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Figure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In-band [5]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10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Screen Shot 2561-03-12 at 2.51.5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8802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la 100 years">
  <a:themeElements>
    <a:clrScheme name="Chula Engineering">
      <a:dk1>
        <a:sysClr val="windowText" lastClr="000000"/>
      </a:dk1>
      <a:lt1>
        <a:sysClr val="window" lastClr="FFFFFF"/>
      </a:lt1>
      <a:dk2>
        <a:srgbClr val="85312F"/>
      </a:dk2>
      <a:lt2>
        <a:srgbClr val="EEECE1"/>
      </a:lt2>
      <a:accent1>
        <a:srgbClr val="D99694"/>
      </a:accent1>
      <a:accent2>
        <a:srgbClr val="BFBFBF"/>
      </a:accent2>
      <a:accent3>
        <a:srgbClr val="E36C09"/>
      </a:accent3>
      <a:accent4>
        <a:srgbClr val="548DD4"/>
      </a:accent4>
      <a:accent5>
        <a:srgbClr val="C3D69B"/>
      </a:accent5>
      <a:accent6>
        <a:srgbClr val="76923C"/>
      </a:accent6>
      <a:hlink>
        <a:srgbClr val="548DD4"/>
      </a:hlink>
      <a:folHlink>
        <a:srgbClr val="B2A2C7"/>
      </a:folHlink>
    </a:clrScheme>
    <a:fontScheme name="Chula Engineering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ula 100 years" id="{AEF4FB10-8E27-4FF5-9521-C1799266A806}" vid="{A0B17A87-0CCE-4DD1-B9EA-80233493F5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Khamxay_Progress V012017</Template>
  <TotalTime>9708</TotalTime>
  <Words>1093</Words>
  <Application>Microsoft Office PowerPoint</Application>
  <PresentationFormat>On-screen Show (4:3)</PresentationFormat>
  <Paragraphs>149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Chula 100 years</vt:lpstr>
      <vt:lpstr>Prototyping a Small-Scaled Resilient Software-Defined Wireless Mesh Network with Dual-band Data and Out-of-band Control Planes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Discussions </vt:lpstr>
      <vt:lpstr>Conclusion</vt:lpstr>
      <vt:lpstr>Future work</vt:lpstr>
      <vt:lpstr>Acknowledgement</vt:lpstr>
      <vt:lpstr>Visit us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wireless ad-hoc video streaming for traffic-monitoring</dc:title>
  <dc:creator>Khamxay  Leevangtou</dc:creator>
  <cp:lastModifiedBy>aa</cp:lastModifiedBy>
  <cp:revision>565</cp:revision>
  <dcterms:created xsi:type="dcterms:W3CDTF">2017-09-05T15:31:38Z</dcterms:created>
  <dcterms:modified xsi:type="dcterms:W3CDTF">2020-08-06T06:54:53Z</dcterms:modified>
</cp:coreProperties>
</file>