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313" r:id="rId4"/>
    <p:sldId id="314" r:id="rId5"/>
    <p:sldId id="315" r:id="rId6"/>
    <p:sldId id="316" r:id="rId7"/>
    <p:sldId id="317" r:id="rId8"/>
    <p:sldId id="318" r:id="rId9"/>
    <p:sldId id="312" r:id="rId10"/>
    <p:sldId id="311" r:id="rId11"/>
    <p:sldId id="297" r:id="rId12"/>
    <p:sldId id="319" r:id="rId13"/>
    <p:sldId id="323" r:id="rId14"/>
    <p:sldId id="300" r:id="rId15"/>
    <p:sldId id="304" r:id="rId16"/>
    <p:sldId id="301" r:id="rId17"/>
    <p:sldId id="320" r:id="rId18"/>
    <p:sldId id="324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9" autoAdjust="0"/>
    <p:restoredTop sz="94291" autoAdjust="0"/>
  </p:normalViewPr>
  <p:slideViewPr>
    <p:cSldViewPr snapToGrid="0">
      <p:cViewPr varScale="1">
        <p:scale>
          <a:sx n="74" d="100"/>
          <a:sy n="74" d="100"/>
        </p:scale>
        <p:origin x="-1315" y="-67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7B997-54A2-4A96-8922-5E034B42B3A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7019-EC86-4883-BDDA-4F063028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0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re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0518"/>
            <a:ext cx="7772400" cy="1401289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14334"/>
            <a:ext cx="6400800" cy="1211284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9E70AEE-2C14-4508-B62B-8B20C1C35412}"/>
              </a:ext>
            </a:extLst>
          </p:cNvPr>
          <p:cNvSpPr/>
          <p:nvPr userDrawn="1"/>
        </p:nvSpPr>
        <p:spPr>
          <a:xfrm>
            <a:off x="382772" y="107795"/>
            <a:ext cx="8315903" cy="84913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xmlns="" id="{5C773EFA-324D-4B2F-B13D-546064D00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7313" y="5543799"/>
            <a:ext cx="4191000" cy="24740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Khamxay </a:t>
            </a:r>
            <a:r>
              <a:rPr lang="en-US" dirty="0" err="1"/>
              <a:t>leevangtou</a:t>
            </a:r>
            <a:endParaRPr lang="en-US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F47BB895-8CCE-4B14-953A-54D652788D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313" y="5225141"/>
            <a:ext cx="4191000" cy="39188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990000"/>
                </a:solidFill>
              </a:defRPr>
            </a:lvl1pPr>
          </a:lstStyle>
          <a:p>
            <a:pPr lvl="0"/>
            <a:r>
              <a:rPr lang="th-TH" dirty="0"/>
              <a:t>วิจัยและพัฒนาโดย</a:t>
            </a:r>
            <a:endParaRPr lang="en-US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xmlns="" id="{A7624970-FBA0-485A-AEFC-8DBEBAC9EE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5864145"/>
            <a:ext cx="4379495" cy="298576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Telecommunications and Information Networking : TIN</a:t>
            </a:r>
          </a:p>
          <a:p>
            <a:pPr lvl="0"/>
            <a:endParaRPr lang="en-US" dirty="0"/>
          </a:p>
        </p:txBody>
      </p:sp>
      <p:grpSp>
        <p:nvGrpSpPr>
          <p:cNvPr id="27" name="Group 79">
            <a:extLst>
              <a:ext uri="{FF2B5EF4-FFF2-40B4-BE49-F238E27FC236}">
                <a16:creationId xmlns:a16="http://schemas.microsoft.com/office/drawing/2014/main" xmlns="" id="{FCED990E-DC52-48DB-8A7B-0D80A8706A09}"/>
              </a:ext>
            </a:extLst>
          </p:cNvPr>
          <p:cNvGrpSpPr/>
          <p:nvPr userDrawn="1"/>
        </p:nvGrpSpPr>
        <p:grpSpPr>
          <a:xfrm>
            <a:off x="78539" y="0"/>
            <a:ext cx="9065461" cy="737419"/>
            <a:chOff x="0" y="0"/>
            <a:chExt cx="12847721" cy="884861"/>
          </a:xfrm>
        </p:grpSpPr>
        <p:pic>
          <p:nvPicPr>
            <p:cNvPr id="28" name="ChulaEngineering-2.png">
              <a:extLst>
                <a:ext uri="{FF2B5EF4-FFF2-40B4-BE49-F238E27FC236}">
                  <a16:creationId xmlns:a16="http://schemas.microsoft.com/office/drawing/2014/main" xmlns="" id="{84E1A841-AA53-45C4-AF60-F84588B4200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6787"/>
              <a:ext cx="2583075" cy="399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Screen Shot 2561-03-12 at 2.51.54 AM.png">
              <a:extLst>
                <a:ext uri="{FF2B5EF4-FFF2-40B4-BE49-F238E27FC236}">
                  <a16:creationId xmlns:a16="http://schemas.microsoft.com/office/drawing/2014/main" xmlns="" id="{55B3472D-7109-4A98-B4E7-C5823DF11AA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66034" y="84879"/>
              <a:ext cx="601556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Screen Shot 2561-03-12 at 2.53.24 AM.png">
              <a:extLst>
                <a:ext uri="{FF2B5EF4-FFF2-40B4-BE49-F238E27FC236}">
                  <a16:creationId xmlns:a16="http://schemas.microsoft.com/office/drawing/2014/main" xmlns="" id="{0C5621FD-5C6D-4D52-9DB1-460D4E5224A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383626" y="84879"/>
              <a:ext cx="1631834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Screen Shot 2561-03-12 at 2.54.53 AM.png">
              <a:extLst>
                <a:ext uri="{FF2B5EF4-FFF2-40B4-BE49-F238E27FC236}">
                  <a16:creationId xmlns:a16="http://schemas.microsoft.com/office/drawing/2014/main" xmlns="" id="{02BCCF04-5DB3-4C47-B3B7-35E0B67C9D81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489410" y="65254"/>
              <a:ext cx="177748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Logo-nuol.gif">
              <a:extLst>
                <a:ext uri="{FF2B5EF4-FFF2-40B4-BE49-F238E27FC236}">
                  <a16:creationId xmlns:a16="http://schemas.microsoft.com/office/drawing/2014/main" xmlns="" id="{DDD0DC77-7670-4C46-BA0C-C89EC9A76055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543048" y="33389"/>
              <a:ext cx="564424" cy="851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todailogo.png">
              <a:extLst>
                <a:ext uri="{FF2B5EF4-FFF2-40B4-BE49-F238E27FC236}">
                  <a16:creationId xmlns:a16="http://schemas.microsoft.com/office/drawing/2014/main" xmlns="" id="{706AB47B-CCBF-4F5D-8AD4-7DA23ACB893C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626663" y="65254"/>
              <a:ext cx="60367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" name="Group 78">
              <a:extLst>
                <a:ext uri="{FF2B5EF4-FFF2-40B4-BE49-F238E27FC236}">
                  <a16:creationId xmlns:a16="http://schemas.microsoft.com/office/drawing/2014/main" xmlns="" id="{8F73F0E1-CBAA-48F1-A4E4-638E2643002D}"/>
                </a:ext>
              </a:extLst>
            </p:cNvPr>
            <p:cNvGrpSpPr/>
            <p:nvPr/>
          </p:nvGrpSpPr>
          <p:grpSpPr>
            <a:xfrm>
              <a:off x="9103395" y="0"/>
              <a:ext cx="3744327" cy="734182"/>
              <a:chOff x="0" y="0"/>
              <a:chExt cx="3744326" cy="734181"/>
            </a:xfrm>
          </p:grpSpPr>
          <p:pic>
            <p:nvPicPr>
              <p:cNvPr id="35" name="Screen Shot 2561-03-12 at 2.45.57 AM.png">
                <a:extLst>
                  <a:ext uri="{FF2B5EF4-FFF2-40B4-BE49-F238E27FC236}">
                    <a16:creationId xmlns:a16="http://schemas.microsoft.com/office/drawing/2014/main" xmlns="" id="{A3F704B3-8FA8-4DDA-8E18-7CBF1D20C1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3744327" cy="734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" name="Screen Shot 2562-12-09 at 12.01.28 PM.png">
                <a:extLst>
                  <a:ext uri="{FF2B5EF4-FFF2-40B4-BE49-F238E27FC236}">
                    <a16:creationId xmlns:a16="http://schemas.microsoft.com/office/drawing/2014/main" xmlns="" id="{91438F60-5B38-47FE-B729-CC799E384A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8442" y="157272"/>
                <a:ext cx="753149" cy="4937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282810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BED-5413-4BBB-8E94-AB4F9B144ED3}" type="datetime1">
              <a:rPr lang="en-US" smtClean="0"/>
              <a:t>9/7/2020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956C5A40-2369-4EF3-89FA-E7BFE0A31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79">
            <a:extLst>
              <a:ext uri="{FF2B5EF4-FFF2-40B4-BE49-F238E27FC236}">
                <a16:creationId xmlns:a16="http://schemas.microsoft.com/office/drawing/2014/main" xmlns="" id="{8A246367-9898-4A33-AF12-8CFE21321F31}"/>
              </a:ext>
            </a:extLst>
          </p:cNvPr>
          <p:cNvGrpSpPr/>
          <p:nvPr userDrawn="1"/>
        </p:nvGrpSpPr>
        <p:grpSpPr>
          <a:xfrm>
            <a:off x="78539" y="0"/>
            <a:ext cx="9065461" cy="737419"/>
            <a:chOff x="0" y="0"/>
            <a:chExt cx="12847721" cy="884861"/>
          </a:xfrm>
        </p:grpSpPr>
        <p:pic>
          <p:nvPicPr>
            <p:cNvPr id="6" name="ChulaEngineering-2.png">
              <a:extLst>
                <a:ext uri="{FF2B5EF4-FFF2-40B4-BE49-F238E27FC236}">
                  <a16:creationId xmlns:a16="http://schemas.microsoft.com/office/drawing/2014/main" xmlns="" id="{C27D0569-5448-419F-BB5A-F77A7A08920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6787"/>
              <a:ext cx="2583075" cy="399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Screen Shot 2561-03-12 at 2.51.54 AM.png">
              <a:extLst>
                <a:ext uri="{FF2B5EF4-FFF2-40B4-BE49-F238E27FC236}">
                  <a16:creationId xmlns:a16="http://schemas.microsoft.com/office/drawing/2014/main" xmlns="" id="{0B67A472-224C-43D2-85A4-29609294159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66034" y="84879"/>
              <a:ext cx="601556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Screen Shot 2561-03-12 at 2.53.24 AM.png">
              <a:extLst>
                <a:ext uri="{FF2B5EF4-FFF2-40B4-BE49-F238E27FC236}">
                  <a16:creationId xmlns:a16="http://schemas.microsoft.com/office/drawing/2014/main" xmlns="" id="{C2317D7C-B687-4310-A89E-35AA5E35CF91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383626" y="84879"/>
              <a:ext cx="1631834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Screen Shot 2561-03-12 at 2.54.53 AM.png">
              <a:extLst>
                <a:ext uri="{FF2B5EF4-FFF2-40B4-BE49-F238E27FC236}">
                  <a16:creationId xmlns:a16="http://schemas.microsoft.com/office/drawing/2014/main" xmlns="" id="{CC000205-F1D8-4AA6-A11E-702CDFAC75EA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489410" y="65254"/>
              <a:ext cx="177748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Logo-nuol.gif">
              <a:extLst>
                <a:ext uri="{FF2B5EF4-FFF2-40B4-BE49-F238E27FC236}">
                  <a16:creationId xmlns:a16="http://schemas.microsoft.com/office/drawing/2014/main" xmlns="" id="{0611A695-6B32-44BB-B277-E3212D0D7CAB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543048" y="33389"/>
              <a:ext cx="564424" cy="851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todailogo.png">
              <a:extLst>
                <a:ext uri="{FF2B5EF4-FFF2-40B4-BE49-F238E27FC236}">
                  <a16:creationId xmlns:a16="http://schemas.microsoft.com/office/drawing/2014/main" xmlns="" id="{547BEFF1-B235-4832-AC1E-E000C33D3EA1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626663" y="65254"/>
              <a:ext cx="60367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" name="Group 78">
              <a:extLst>
                <a:ext uri="{FF2B5EF4-FFF2-40B4-BE49-F238E27FC236}">
                  <a16:creationId xmlns:a16="http://schemas.microsoft.com/office/drawing/2014/main" xmlns="" id="{F54735EA-2CE4-4482-83FF-5F53AD961171}"/>
                </a:ext>
              </a:extLst>
            </p:cNvPr>
            <p:cNvGrpSpPr/>
            <p:nvPr/>
          </p:nvGrpSpPr>
          <p:grpSpPr>
            <a:xfrm>
              <a:off x="9103395" y="0"/>
              <a:ext cx="3744327" cy="734182"/>
              <a:chOff x="0" y="0"/>
              <a:chExt cx="3744326" cy="734181"/>
            </a:xfrm>
          </p:grpSpPr>
          <p:pic>
            <p:nvPicPr>
              <p:cNvPr id="15" name="Screen Shot 2561-03-12 at 2.45.57 AM.png">
                <a:extLst>
                  <a:ext uri="{FF2B5EF4-FFF2-40B4-BE49-F238E27FC236}">
                    <a16:creationId xmlns:a16="http://schemas.microsoft.com/office/drawing/2014/main" xmlns="" id="{28817D94-D266-48EC-A6FA-FF23E99D43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3744327" cy="734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" name="Screen Shot 2562-12-09 at 12.01.28 PM.png">
                <a:extLst>
                  <a:ext uri="{FF2B5EF4-FFF2-40B4-BE49-F238E27FC236}">
                    <a16:creationId xmlns:a16="http://schemas.microsoft.com/office/drawing/2014/main" xmlns="" id="{5D697089-EFC9-4A23-B174-377024F345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8442" y="157272"/>
                <a:ext cx="753149" cy="4937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230869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Mini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3360"/>
            <a:ext cx="7772400" cy="140128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24649"/>
            <a:ext cx="6400800" cy="1211284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D1B0-7651-4525-BD7E-EB0E2E1577F7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7FDA9328-D2E5-4714-BD67-7EC0CC112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9">
            <a:extLst>
              <a:ext uri="{FF2B5EF4-FFF2-40B4-BE49-F238E27FC236}">
                <a16:creationId xmlns:a16="http://schemas.microsoft.com/office/drawing/2014/main" xmlns="" id="{5D595D13-BF08-4683-BA36-C5137BD0A767}"/>
              </a:ext>
            </a:extLst>
          </p:cNvPr>
          <p:cNvGrpSpPr/>
          <p:nvPr userDrawn="1"/>
        </p:nvGrpSpPr>
        <p:grpSpPr>
          <a:xfrm>
            <a:off x="78539" y="0"/>
            <a:ext cx="9065461" cy="737419"/>
            <a:chOff x="0" y="0"/>
            <a:chExt cx="12847721" cy="884861"/>
          </a:xfrm>
        </p:grpSpPr>
        <p:pic>
          <p:nvPicPr>
            <p:cNvPr id="9" name="ChulaEngineering-2.png">
              <a:extLst>
                <a:ext uri="{FF2B5EF4-FFF2-40B4-BE49-F238E27FC236}">
                  <a16:creationId xmlns:a16="http://schemas.microsoft.com/office/drawing/2014/main" xmlns="" id="{2A620000-70C6-45CB-A0AE-AA56A560A3E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6787"/>
              <a:ext cx="2583075" cy="399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Screen Shot 2561-03-12 at 2.51.54 AM.png">
              <a:extLst>
                <a:ext uri="{FF2B5EF4-FFF2-40B4-BE49-F238E27FC236}">
                  <a16:creationId xmlns:a16="http://schemas.microsoft.com/office/drawing/2014/main" xmlns="" id="{7FE9BFC4-161C-4A24-8789-43FE7EDDD6B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66034" y="84879"/>
              <a:ext cx="601556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Screen Shot 2561-03-12 at 2.53.24 AM.png">
              <a:extLst>
                <a:ext uri="{FF2B5EF4-FFF2-40B4-BE49-F238E27FC236}">
                  <a16:creationId xmlns:a16="http://schemas.microsoft.com/office/drawing/2014/main" xmlns="" id="{F58C0F56-3698-4D36-9CFE-9526DD39C97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383626" y="84879"/>
              <a:ext cx="1631834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Screen Shot 2561-03-12 at 2.54.53 AM.png">
              <a:extLst>
                <a:ext uri="{FF2B5EF4-FFF2-40B4-BE49-F238E27FC236}">
                  <a16:creationId xmlns:a16="http://schemas.microsoft.com/office/drawing/2014/main" xmlns="" id="{10691468-D361-43DA-A782-011C0B2DF54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489410" y="65254"/>
              <a:ext cx="177748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Logo-nuol.gif">
              <a:extLst>
                <a:ext uri="{FF2B5EF4-FFF2-40B4-BE49-F238E27FC236}">
                  <a16:creationId xmlns:a16="http://schemas.microsoft.com/office/drawing/2014/main" xmlns="" id="{41D27D7F-ACB3-4E92-B3F9-A5B838A278C6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543048" y="33389"/>
              <a:ext cx="564424" cy="851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todailogo.png">
              <a:extLst>
                <a:ext uri="{FF2B5EF4-FFF2-40B4-BE49-F238E27FC236}">
                  <a16:creationId xmlns:a16="http://schemas.microsoft.com/office/drawing/2014/main" xmlns="" id="{BC178EC5-7183-4369-BAD4-9C1F083A41AF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626663" y="65254"/>
              <a:ext cx="60367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" name="Group 78">
              <a:extLst>
                <a:ext uri="{FF2B5EF4-FFF2-40B4-BE49-F238E27FC236}">
                  <a16:creationId xmlns:a16="http://schemas.microsoft.com/office/drawing/2014/main" xmlns="" id="{12F7412A-20D7-4BA5-A963-A3F85FFD891F}"/>
                </a:ext>
              </a:extLst>
            </p:cNvPr>
            <p:cNvGrpSpPr/>
            <p:nvPr/>
          </p:nvGrpSpPr>
          <p:grpSpPr>
            <a:xfrm>
              <a:off x="9103395" y="0"/>
              <a:ext cx="3744327" cy="734182"/>
              <a:chOff x="0" y="0"/>
              <a:chExt cx="3744326" cy="734181"/>
            </a:xfrm>
          </p:grpSpPr>
          <p:pic>
            <p:nvPicPr>
              <p:cNvPr id="17" name="Screen Shot 2561-03-12 at 2.45.57 AM.png">
                <a:extLst>
                  <a:ext uri="{FF2B5EF4-FFF2-40B4-BE49-F238E27FC236}">
                    <a16:creationId xmlns:a16="http://schemas.microsoft.com/office/drawing/2014/main" xmlns="" id="{C14FEE06-0F8C-4535-B89A-45F2EBEDE2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3744327" cy="734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" name="Screen Shot 2562-12-09 at 12.01.28 PM.png">
                <a:extLst>
                  <a:ext uri="{FF2B5EF4-FFF2-40B4-BE49-F238E27FC236}">
                    <a16:creationId xmlns:a16="http://schemas.microsoft.com/office/drawing/2014/main" xmlns="" id="{3E5B7955-C1EA-4270-B03B-2464484A0C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8442" y="157272"/>
                <a:ext cx="753149" cy="4937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245244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2646"/>
            <a:ext cx="8229600" cy="442351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defRPr sz="3600"/>
            </a:lvl2pPr>
            <a:lvl3pPr>
              <a:spcBef>
                <a:spcPts val="0"/>
              </a:spcBef>
              <a:defRPr sz="32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84E6-129E-4985-BF4A-CFADEFDE07AF}" type="datetime1">
              <a:rPr lang="en-US" smtClean="0"/>
              <a:t>9/7/2020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A08A6893-8391-4A39-92A2-0BD7C3F69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79">
            <a:extLst>
              <a:ext uri="{FF2B5EF4-FFF2-40B4-BE49-F238E27FC236}">
                <a16:creationId xmlns:a16="http://schemas.microsoft.com/office/drawing/2014/main" xmlns="" id="{DF81AF79-F991-4C2C-B79B-3C7A6685F29B}"/>
              </a:ext>
            </a:extLst>
          </p:cNvPr>
          <p:cNvGrpSpPr/>
          <p:nvPr userDrawn="1"/>
        </p:nvGrpSpPr>
        <p:grpSpPr>
          <a:xfrm>
            <a:off x="78539" y="0"/>
            <a:ext cx="9065461" cy="737419"/>
            <a:chOff x="0" y="0"/>
            <a:chExt cx="12847721" cy="884861"/>
          </a:xfrm>
        </p:grpSpPr>
        <p:pic>
          <p:nvPicPr>
            <p:cNvPr id="8" name="ChulaEngineering-2.png">
              <a:extLst>
                <a:ext uri="{FF2B5EF4-FFF2-40B4-BE49-F238E27FC236}">
                  <a16:creationId xmlns:a16="http://schemas.microsoft.com/office/drawing/2014/main" xmlns="" id="{A0FE4921-27F8-4945-8B8F-9035C482517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6787"/>
              <a:ext cx="2583075" cy="399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Screen Shot 2561-03-12 at 2.51.54 AM.png">
              <a:extLst>
                <a:ext uri="{FF2B5EF4-FFF2-40B4-BE49-F238E27FC236}">
                  <a16:creationId xmlns:a16="http://schemas.microsoft.com/office/drawing/2014/main" xmlns="" id="{C19BBDEC-2B52-4D6C-83B5-1270C1EA8EC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66034" y="84879"/>
              <a:ext cx="601556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Screen Shot 2561-03-12 at 2.53.24 AM.png">
              <a:extLst>
                <a:ext uri="{FF2B5EF4-FFF2-40B4-BE49-F238E27FC236}">
                  <a16:creationId xmlns:a16="http://schemas.microsoft.com/office/drawing/2014/main" xmlns="" id="{0BB73D42-3E4F-49B7-A93B-6A5FB751E8E0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383626" y="84879"/>
              <a:ext cx="1631834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Screen Shot 2561-03-12 at 2.54.53 AM.png">
              <a:extLst>
                <a:ext uri="{FF2B5EF4-FFF2-40B4-BE49-F238E27FC236}">
                  <a16:creationId xmlns:a16="http://schemas.microsoft.com/office/drawing/2014/main" xmlns="" id="{A26BAC28-0F0F-4CF2-895B-A55C72981881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489410" y="65254"/>
              <a:ext cx="177748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Logo-nuol.gif">
              <a:extLst>
                <a:ext uri="{FF2B5EF4-FFF2-40B4-BE49-F238E27FC236}">
                  <a16:creationId xmlns:a16="http://schemas.microsoft.com/office/drawing/2014/main" xmlns="" id="{C0094D22-A6E7-4A02-A706-C95EACFB26D0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543048" y="33389"/>
              <a:ext cx="564424" cy="851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todailogo.png">
              <a:extLst>
                <a:ext uri="{FF2B5EF4-FFF2-40B4-BE49-F238E27FC236}">
                  <a16:creationId xmlns:a16="http://schemas.microsoft.com/office/drawing/2014/main" xmlns="" id="{B88A0D4C-9EE3-4055-870B-3065F3B1A4B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626663" y="65254"/>
              <a:ext cx="60367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" name="Group 78">
              <a:extLst>
                <a:ext uri="{FF2B5EF4-FFF2-40B4-BE49-F238E27FC236}">
                  <a16:creationId xmlns:a16="http://schemas.microsoft.com/office/drawing/2014/main" xmlns="" id="{2932D84F-CEA2-4702-8B11-0D8866927A33}"/>
                </a:ext>
              </a:extLst>
            </p:cNvPr>
            <p:cNvGrpSpPr/>
            <p:nvPr/>
          </p:nvGrpSpPr>
          <p:grpSpPr>
            <a:xfrm>
              <a:off x="9103395" y="0"/>
              <a:ext cx="3744327" cy="734182"/>
              <a:chOff x="0" y="0"/>
              <a:chExt cx="3744326" cy="734181"/>
            </a:xfrm>
          </p:grpSpPr>
          <p:pic>
            <p:nvPicPr>
              <p:cNvPr id="17" name="Screen Shot 2561-03-12 at 2.45.57 AM.png">
                <a:extLst>
                  <a:ext uri="{FF2B5EF4-FFF2-40B4-BE49-F238E27FC236}">
                    <a16:creationId xmlns:a16="http://schemas.microsoft.com/office/drawing/2014/main" xmlns="" id="{774A5C99-CAD4-4E39-8472-9BDF60EDBB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3744327" cy="734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" name="Screen Shot 2562-12-09 at 12.01.28 PM.png">
                <a:extLst>
                  <a:ext uri="{FF2B5EF4-FFF2-40B4-BE49-F238E27FC236}">
                    <a16:creationId xmlns:a16="http://schemas.microsoft.com/office/drawing/2014/main" xmlns="" id="{04CD0D22-202E-457E-A47D-9F88FC1C6A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8442" y="157272"/>
                <a:ext cx="753149" cy="4937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15089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+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7200" y="1793174"/>
            <a:ext cx="8229600" cy="4310743"/>
          </a:xfrm>
          <a:prstGeom prst="roundRect">
            <a:avLst>
              <a:gd name="adj" fmla="val 37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1793173"/>
            <a:ext cx="8229600" cy="2470069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F7D9-43EE-4DED-AE7A-9915950AF6B5}" type="datetime1">
              <a:rPr lang="en-US" smtClean="0"/>
              <a:t>9/7/2020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2078182"/>
            <a:ext cx="8229600" cy="313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58140" y="2078182"/>
            <a:ext cx="8015844" cy="3135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5308600"/>
            <a:ext cx="8015288" cy="67627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n-lt"/>
              </a:defRPr>
            </a:lvl1pPr>
          </a:lstStyle>
          <a:p>
            <a:pPr lvl="0"/>
            <a:r>
              <a:rPr lang="en-US" sz="2000" dirty="0">
                <a:latin typeface="+mn-lt"/>
              </a:rPr>
              <a:t>Chart Description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7F402118-D94D-4117-ACE3-222AE2444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79">
            <a:extLst>
              <a:ext uri="{FF2B5EF4-FFF2-40B4-BE49-F238E27FC236}">
                <a16:creationId xmlns:a16="http://schemas.microsoft.com/office/drawing/2014/main" xmlns="" id="{310359AB-E30F-47AE-910C-3E1B5A6E1470}"/>
              </a:ext>
            </a:extLst>
          </p:cNvPr>
          <p:cNvGrpSpPr/>
          <p:nvPr userDrawn="1"/>
        </p:nvGrpSpPr>
        <p:grpSpPr>
          <a:xfrm>
            <a:off x="78539" y="0"/>
            <a:ext cx="9065461" cy="737419"/>
            <a:chOff x="0" y="0"/>
            <a:chExt cx="12847721" cy="884861"/>
          </a:xfrm>
        </p:grpSpPr>
        <p:pic>
          <p:nvPicPr>
            <p:cNvPr id="18" name="ChulaEngineering-2.png">
              <a:extLst>
                <a:ext uri="{FF2B5EF4-FFF2-40B4-BE49-F238E27FC236}">
                  <a16:creationId xmlns:a16="http://schemas.microsoft.com/office/drawing/2014/main" xmlns="" id="{33822F2F-D271-4942-8CDA-F3C839D1055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6787"/>
              <a:ext cx="2583075" cy="399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Screen Shot 2561-03-12 at 2.51.54 AM.png">
              <a:extLst>
                <a:ext uri="{FF2B5EF4-FFF2-40B4-BE49-F238E27FC236}">
                  <a16:creationId xmlns:a16="http://schemas.microsoft.com/office/drawing/2014/main" xmlns="" id="{93DC01AA-D548-4986-B04D-BBE5AD56A77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66034" y="84879"/>
              <a:ext cx="601556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Screen Shot 2561-03-12 at 2.53.24 AM.png">
              <a:extLst>
                <a:ext uri="{FF2B5EF4-FFF2-40B4-BE49-F238E27FC236}">
                  <a16:creationId xmlns:a16="http://schemas.microsoft.com/office/drawing/2014/main" xmlns="" id="{69AD5A26-3CC9-439B-9ABB-5F42CDC5C26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383626" y="84879"/>
              <a:ext cx="1631834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Screen Shot 2561-03-12 at 2.54.53 AM.png">
              <a:extLst>
                <a:ext uri="{FF2B5EF4-FFF2-40B4-BE49-F238E27FC236}">
                  <a16:creationId xmlns:a16="http://schemas.microsoft.com/office/drawing/2014/main" xmlns="" id="{72413A0B-3CAF-4764-B313-387A19100120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489410" y="65254"/>
              <a:ext cx="177748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Logo-nuol.gif">
              <a:extLst>
                <a:ext uri="{FF2B5EF4-FFF2-40B4-BE49-F238E27FC236}">
                  <a16:creationId xmlns:a16="http://schemas.microsoft.com/office/drawing/2014/main" xmlns="" id="{D244C01F-7CFC-4DBA-888F-A69D6706E858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543048" y="33389"/>
              <a:ext cx="564424" cy="851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todailogo.png">
              <a:extLst>
                <a:ext uri="{FF2B5EF4-FFF2-40B4-BE49-F238E27FC236}">
                  <a16:creationId xmlns:a16="http://schemas.microsoft.com/office/drawing/2014/main" xmlns="" id="{61474E59-35D6-4A40-9794-BA3D63873BC7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626663" y="65254"/>
              <a:ext cx="60367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4" name="Group 78">
              <a:extLst>
                <a:ext uri="{FF2B5EF4-FFF2-40B4-BE49-F238E27FC236}">
                  <a16:creationId xmlns:a16="http://schemas.microsoft.com/office/drawing/2014/main" xmlns="" id="{B2D29F8A-9B7A-4C0C-AC40-65F5BFD13B66}"/>
                </a:ext>
              </a:extLst>
            </p:cNvPr>
            <p:cNvGrpSpPr/>
            <p:nvPr/>
          </p:nvGrpSpPr>
          <p:grpSpPr>
            <a:xfrm>
              <a:off x="9103395" y="0"/>
              <a:ext cx="3744327" cy="734182"/>
              <a:chOff x="0" y="0"/>
              <a:chExt cx="3744326" cy="734181"/>
            </a:xfrm>
          </p:grpSpPr>
          <p:pic>
            <p:nvPicPr>
              <p:cNvPr id="25" name="Screen Shot 2561-03-12 at 2.45.57 AM.png">
                <a:extLst>
                  <a:ext uri="{FF2B5EF4-FFF2-40B4-BE49-F238E27FC236}">
                    <a16:creationId xmlns:a16="http://schemas.microsoft.com/office/drawing/2014/main" xmlns="" id="{3D02A090-91E3-4DC0-8F93-C2C66D850F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3744327" cy="734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" name="Screen Shot 2562-12-09 at 12.01.28 PM.png">
                <a:extLst>
                  <a:ext uri="{FF2B5EF4-FFF2-40B4-BE49-F238E27FC236}">
                    <a16:creationId xmlns:a16="http://schemas.microsoft.com/office/drawing/2014/main" xmlns="" id="{29981F72-D2A9-4637-8DEC-2DBE6CBF0C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8442" y="157272"/>
                <a:ext cx="753149" cy="4937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131348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escription -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7200" y="1793174"/>
            <a:ext cx="8229600" cy="4310743"/>
          </a:xfrm>
          <a:prstGeom prst="roundRect">
            <a:avLst>
              <a:gd name="adj" fmla="val 37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1793173"/>
            <a:ext cx="8229600" cy="2470069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8C4-2333-4D00-BBA7-2D84F56D7F8D}" type="datetime1">
              <a:rPr lang="en-US" smtClean="0"/>
              <a:t>9/7/2020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2078182"/>
            <a:ext cx="8229600" cy="313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5308600"/>
            <a:ext cx="8015288" cy="67627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n-lt"/>
              </a:defRPr>
            </a:lvl1pPr>
          </a:lstStyle>
          <a:p>
            <a:pPr lvl="0"/>
            <a:r>
              <a:rPr lang="en-US" sz="2000" dirty="0">
                <a:latin typeface="+mn-lt"/>
              </a:rPr>
              <a:t>Picture Description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8800" y="2078038"/>
            <a:ext cx="8015288" cy="3016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4DB28517-0580-4040-9FD4-A3DEB154F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79">
            <a:extLst>
              <a:ext uri="{FF2B5EF4-FFF2-40B4-BE49-F238E27FC236}">
                <a16:creationId xmlns:a16="http://schemas.microsoft.com/office/drawing/2014/main" xmlns="" id="{0A554FCD-012F-4D40-AE26-AFAC26EBB99A}"/>
              </a:ext>
            </a:extLst>
          </p:cNvPr>
          <p:cNvGrpSpPr/>
          <p:nvPr userDrawn="1"/>
        </p:nvGrpSpPr>
        <p:grpSpPr>
          <a:xfrm>
            <a:off x="78539" y="0"/>
            <a:ext cx="9065461" cy="737419"/>
            <a:chOff x="0" y="0"/>
            <a:chExt cx="12847721" cy="884861"/>
          </a:xfrm>
        </p:grpSpPr>
        <p:pic>
          <p:nvPicPr>
            <p:cNvPr id="18" name="ChulaEngineering-2.png">
              <a:extLst>
                <a:ext uri="{FF2B5EF4-FFF2-40B4-BE49-F238E27FC236}">
                  <a16:creationId xmlns:a16="http://schemas.microsoft.com/office/drawing/2014/main" xmlns="" id="{E2550068-F51A-4B18-8267-D86D91B62DC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6787"/>
              <a:ext cx="2583075" cy="399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Screen Shot 2561-03-12 at 2.51.54 AM.png">
              <a:extLst>
                <a:ext uri="{FF2B5EF4-FFF2-40B4-BE49-F238E27FC236}">
                  <a16:creationId xmlns:a16="http://schemas.microsoft.com/office/drawing/2014/main" xmlns="" id="{00A93D86-FC28-4124-8DFA-F88DEBAB2D2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66034" y="84879"/>
              <a:ext cx="601556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Screen Shot 2561-03-12 at 2.53.24 AM.png">
              <a:extLst>
                <a:ext uri="{FF2B5EF4-FFF2-40B4-BE49-F238E27FC236}">
                  <a16:creationId xmlns:a16="http://schemas.microsoft.com/office/drawing/2014/main" xmlns="" id="{70F33FD2-1F7F-4498-9D73-AF883FDB63B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383626" y="84879"/>
              <a:ext cx="1631834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Screen Shot 2561-03-12 at 2.54.53 AM.png">
              <a:extLst>
                <a:ext uri="{FF2B5EF4-FFF2-40B4-BE49-F238E27FC236}">
                  <a16:creationId xmlns:a16="http://schemas.microsoft.com/office/drawing/2014/main" xmlns="" id="{C5EB5D87-519D-49D2-AF0E-FEE96A8B7B7A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489410" y="65254"/>
              <a:ext cx="177748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Logo-nuol.gif">
              <a:extLst>
                <a:ext uri="{FF2B5EF4-FFF2-40B4-BE49-F238E27FC236}">
                  <a16:creationId xmlns:a16="http://schemas.microsoft.com/office/drawing/2014/main" xmlns="" id="{7B096176-DE9B-4BA2-925A-FAEA5C40BB40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543048" y="33389"/>
              <a:ext cx="564424" cy="851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todailogo.png">
              <a:extLst>
                <a:ext uri="{FF2B5EF4-FFF2-40B4-BE49-F238E27FC236}">
                  <a16:creationId xmlns:a16="http://schemas.microsoft.com/office/drawing/2014/main" xmlns="" id="{A7B25B89-CF07-4721-9E38-8E425B9995B2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626663" y="65254"/>
              <a:ext cx="60367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4" name="Group 78">
              <a:extLst>
                <a:ext uri="{FF2B5EF4-FFF2-40B4-BE49-F238E27FC236}">
                  <a16:creationId xmlns:a16="http://schemas.microsoft.com/office/drawing/2014/main" xmlns="" id="{6F64052C-DF81-4AC6-B739-5FC6BE187FCE}"/>
                </a:ext>
              </a:extLst>
            </p:cNvPr>
            <p:cNvGrpSpPr/>
            <p:nvPr/>
          </p:nvGrpSpPr>
          <p:grpSpPr>
            <a:xfrm>
              <a:off x="9103395" y="0"/>
              <a:ext cx="3744327" cy="734182"/>
              <a:chOff x="0" y="0"/>
              <a:chExt cx="3744326" cy="734181"/>
            </a:xfrm>
          </p:grpSpPr>
          <p:pic>
            <p:nvPicPr>
              <p:cNvPr id="25" name="Screen Shot 2561-03-12 at 2.45.57 AM.png">
                <a:extLst>
                  <a:ext uri="{FF2B5EF4-FFF2-40B4-BE49-F238E27FC236}">
                    <a16:creationId xmlns:a16="http://schemas.microsoft.com/office/drawing/2014/main" xmlns="" id="{43F588C3-2F9F-46EF-A545-1427E16F95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3744327" cy="734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" name="Screen Shot 2562-12-09 at 12.01.28 PM.png">
                <a:extLst>
                  <a:ext uri="{FF2B5EF4-FFF2-40B4-BE49-F238E27FC236}">
                    <a16:creationId xmlns:a16="http://schemas.microsoft.com/office/drawing/2014/main" xmlns="" id="{61E89B71-A53B-4BAA-BBDB-7F6BBC40CE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8442" y="157272"/>
                <a:ext cx="753149" cy="4937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132004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85950" y="1793174"/>
            <a:ext cx="4114800" cy="4310743"/>
          </a:xfrm>
          <a:prstGeom prst="roundRect">
            <a:avLst>
              <a:gd name="adj" fmla="val 37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5950" y="1793173"/>
            <a:ext cx="4114800" cy="2470069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77FB-B49F-46C6-ACDF-603BA18E499C}" type="datetime1">
              <a:rPr lang="en-US" smtClean="0"/>
              <a:t>9/7/2020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5950" y="2078182"/>
            <a:ext cx="4114800" cy="313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7550" y="5308600"/>
            <a:ext cx="3906322" cy="67627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n-lt"/>
              </a:defRPr>
            </a:lvl1pPr>
          </a:lstStyle>
          <a:p>
            <a:pPr lvl="0"/>
            <a:r>
              <a:rPr lang="en-US" sz="2000" dirty="0">
                <a:latin typeface="+mn-lt"/>
              </a:rPr>
              <a:t>Picture Description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87550" y="2078038"/>
            <a:ext cx="3906322" cy="3016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11591" y="1799102"/>
            <a:ext cx="4114800" cy="4310743"/>
          </a:xfrm>
          <a:prstGeom prst="roundRect">
            <a:avLst>
              <a:gd name="adj" fmla="val 37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11591" y="1799101"/>
            <a:ext cx="4114800" cy="2470069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11591" y="2084110"/>
            <a:ext cx="4114800" cy="313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13191" y="5314528"/>
            <a:ext cx="3906322" cy="67627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n-lt"/>
              </a:defRPr>
            </a:lvl1pPr>
          </a:lstStyle>
          <a:p>
            <a:pPr lvl="0"/>
            <a:r>
              <a:rPr lang="en-US" sz="2000" dirty="0">
                <a:latin typeface="+mn-lt"/>
              </a:rPr>
              <a:t>Picture Description</a:t>
            </a:r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713191" y="2083966"/>
            <a:ext cx="3906322" cy="3016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90F6E558-D11C-48D3-B05E-453620CF3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2" name="Group 79">
            <a:extLst>
              <a:ext uri="{FF2B5EF4-FFF2-40B4-BE49-F238E27FC236}">
                <a16:creationId xmlns:a16="http://schemas.microsoft.com/office/drawing/2014/main" xmlns="" id="{24946EDD-CE87-4112-80E6-3626C81873C2}"/>
              </a:ext>
            </a:extLst>
          </p:cNvPr>
          <p:cNvGrpSpPr/>
          <p:nvPr userDrawn="1"/>
        </p:nvGrpSpPr>
        <p:grpSpPr>
          <a:xfrm>
            <a:off x="78539" y="0"/>
            <a:ext cx="9065461" cy="737419"/>
            <a:chOff x="0" y="0"/>
            <a:chExt cx="12847721" cy="884861"/>
          </a:xfrm>
        </p:grpSpPr>
        <p:pic>
          <p:nvPicPr>
            <p:cNvPr id="23" name="ChulaEngineering-2.png">
              <a:extLst>
                <a:ext uri="{FF2B5EF4-FFF2-40B4-BE49-F238E27FC236}">
                  <a16:creationId xmlns:a16="http://schemas.microsoft.com/office/drawing/2014/main" xmlns="" id="{77A2ACA7-143A-44D3-9DBA-CD64C32FA9C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6787"/>
              <a:ext cx="2583075" cy="399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Screen Shot 2561-03-12 at 2.51.54 AM.png">
              <a:extLst>
                <a:ext uri="{FF2B5EF4-FFF2-40B4-BE49-F238E27FC236}">
                  <a16:creationId xmlns:a16="http://schemas.microsoft.com/office/drawing/2014/main" xmlns="" id="{D4BB9E5B-07C5-452D-AC1B-BF1EE9AD37C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66034" y="84879"/>
              <a:ext cx="601556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Screen Shot 2561-03-12 at 2.53.24 AM.png">
              <a:extLst>
                <a:ext uri="{FF2B5EF4-FFF2-40B4-BE49-F238E27FC236}">
                  <a16:creationId xmlns:a16="http://schemas.microsoft.com/office/drawing/2014/main" xmlns="" id="{9A30A1A4-7C43-44AC-B383-12C5A0C9DCE2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383626" y="84879"/>
              <a:ext cx="1631834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Screen Shot 2561-03-12 at 2.54.53 AM.png">
              <a:extLst>
                <a:ext uri="{FF2B5EF4-FFF2-40B4-BE49-F238E27FC236}">
                  <a16:creationId xmlns:a16="http://schemas.microsoft.com/office/drawing/2014/main" xmlns="" id="{488486D3-01F6-4426-8F3A-B20F09141004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489410" y="65254"/>
              <a:ext cx="177748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Logo-nuol.gif">
              <a:extLst>
                <a:ext uri="{FF2B5EF4-FFF2-40B4-BE49-F238E27FC236}">
                  <a16:creationId xmlns:a16="http://schemas.microsoft.com/office/drawing/2014/main" xmlns="" id="{52196CF6-064A-4BDA-AED4-CBD22AD12325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543048" y="33389"/>
              <a:ext cx="564424" cy="851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todailogo.png">
              <a:extLst>
                <a:ext uri="{FF2B5EF4-FFF2-40B4-BE49-F238E27FC236}">
                  <a16:creationId xmlns:a16="http://schemas.microsoft.com/office/drawing/2014/main" xmlns="" id="{0B7FB57B-429D-48FF-8941-2E40980D22D3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626663" y="65254"/>
              <a:ext cx="60367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xmlns="" id="{CB0E9104-0F3F-4AF5-B2D8-7793457DF9B1}"/>
                </a:ext>
              </a:extLst>
            </p:cNvPr>
            <p:cNvGrpSpPr/>
            <p:nvPr/>
          </p:nvGrpSpPr>
          <p:grpSpPr>
            <a:xfrm>
              <a:off x="9103395" y="0"/>
              <a:ext cx="3744327" cy="734182"/>
              <a:chOff x="0" y="0"/>
              <a:chExt cx="3744326" cy="734181"/>
            </a:xfrm>
          </p:grpSpPr>
          <p:pic>
            <p:nvPicPr>
              <p:cNvPr id="30" name="Screen Shot 2561-03-12 at 2.45.57 AM.png">
                <a:extLst>
                  <a:ext uri="{FF2B5EF4-FFF2-40B4-BE49-F238E27FC236}">
                    <a16:creationId xmlns:a16="http://schemas.microsoft.com/office/drawing/2014/main" xmlns="" id="{C56E42DF-93E8-41F8-AA61-01F98232B7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3744327" cy="734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" name="Screen Shot 2562-12-09 at 12.01.28 PM.png">
                <a:extLst>
                  <a:ext uri="{FF2B5EF4-FFF2-40B4-BE49-F238E27FC236}">
                    <a16:creationId xmlns:a16="http://schemas.microsoft.com/office/drawing/2014/main" xmlns="" id="{6DEAF0A1-DBFA-4F8C-984C-F337B24DED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8442" y="157272"/>
                <a:ext cx="753149" cy="4937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80067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Pictur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603" y="1702646"/>
            <a:ext cx="4934196" cy="4423517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7F16-4B69-4074-8F0A-B3B51850704E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703388"/>
            <a:ext cx="3141663" cy="4422775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0165B39D-36DA-43CE-A533-E173D89E2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9">
            <a:extLst>
              <a:ext uri="{FF2B5EF4-FFF2-40B4-BE49-F238E27FC236}">
                <a16:creationId xmlns:a16="http://schemas.microsoft.com/office/drawing/2014/main" xmlns="" id="{C96B7DF1-AF91-4AD1-86FB-EC2DA229AEF6}"/>
              </a:ext>
            </a:extLst>
          </p:cNvPr>
          <p:cNvGrpSpPr/>
          <p:nvPr userDrawn="1"/>
        </p:nvGrpSpPr>
        <p:grpSpPr>
          <a:xfrm>
            <a:off x="78539" y="0"/>
            <a:ext cx="9065461" cy="737419"/>
            <a:chOff x="0" y="0"/>
            <a:chExt cx="12847721" cy="884861"/>
          </a:xfrm>
        </p:grpSpPr>
        <p:pic>
          <p:nvPicPr>
            <p:cNvPr id="11" name="ChulaEngineering-2.png">
              <a:extLst>
                <a:ext uri="{FF2B5EF4-FFF2-40B4-BE49-F238E27FC236}">
                  <a16:creationId xmlns:a16="http://schemas.microsoft.com/office/drawing/2014/main" xmlns="" id="{83EA091E-441D-415E-B6CD-D740BEB1AD6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6787"/>
              <a:ext cx="2583075" cy="399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Screen Shot 2561-03-12 at 2.51.54 AM.png">
              <a:extLst>
                <a:ext uri="{FF2B5EF4-FFF2-40B4-BE49-F238E27FC236}">
                  <a16:creationId xmlns:a16="http://schemas.microsoft.com/office/drawing/2014/main" xmlns="" id="{6D498A07-31F7-4EBF-8932-C3B8A7711E4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66034" y="84879"/>
              <a:ext cx="601556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Screen Shot 2561-03-12 at 2.53.24 AM.png">
              <a:extLst>
                <a:ext uri="{FF2B5EF4-FFF2-40B4-BE49-F238E27FC236}">
                  <a16:creationId xmlns:a16="http://schemas.microsoft.com/office/drawing/2014/main" xmlns="" id="{1A27389B-4173-4C51-A577-90C20120CA6A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383626" y="84879"/>
              <a:ext cx="1631834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Screen Shot 2561-03-12 at 2.54.53 AM.png">
              <a:extLst>
                <a:ext uri="{FF2B5EF4-FFF2-40B4-BE49-F238E27FC236}">
                  <a16:creationId xmlns:a16="http://schemas.microsoft.com/office/drawing/2014/main" xmlns="" id="{C4B92159-C30B-4F7B-95C9-D8E2105C2061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489410" y="65254"/>
              <a:ext cx="177748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Logo-nuol.gif">
              <a:extLst>
                <a:ext uri="{FF2B5EF4-FFF2-40B4-BE49-F238E27FC236}">
                  <a16:creationId xmlns:a16="http://schemas.microsoft.com/office/drawing/2014/main" xmlns="" id="{406D0765-0E01-4863-89BA-9D0DAC6F83E8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543048" y="33389"/>
              <a:ext cx="564424" cy="851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todailogo.png">
              <a:extLst>
                <a:ext uri="{FF2B5EF4-FFF2-40B4-BE49-F238E27FC236}">
                  <a16:creationId xmlns:a16="http://schemas.microsoft.com/office/drawing/2014/main" xmlns="" id="{B5BD9316-A48C-4C2E-AABA-B2D20E85F5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626663" y="65254"/>
              <a:ext cx="60367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" name="Group 78">
              <a:extLst>
                <a:ext uri="{FF2B5EF4-FFF2-40B4-BE49-F238E27FC236}">
                  <a16:creationId xmlns:a16="http://schemas.microsoft.com/office/drawing/2014/main" xmlns="" id="{1909A62A-98AF-401F-80A6-BED46AF61938}"/>
                </a:ext>
              </a:extLst>
            </p:cNvPr>
            <p:cNvGrpSpPr/>
            <p:nvPr/>
          </p:nvGrpSpPr>
          <p:grpSpPr>
            <a:xfrm>
              <a:off x="9103395" y="0"/>
              <a:ext cx="3744327" cy="734182"/>
              <a:chOff x="0" y="0"/>
              <a:chExt cx="3744326" cy="734181"/>
            </a:xfrm>
          </p:grpSpPr>
          <p:pic>
            <p:nvPicPr>
              <p:cNvPr id="18" name="Screen Shot 2561-03-12 at 2.45.57 AM.png">
                <a:extLst>
                  <a:ext uri="{FF2B5EF4-FFF2-40B4-BE49-F238E27FC236}">
                    <a16:creationId xmlns:a16="http://schemas.microsoft.com/office/drawing/2014/main" xmlns="" id="{49AC6D17-83E3-4FE1-ACB4-B67B84789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3744327" cy="734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Screen Shot 2562-12-09 at 12.01.28 PM.png">
                <a:extLst>
                  <a:ext uri="{FF2B5EF4-FFF2-40B4-BE49-F238E27FC236}">
                    <a16:creationId xmlns:a16="http://schemas.microsoft.com/office/drawing/2014/main" xmlns="" id="{FB2A02BF-B740-459D-9869-58710A9B8B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8442" y="157272"/>
                <a:ext cx="753149" cy="4937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279848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593765"/>
            <a:ext cx="9144000" cy="5830785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6C2-25EA-44BE-BE73-AA9D7D17DA6C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61E2A67-AA81-45A1-8FE4-5C6DC280D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9">
            <a:extLst>
              <a:ext uri="{FF2B5EF4-FFF2-40B4-BE49-F238E27FC236}">
                <a16:creationId xmlns:a16="http://schemas.microsoft.com/office/drawing/2014/main" xmlns="" id="{4B1A1CB8-679A-4E37-9F28-57172E933C0C}"/>
              </a:ext>
            </a:extLst>
          </p:cNvPr>
          <p:cNvGrpSpPr/>
          <p:nvPr userDrawn="1"/>
        </p:nvGrpSpPr>
        <p:grpSpPr>
          <a:xfrm>
            <a:off x="78539" y="0"/>
            <a:ext cx="9065461" cy="737419"/>
            <a:chOff x="0" y="0"/>
            <a:chExt cx="12847721" cy="884861"/>
          </a:xfrm>
        </p:grpSpPr>
        <p:pic>
          <p:nvPicPr>
            <p:cNvPr id="9" name="ChulaEngineering-2.png">
              <a:extLst>
                <a:ext uri="{FF2B5EF4-FFF2-40B4-BE49-F238E27FC236}">
                  <a16:creationId xmlns:a16="http://schemas.microsoft.com/office/drawing/2014/main" xmlns="" id="{B1E1E148-513D-40CE-9C3F-DD431CB60B6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6787"/>
              <a:ext cx="2583075" cy="399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Screen Shot 2561-03-12 at 2.51.54 AM.png">
              <a:extLst>
                <a:ext uri="{FF2B5EF4-FFF2-40B4-BE49-F238E27FC236}">
                  <a16:creationId xmlns:a16="http://schemas.microsoft.com/office/drawing/2014/main" xmlns="" id="{9A113D4A-B987-4BA0-A20E-C4FBAD1DD96C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66034" y="84879"/>
              <a:ext cx="601556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Screen Shot 2561-03-12 at 2.53.24 AM.png">
              <a:extLst>
                <a:ext uri="{FF2B5EF4-FFF2-40B4-BE49-F238E27FC236}">
                  <a16:creationId xmlns:a16="http://schemas.microsoft.com/office/drawing/2014/main" xmlns="" id="{6C6307E3-6C19-47C3-986D-F6B81DE37C95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383626" y="84879"/>
              <a:ext cx="1631834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Screen Shot 2561-03-12 at 2.54.53 AM.png">
              <a:extLst>
                <a:ext uri="{FF2B5EF4-FFF2-40B4-BE49-F238E27FC236}">
                  <a16:creationId xmlns:a16="http://schemas.microsoft.com/office/drawing/2014/main" xmlns="" id="{AABD0E14-7849-4EC7-BBDF-C415E4DCF9DB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489410" y="65254"/>
              <a:ext cx="177748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Logo-nuol.gif">
              <a:extLst>
                <a:ext uri="{FF2B5EF4-FFF2-40B4-BE49-F238E27FC236}">
                  <a16:creationId xmlns:a16="http://schemas.microsoft.com/office/drawing/2014/main" xmlns="" id="{79A7D553-8F73-466E-BDAF-B9692514E7CD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543048" y="33389"/>
              <a:ext cx="564424" cy="851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todailogo.png">
              <a:extLst>
                <a:ext uri="{FF2B5EF4-FFF2-40B4-BE49-F238E27FC236}">
                  <a16:creationId xmlns:a16="http://schemas.microsoft.com/office/drawing/2014/main" xmlns="" id="{0635BC8E-6EAE-4B76-91B8-46E16C7E600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626663" y="65254"/>
              <a:ext cx="60367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 78">
              <a:extLst>
                <a:ext uri="{FF2B5EF4-FFF2-40B4-BE49-F238E27FC236}">
                  <a16:creationId xmlns:a16="http://schemas.microsoft.com/office/drawing/2014/main" xmlns="" id="{39912D5C-3134-4216-A937-3D7131CA8664}"/>
                </a:ext>
              </a:extLst>
            </p:cNvPr>
            <p:cNvGrpSpPr/>
            <p:nvPr/>
          </p:nvGrpSpPr>
          <p:grpSpPr>
            <a:xfrm>
              <a:off x="9103395" y="0"/>
              <a:ext cx="3744327" cy="734182"/>
              <a:chOff x="0" y="0"/>
              <a:chExt cx="3744326" cy="734181"/>
            </a:xfrm>
          </p:grpSpPr>
          <p:pic>
            <p:nvPicPr>
              <p:cNvPr id="16" name="Screen Shot 2561-03-12 at 2.45.57 AM.png">
                <a:extLst>
                  <a:ext uri="{FF2B5EF4-FFF2-40B4-BE49-F238E27FC236}">
                    <a16:creationId xmlns:a16="http://schemas.microsoft.com/office/drawing/2014/main" xmlns="" id="{B388BB25-1403-4AD9-A037-50C31AACDA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3744327" cy="734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" name="Screen Shot 2562-12-09 at 12.01.28 PM.png">
                <a:extLst>
                  <a:ext uri="{FF2B5EF4-FFF2-40B4-BE49-F238E27FC236}">
                    <a16:creationId xmlns:a16="http://schemas.microsoft.com/office/drawing/2014/main" xmlns="" id="{E5CCA757-DE70-4B0B-89A4-3B226E8523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8442" y="157272"/>
                <a:ext cx="753149" cy="4937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05312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5A39-DCDB-42CC-9762-6173A11166CC}" type="datetime1">
              <a:rPr lang="en-US" smtClean="0"/>
              <a:t>9/7/2020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51E136D3-EC7B-4EB1-984E-477B06505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79">
            <a:extLst>
              <a:ext uri="{FF2B5EF4-FFF2-40B4-BE49-F238E27FC236}">
                <a16:creationId xmlns:a16="http://schemas.microsoft.com/office/drawing/2014/main" xmlns="" id="{1F0A011A-1E7F-4F92-B46D-BBE718EC00E4}"/>
              </a:ext>
            </a:extLst>
          </p:cNvPr>
          <p:cNvGrpSpPr/>
          <p:nvPr userDrawn="1"/>
        </p:nvGrpSpPr>
        <p:grpSpPr>
          <a:xfrm>
            <a:off x="78539" y="0"/>
            <a:ext cx="9065461" cy="737419"/>
            <a:chOff x="0" y="0"/>
            <a:chExt cx="12847721" cy="884861"/>
          </a:xfrm>
        </p:grpSpPr>
        <p:pic>
          <p:nvPicPr>
            <p:cNvPr id="7" name="ChulaEngineering-2.png">
              <a:extLst>
                <a:ext uri="{FF2B5EF4-FFF2-40B4-BE49-F238E27FC236}">
                  <a16:creationId xmlns:a16="http://schemas.microsoft.com/office/drawing/2014/main" xmlns="" id="{BF392C88-A010-413E-9791-F9C3DEDF952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6787"/>
              <a:ext cx="2583075" cy="399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Screen Shot 2561-03-12 at 2.51.54 AM.png">
              <a:extLst>
                <a:ext uri="{FF2B5EF4-FFF2-40B4-BE49-F238E27FC236}">
                  <a16:creationId xmlns:a16="http://schemas.microsoft.com/office/drawing/2014/main" xmlns="" id="{5724E418-D708-4A3E-A9D2-41D21E76CC4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66034" y="84879"/>
              <a:ext cx="601556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Screen Shot 2561-03-12 at 2.53.24 AM.png">
              <a:extLst>
                <a:ext uri="{FF2B5EF4-FFF2-40B4-BE49-F238E27FC236}">
                  <a16:creationId xmlns:a16="http://schemas.microsoft.com/office/drawing/2014/main" xmlns="" id="{FDBFD114-8F15-4291-9ED5-8DBC85467CC0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383626" y="84879"/>
              <a:ext cx="1631834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Screen Shot 2561-03-12 at 2.54.53 AM.png">
              <a:extLst>
                <a:ext uri="{FF2B5EF4-FFF2-40B4-BE49-F238E27FC236}">
                  <a16:creationId xmlns:a16="http://schemas.microsoft.com/office/drawing/2014/main" xmlns="" id="{136157B7-BC94-4210-810C-95A37A6A1B04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489410" y="65254"/>
              <a:ext cx="177748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Logo-nuol.gif">
              <a:extLst>
                <a:ext uri="{FF2B5EF4-FFF2-40B4-BE49-F238E27FC236}">
                  <a16:creationId xmlns:a16="http://schemas.microsoft.com/office/drawing/2014/main" xmlns="" id="{2F04F9FB-C415-428D-8757-745726C45ABC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543048" y="33389"/>
              <a:ext cx="564424" cy="851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todailogo.png">
              <a:extLst>
                <a:ext uri="{FF2B5EF4-FFF2-40B4-BE49-F238E27FC236}">
                  <a16:creationId xmlns:a16="http://schemas.microsoft.com/office/drawing/2014/main" xmlns="" id="{BFF0E620-3F01-4E8D-B517-C4890A418317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626663" y="65254"/>
              <a:ext cx="60367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 78">
              <a:extLst>
                <a:ext uri="{FF2B5EF4-FFF2-40B4-BE49-F238E27FC236}">
                  <a16:creationId xmlns:a16="http://schemas.microsoft.com/office/drawing/2014/main" xmlns="" id="{9EA6C66B-44BC-441F-977B-75BF663C066F}"/>
                </a:ext>
              </a:extLst>
            </p:cNvPr>
            <p:cNvGrpSpPr/>
            <p:nvPr/>
          </p:nvGrpSpPr>
          <p:grpSpPr>
            <a:xfrm>
              <a:off x="9103395" y="0"/>
              <a:ext cx="3744327" cy="734182"/>
              <a:chOff x="0" y="0"/>
              <a:chExt cx="3744326" cy="734181"/>
            </a:xfrm>
          </p:grpSpPr>
          <p:pic>
            <p:nvPicPr>
              <p:cNvPr id="16" name="Screen Shot 2561-03-12 at 2.45.57 AM.png">
                <a:extLst>
                  <a:ext uri="{FF2B5EF4-FFF2-40B4-BE49-F238E27FC236}">
                    <a16:creationId xmlns:a16="http://schemas.microsoft.com/office/drawing/2014/main" xmlns="" id="{D90CDA24-8A7D-42F9-B3ED-E09A688857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3744327" cy="734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" name="Screen Shot 2562-12-09 at 12.01.28 PM.png">
                <a:extLst>
                  <a:ext uri="{FF2B5EF4-FFF2-40B4-BE49-F238E27FC236}">
                    <a16:creationId xmlns:a16="http://schemas.microsoft.com/office/drawing/2014/main" xmlns="" id="{502D4847-BE8C-4842-950A-A14ADBFB5C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8442" y="157272"/>
                <a:ext cx="753149" cy="4937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75261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78774"/>
            <a:ext cx="8229600" cy="823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2646"/>
            <a:ext cx="8229600" cy="4423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33F7-E1A0-4B3F-B8C7-B1745E2708F3}" type="datetime1">
              <a:rPr lang="en-US" smtClean="0"/>
              <a:t>9/7/2020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736270"/>
            <a:ext cx="8229600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79">
            <a:extLst>
              <a:ext uri="{FF2B5EF4-FFF2-40B4-BE49-F238E27FC236}">
                <a16:creationId xmlns:a16="http://schemas.microsoft.com/office/drawing/2014/main" xmlns="" id="{F5A612E1-2F16-40A6-A37D-9C9E08B898EF}"/>
              </a:ext>
            </a:extLst>
          </p:cNvPr>
          <p:cNvGrpSpPr/>
          <p:nvPr userDrawn="1"/>
        </p:nvGrpSpPr>
        <p:grpSpPr>
          <a:xfrm>
            <a:off x="78539" y="0"/>
            <a:ext cx="9065461" cy="737419"/>
            <a:chOff x="0" y="0"/>
            <a:chExt cx="12847721" cy="884861"/>
          </a:xfrm>
        </p:grpSpPr>
        <p:pic>
          <p:nvPicPr>
            <p:cNvPr id="17" name="ChulaEngineering-2.png">
              <a:extLst>
                <a:ext uri="{FF2B5EF4-FFF2-40B4-BE49-F238E27FC236}">
                  <a16:creationId xmlns:a16="http://schemas.microsoft.com/office/drawing/2014/main" xmlns="" id="{160C2974-805E-4ACE-AD47-8549C70D9A12}"/>
                </a:ext>
              </a:extLst>
            </p:cNvPr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0" y="186787"/>
              <a:ext cx="2583075" cy="399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Screen Shot 2561-03-12 at 2.51.54 AM.png">
              <a:extLst>
                <a:ext uri="{FF2B5EF4-FFF2-40B4-BE49-F238E27FC236}">
                  <a16:creationId xmlns:a16="http://schemas.microsoft.com/office/drawing/2014/main" xmlns="" id="{899F27E3-43AE-49F9-9966-F5FE4A438F6B}"/>
                </a:ext>
              </a:extLst>
            </p:cNvPr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2766034" y="84879"/>
              <a:ext cx="601556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Screen Shot 2561-03-12 at 2.53.24 AM.png">
              <a:extLst>
                <a:ext uri="{FF2B5EF4-FFF2-40B4-BE49-F238E27FC236}">
                  <a16:creationId xmlns:a16="http://schemas.microsoft.com/office/drawing/2014/main" xmlns="" id="{30608691-C0DE-49C0-98B6-B6FBC120AC40}"/>
                </a:ext>
              </a:extLst>
            </p:cNvPr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7383626" y="84879"/>
              <a:ext cx="1631834" cy="564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Screen Shot 2561-03-12 at 2.54.53 AM.png">
              <a:extLst>
                <a:ext uri="{FF2B5EF4-FFF2-40B4-BE49-F238E27FC236}">
                  <a16:creationId xmlns:a16="http://schemas.microsoft.com/office/drawing/2014/main" xmlns="" id="{05F4E089-B312-4DE9-9D43-BC1ED162488E}"/>
                </a:ext>
              </a:extLst>
            </p:cNvPr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489410" y="65254"/>
              <a:ext cx="177748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Logo-nuol.gif">
              <a:extLst>
                <a:ext uri="{FF2B5EF4-FFF2-40B4-BE49-F238E27FC236}">
                  <a16:creationId xmlns:a16="http://schemas.microsoft.com/office/drawing/2014/main" xmlns="" id="{23806F36-F8AA-4346-B6A1-072CC900C6FD}"/>
                </a:ext>
              </a:extLst>
            </p:cNvPr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6543048" y="33389"/>
              <a:ext cx="564424" cy="851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todailogo.png">
              <a:extLst>
                <a:ext uri="{FF2B5EF4-FFF2-40B4-BE49-F238E27FC236}">
                  <a16:creationId xmlns:a16="http://schemas.microsoft.com/office/drawing/2014/main" xmlns="" id="{C112DB44-0F31-4A58-95D1-7C5A338E644E}"/>
                </a:ext>
              </a:extLst>
            </p:cNvPr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3626663" y="65254"/>
              <a:ext cx="603674" cy="603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xmlns="" id="{0DDCD55B-98E9-4C0E-8315-F02083E3F348}"/>
                </a:ext>
              </a:extLst>
            </p:cNvPr>
            <p:cNvGrpSpPr/>
            <p:nvPr/>
          </p:nvGrpSpPr>
          <p:grpSpPr>
            <a:xfrm>
              <a:off x="9103395" y="0"/>
              <a:ext cx="3744327" cy="734182"/>
              <a:chOff x="0" y="0"/>
              <a:chExt cx="3744326" cy="734181"/>
            </a:xfrm>
          </p:grpSpPr>
          <p:pic>
            <p:nvPicPr>
              <p:cNvPr id="24" name="Screen Shot 2561-03-12 at 2.45.57 AM.png">
                <a:extLst>
                  <a:ext uri="{FF2B5EF4-FFF2-40B4-BE49-F238E27FC236}">
                    <a16:creationId xmlns:a16="http://schemas.microsoft.com/office/drawing/2014/main" xmlns="" id="{88BC0544-BF09-4C73-BDFC-38419B27777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0" y="0"/>
                <a:ext cx="3744327" cy="7341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" name="Screen Shot 2562-12-09 at 12.01.28 PM.png">
                <a:extLst>
                  <a:ext uri="{FF2B5EF4-FFF2-40B4-BE49-F238E27FC236}">
                    <a16:creationId xmlns:a16="http://schemas.microsoft.com/office/drawing/2014/main" xmlns="" id="{274A72F5-F5E3-4ACE-A659-126C647A38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8442" y="157272"/>
                <a:ext cx="753149" cy="4937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75527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0" r:id="rId3"/>
    <p:sldLayoutId id="2147483663" r:id="rId4"/>
    <p:sldLayoutId id="2147483664" r:id="rId5"/>
    <p:sldLayoutId id="2147483666" r:id="rId6"/>
    <p:sldLayoutId id="2147483662" r:id="rId7"/>
    <p:sldLayoutId id="2147483665" r:id="rId8"/>
    <p:sldLayoutId id="2147483654" r:id="rId9"/>
    <p:sldLayoutId id="2147483655" r:id="rId10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Clr>
          <a:srgbClr val="C00000"/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thethaiger.com/news/bangkok/more-underpasses-overpasses-built-to-solve-bangkok-traffic-congestion-pm%20%5b22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186F52-AD78-45D1-BECD-F4609FC7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31A20E2-E0A1-4DCA-A3BD-5C2D0C8C8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47" y="865471"/>
            <a:ext cx="8305800" cy="19227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 a Small-Scaled Resilient Software-Defined Wireless Mesh Network with Dual-band Data and Out-of-band Control Planes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A68ADFF-0AA0-48B8-AC20-3A9F01916A61}"/>
              </a:ext>
            </a:extLst>
          </p:cNvPr>
          <p:cNvSpPr/>
          <p:nvPr/>
        </p:nvSpPr>
        <p:spPr>
          <a:xfrm>
            <a:off x="299803" y="2947904"/>
            <a:ext cx="8844196" cy="1202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Lyar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Chaodit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Aswakul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JongWon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 and Future Internet Research Unit, Department of Electrical Engineering, Faculty of Engineering, Chulalongkorn University, Bangkok, Thailand,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650FCBA-CA15-4D06-9FD6-F3A927729A9C}"/>
              </a:ext>
            </a:extLst>
          </p:cNvPr>
          <p:cNvSpPr/>
          <p:nvPr/>
        </p:nvSpPr>
        <p:spPr>
          <a:xfrm>
            <a:off x="3353771" y="5575363"/>
            <a:ext cx="547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  –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en-US" sz="1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Sep, 2020</a:t>
            </a:r>
          </a:p>
          <a:p>
            <a:pPr font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–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IoTcloudServe_the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1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 Community Meeting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oT cloudserve gray logo1.jpg">
            <a:extLst>
              <a:ext uri="{FF2B5EF4-FFF2-40B4-BE49-F238E27FC236}">
                <a16:creationId xmlns:a16="http://schemas.microsoft.com/office/drawing/2014/main" xmlns="" id="{F0E03DFC-2F60-4599-88B7-713698DFA6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031" y="5126804"/>
            <a:ext cx="2321959" cy="16061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6BD1233-637B-421B-BCC9-5E0F3B86E9FE}"/>
              </a:ext>
            </a:extLst>
          </p:cNvPr>
          <p:cNvSpPr txBox="1"/>
          <p:nvPr/>
        </p:nvSpPr>
        <p:spPr>
          <a:xfrm>
            <a:off x="299803" y="4185744"/>
            <a:ext cx="84229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Networked Computing Systems 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NetCS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Laboratory, School of Electrical Engineering and Computer Science, Gwangju Institute of Science and Technology, Gwangju, South Korea.</a:t>
            </a:r>
          </a:p>
        </p:txBody>
      </p:sp>
    </p:spTree>
    <p:extLst>
      <p:ext uri="{BB962C8B-B14F-4D97-AF65-F5344CB8AC3E}">
        <p14:creationId xmlns:p14="http://schemas.microsoft.com/office/powerpoint/2010/main" val="31312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83"/>
    </mc:Choice>
    <mc:Fallback xmlns="">
      <p:transition spd="slow" advTm="1458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87AC-B241-49B1-B66C-E3821AC8C962}" type="datetime1">
              <a:rPr lang="en-US" smtClean="0"/>
              <a:t>9/7/2020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55BC99-D399-41B1-BF66-45B87ACC202C}"/>
              </a:ext>
            </a:extLst>
          </p:cNvPr>
          <p:cNvSpPr txBox="1"/>
          <p:nvPr/>
        </p:nvSpPr>
        <p:spPr>
          <a:xfrm>
            <a:off x="37020" y="759535"/>
            <a:ext cx="8174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Wireless Mesh Network (SDWMN) (Cont.)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E75A5F1-2767-429F-B2AF-7723D3EC1C79}"/>
              </a:ext>
            </a:extLst>
          </p:cNvPr>
          <p:cNvSpPr/>
          <p:nvPr/>
        </p:nvSpPr>
        <p:spPr>
          <a:xfrm>
            <a:off x="114298" y="5750004"/>
            <a:ext cx="70659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[5] A.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Jalili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Nazari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Namvarasl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and 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Keshtgari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“A comprehensive analysis on control plane deployment in SDN: In-band versus out-of-band solutions”, Proc. 4th IEEE International Conference Knowledge-Based Engineering Innovation (KBEI), pp. 1025-1031, Dec.2017.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4" y="1380955"/>
            <a:ext cx="6150429" cy="35605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31120" y="5057745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Figure : Out-of-band [5]</a:t>
            </a:r>
          </a:p>
        </p:txBody>
      </p:sp>
      <p:pic>
        <p:nvPicPr>
          <p:cNvPr id="5" name="IoT cloudserve gray logo1.jpg">
            <a:extLst>
              <a:ext uri="{FF2B5EF4-FFF2-40B4-BE49-F238E27FC236}">
                <a16:creationId xmlns:a16="http://schemas.microsoft.com/office/drawing/2014/main" xmlns="" id="{D87E80A7-F0F9-4FFE-BBDA-D7A6548608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796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825499"/>
            <a:ext cx="7759700" cy="4810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ACB3-AF9D-407F-B894-4280F17E8202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1060" y="58388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Figure.1: Proposed SDWMN Network.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oT cloudserve gray logo1.jpg">
            <a:extLst>
              <a:ext uri="{FF2B5EF4-FFF2-40B4-BE49-F238E27FC236}">
                <a16:creationId xmlns:a16="http://schemas.microsoft.com/office/drawing/2014/main" xmlns="" id="{AC4D8DDB-EE4D-4559-9E5F-0AD6D94A9C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80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32" y="1045817"/>
            <a:ext cx="6126140" cy="43287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ABB7-5C49-43A3-84A5-4A3B347AA594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5760" y="5537815"/>
            <a:ext cx="5973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Figure. 2: Proposed SDWMN network with IP configuration.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oT cloudserve gray logo1.jpg">
            <a:extLst>
              <a:ext uri="{FF2B5EF4-FFF2-40B4-BE49-F238E27FC236}">
                <a16:creationId xmlns:a16="http://schemas.microsoft.com/office/drawing/2014/main" xmlns="" id="{18ED6E33-20C0-46CA-8F08-F71991A1AF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438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2" y="756586"/>
            <a:ext cx="5266690" cy="291560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664-24D4-421A-B6B2-1386586C71E1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1" y="3546525"/>
            <a:ext cx="5814060" cy="2095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42973" y="2179320"/>
            <a:ext cx="3332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I: Hardware list of indoor SDWMN in-band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testbed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4859" y="4467275"/>
            <a:ext cx="28027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II: Software list of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SDWMN in-band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testbed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960" y="5410763"/>
            <a:ext cx="7181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[11] Raspberry Pi 2. https://www.raspberrypi.org/. Accessed:2020, June.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[12]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Intel®NUC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. https://ark.intel.com/content/www/us/en/ark/products/85213/intel-core-i5-5300u-processor-3mcache-up-to-2-90-ghz.html. Accessed: 2020, June. [13] Ubuntu-Mate. https://ubuntu-mate.org/. Accessed: 2020,June.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[14] Ubuntu. https://www.ubuntu.com/. Accessed: 2020, June.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[15]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Mikrotik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cloud router. https://mikrotik.com/product/CRS109-8G-1S-2HnD-IN/. Accessed: 2020, June. 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IoT cloudserve gray logo1.jpg">
            <a:extLst>
              <a:ext uri="{FF2B5EF4-FFF2-40B4-BE49-F238E27FC236}">
                <a16:creationId xmlns:a16="http://schemas.microsoft.com/office/drawing/2014/main" xmlns="" id="{92500179-8736-4D87-A894-326B86982D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08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" y="1341241"/>
            <a:ext cx="4724400" cy="34671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0D0F-45B8-428E-90E1-B3C0C48473E8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7813" y="5031779"/>
            <a:ext cx="326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Figure.3: Ping results from Pi3 to its neighboring nodes.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60" y="1991518"/>
            <a:ext cx="3495040" cy="2166547"/>
          </a:xfrm>
          <a:prstGeom prst="rect">
            <a:avLst/>
          </a:prstGeom>
        </p:spPr>
      </p:pic>
      <p:pic>
        <p:nvPicPr>
          <p:cNvPr id="3" name="IoT cloudserve gray logo1.jpg">
            <a:extLst>
              <a:ext uri="{FF2B5EF4-FFF2-40B4-BE49-F238E27FC236}">
                <a16:creationId xmlns:a16="http://schemas.microsoft.com/office/drawing/2014/main" xmlns="" id="{5A1408C5-C105-4B27-9F2E-DA776BE3C3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801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960100"/>
            <a:ext cx="4086860" cy="44227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6AA6-A27E-4847-B729-F4F0067807F8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" y="558607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Figure.5: Controller connection status and patch port configuration at Pi3.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63" y="1332230"/>
            <a:ext cx="3704331" cy="26174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572000" y="418819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Patch ports are used to communicate between two OVS bridges. </a:t>
            </a:r>
          </a:p>
        </p:txBody>
      </p:sp>
      <p:pic>
        <p:nvPicPr>
          <p:cNvPr id="3" name="IoT cloudserve gray logo1.jpg">
            <a:extLst>
              <a:ext uri="{FF2B5EF4-FFF2-40B4-BE49-F238E27FC236}">
                <a16:creationId xmlns:a16="http://schemas.microsoft.com/office/drawing/2014/main" xmlns="" id="{B6275CE3-2EB3-43E5-8192-09E16CC4DA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470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Discussions</a:t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According to the ping results of Figure 3 and Figure 4, the primary routes and the alternative routes of SDWMN work properly.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According to Figure 5, the connections between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Ryu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controller and Pi nodes are established correctly.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proposed SDWMN design with out-of-band control plane and dual-band data plane was tested for the resiliency of the proposed SDWMN.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BC6-C348-44DA-9AD1-3FD04DB0658E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IoT cloudserve gray logo1.jpg">
            <a:extLst>
              <a:ext uri="{FF2B5EF4-FFF2-40B4-BE49-F238E27FC236}">
                <a16:creationId xmlns:a16="http://schemas.microsoft.com/office/drawing/2014/main" xmlns="" id="{709068E5-68BC-4120-84B1-062EEA31F3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97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02574"/>
            <a:ext cx="8229600" cy="82387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prototype small-scaled resilient dual-band based SDWMN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testbed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implemented.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failure scenario of the wireless mesh node’s single wireless interface and interface switching mechanisms are tested in the developed real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testbed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Ryu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application implemented to install the necessary preplanned forwarding rules for the primary route and the data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plane, our test has confirmed the functionality of proposed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SDWMN.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25A9-217C-4584-9C47-A1D12FCCFEB1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IoT cloudserve gray logo1.jpg">
            <a:extLst>
              <a:ext uri="{FF2B5EF4-FFF2-40B4-BE49-F238E27FC236}">
                <a16:creationId xmlns:a16="http://schemas.microsoft.com/office/drawing/2014/main" xmlns="" id="{9FC4A4C6-1786-4EA3-B5AA-BDECF8938C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1255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815274"/>
            <a:ext cx="8229600" cy="82387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apply out-of-band control plane and dual-band data plane strategy in the future larger SDWMN network design for the reliability improvement of data plane and control plane.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apply the interface switching mechanism for the testing of reliable data and control planes.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build the reliable SDWMN network for the road traffic monitoring application to solve the road traffic congestion problem.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41FA-3F57-4A82-8B46-FD57D80E9967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IoT cloudserve gray logo1.jpg">
            <a:extLst>
              <a:ext uri="{FF2B5EF4-FFF2-40B4-BE49-F238E27FC236}">
                <a16:creationId xmlns:a16="http://schemas.microsoft.com/office/drawing/2014/main" xmlns="" id="{75EB6241-FE45-4824-A4DC-81150B6323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47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5EC28C-2E8B-457A-8610-358015F9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9506"/>
            <a:ext cx="8229600" cy="82387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0FCE7-D8A0-425B-9950-7D7C6C93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is supported by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Asi@Connect's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Data-Centric IoT Cloud Service Platform for Smart Communities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IoTcloudServe@TEIN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Project.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 is supported by Chulalongkorn University's Scholarship Program for ASEAN Countries.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A07FE9-C3D0-4247-857B-DC3770E6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204B-CDBE-4315-972C-A156A48976B5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212B98-8A33-461F-A813-508911E9A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IoT cloudserve gray logo1.jpg">
            <a:extLst>
              <a:ext uri="{FF2B5EF4-FFF2-40B4-BE49-F238E27FC236}">
                <a16:creationId xmlns:a16="http://schemas.microsoft.com/office/drawing/2014/main" xmlns="" id="{84A452EB-0C67-4B2E-818A-10BCA54819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95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1"/>
    </mc:Choice>
    <mc:Fallback xmlns="">
      <p:transition spd="slow" advTm="1254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49351F-43C8-4E20-BECE-BAE81692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5BB1-CD1B-4462-B441-75F7EBF7728B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D09551-5CBC-4C7E-B38B-7114E122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BC1D4B4-A33D-43E0-99B2-8B9240DC4DAE}"/>
              </a:ext>
            </a:extLst>
          </p:cNvPr>
          <p:cNvSpPr txBox="1">
            <a:spLocks/>
          </p:cNvSpPr>
          <p:nvPr/>
        </p:nvSpPr>
        <p:spPr>
          <a:xfrm>
            <a:off x="457200" y="541786"/>
            <a:ext cx="2650477" cy="77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A057FD78-8311-45E9-B68C-A32AEE07CA1A}"/>
              </a:ext>
            </a:extLst>
          </p:cNvPr>
          <p:cNvSpPr txBox="1">
            <a:spLocks/>
          </p:cNvSpPr>
          <p:nvPr/>
        </p:nvSpPr>
        <p:spPr>
          <a:xfrm>
            <a:off x="457200" y="1046302"/>
            <a:ext cx="8229600" cy="5552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the small-scaled resilient SDWMN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the routing scenarios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facing in Big city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solve this problem</a:t>
            </a:r>
            <a:endParaRPr lang="en-US" sz="22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SDWMN?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preliminary laboratory-based testbed setting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Testbed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laboratory-based testbed design and setting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preliminary laboratory-based testbed 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  <a:p>
            <a:pPr marL="0" indent="0" algn="just">
              <a:buNone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oT cloudserve gray logo1.jpg">
            <a:extLst>
              <a:ext uri="{FF2B5EF4-FFF2-40B4-BE49-F238E27FC236}">
                <a16:creationId xmlns:a16="http://schemas.microsoft.com/office/drawing/2014/main" xmlns="" id="{E9518550-8863-403C-8B43-B2FCF51369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0863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12"/>
    </mc:Choice>
    <mc:Fallback xmlns="">
      <p:transition spd="slow" advTm="2031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Visit us 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1612-0F59-4F1D-B037-27FAB0BF76C5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Screen Shot 2562-12-11 at 9.18.14 AM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22" y="2054406"/>
            <a:ext cx="7612380" cy="315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oT cloudserve gray logo1.jpg">
            <a:extLst>
              <a:ext uri="{FF2B5EF4-FFF2-40B4-BE49-F238E27FC236}">
                <a16:creationId xmlns:a16="http://schemas.microsoft.com/office/drawing/2014/main" xmlns="" id="{C67AAA71-FFBC-4C4B-ACFB-B5F382CCF2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95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29B4C33-D74A-4FD5-819B-7FB0FA11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5761-DE3E-4562-B605-27A34CFBA1D6}" type="datetime1">
              <a:rPr lang="en-US" smtClean="0"/>
              <a:t>9/7/2020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EA45FEF-A9E1-4F93-9159-51976BE8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xmlns="" id="{ECAFED8F-83FE-4246-924F-115E56EE2593}"/>
              </a:ext>
            </a:extLst>
          </p:cNvPr>
          <p:cNvSpPr/>
          <p:nvPr/>
        </p:nvSpPr>
        <p:spPr>
          <a:xfrm>
            <a:off x="223837" y="1547010"/>
            <a:ext cx="8721380" cy="1217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To design and implement a small-scaled resilient Software-Defined Wireless Mesh Network (SDWMN), by separating control and data planes.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94A48D-3842-41D3-A7DD-87D1669AE7C9}"/>
              </a:ext>
            </a:extLst>
          </p:cNvPr>
          <p:cNvSpPr txBox="1"/>
          <p:nvPr/>
        </p:nvSpPr>
        <p:spPr>
          <a:xfrm>
            <a:off x="457200" y="891710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xmlns="" id="{ECAFED8F-83FE-4246-924F-115E56EE2593}"/>
              </a:ext>
            </a:extLst>
          </p:cNvPr>
          <p:cNvSpPr/>
          <p:nvPr/>
        </p:nvSpPr>
        <p:spPr>
          <a:xfrm>
            <a:off x="223837" y="3136832"/>
            <a:ext cx="8721380" cy="1186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The network design criteria includes the consideration to achieve the resiliency for both the control plane and data plane of the network.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xmlns="" id="{ECAFED8F-83FE-4246-924F-115E56EE2593}"/>
              </a:ext>
            </a:extLst>
          </p:cNvPr>
          <p:cNvSpPr/>
          <p:nvPr/>
        </p:nvSpPr>
        <p:spPr>
          <a:xfrm>
            <a:off x="223837" y="4696609"/>
            <a:ext cx="8721380" cy="1165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Therefore, dual-band (2.4GHz and 5GHz) wireless interfaces are adopted for the data plane while the out-of-band wired network is used for the control plane. 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oT cloudserve gray logo1.jpg">
            <a:extLst>
              <a:ext uri="{FF2B5EF4-FFF2-40B4-BE49-F238E27FC236}">
                <a16:creationId xmlns:a16="http://schemas.microsoft.com/office/drawing/2014/main" xmlns="" id="{56A29227-0453-4F61-A8C5-A343FD4159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548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0781-297A-4437-99CE-787FA779848D}" type="datetime1">
              <a:rPr lang="en-US" smtClean="0"/>
              <a:t>9/7/2020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6314" y="89603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Road Traffic Congestion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314" y="1659714"/>
            <a:ext cx="274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Bangkok, the capital city of Thailand, is ranked as the most congested city in Asia and the second most congested city globally [*].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799" y="5512751"/>
            <a:ext cx="7025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[*]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TomTom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NV Dutch Company, Amsterdam, The Netherlands.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Tomtom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traffic index. Available from : https://www.tomtom.com/en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gb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trafficindex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/city/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bangkok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/, March 2016. [2020, May].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Image source : 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2"/>
              </a:rPr>
              <a:t>https://thethaiger.com/news/bangkok/more-underpasses-overpasses-built-to-solve-bangkok-traffic-congestion-pm [22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May,2020]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86" y="1659714"/>
            <a:ext cx="4938884" cy="32885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514" y="3204588"/>
            <a:ext cx="28280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How to solve this 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Problem???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(monitor road traffic 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Congestion/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Monitoring applications) 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3136" y="498133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0" name="IoT cloudserve gray logo1.jpg">
            <a:extLst>
              <a:ext uri="{FF2B5EF4-FFF2-40B4-BE49-F238E27FC236}">
                <a16:creationId xmlns:a16="http://schemas.microsoft.com/office/drawing/2014/main" xmlns="" id="{50323B24-8F09-45CA-8E35-489AAC8EF7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55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4713-7148-43CD-9B8B-F387146F34E7}" type="datetime1">
              <a:rPr lang="en-US" smtClean="0"/>
              <a:t>9/7/2020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8544" y="882134"/>
            <a:ext cx="4137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Medium 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431" y="1785648"/>
            <a:ext cx="2523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 connection?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068183" y="1785648"/>
            <a:ext cx="2852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connection</a:t>
            </a:r>
            <a:r>
              <a:rPr 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94724" y="2247313"/>
            <a:ext cx="1901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?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3G or 4G 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D73C797-8DEE-4EE4-A113-50556DB5236F}"/>
              </a:ext>
            </a:extLst>
          </p:cNvPr>
          <p:cNvGrpSpPr/>
          <p:nvPr/>
        </p:nvGrpSpPr>
        <p:grpSpPr>
          <a:xfrm>
            <a:off x="162440" y="2848553"/>
            <a:ext cx="5095360" cy="1238250"/>
            <a:chOff x="600959" y="4977270"/>
            <a:chExt cx="5233452" cy="1238250"/>
          </a:xfrm>
        </p:grpSpPr>
        <p:pic>
          <p:nvPicPr>
            <p:cNvPr id="12" name="Picture 6" descr="Image result for wifi">
              <a:extLst>
                <a:ext uri="{FF2B5EF4-FFF2-40B4-BE49-F238E27FC236}">
                  <a16:creationId xmlns:a16="http://schemas.microsoft.com/office/drawing/2014/main" xmlns="" id="{A3164A7D-66AF-4C20-AF62-35494F532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959" y="4977270"/>
              <a:ext cx="20955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CE6D5FC-DB33-44F6-AC97-EC22213B9105}"/>
                </a:ext>
              </a:extLst>
            </p:cNvPr>
            <p:cNvSpPr txBox="1"/>
            <p:nvPr/>
          </p:nvSpPr>
          <p:spPr>
            <a:xfrm>
              <a:off x="2992569" y="5100331"/>
              <a:ext cx="28418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pic>
        <p:nvPicPr>
          <p:cNvPr id="14" name="Picture 2" descr="Image result for ?">
            <a:extLst>
              <a:ext uri="{FF2B5EF4-FFF2-40B4-BE49-F238E27FC236}">
                <a16:creationId xmlns:a16="http://schemas.microsoft.com/office/drawing/2014/main" xmlns="" id="{208C6F52-61B9-4789-8175-E6BC9D7F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296" y="3638082"/>
            <a:ext cx="2112383" cy="26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56697" y="4551163"/>
            <a:ext cx="3995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mode or ad-hoc mode?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56697" y="5095295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mode?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066697" y="5047640"/>
            <a:ext cx="2703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mode 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4671" y="3216809"/>
            <a:ext cx="2310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 connection</a:t>
            </a:r>
            <a:endParaRPr lang="en-US" sz="2400" dirty="0"/>
          </a:p>
        </p:txBody>
      </p:sp>
      <p:pic>
        <p:nvPicPr>
          <p:cNvPr id="5" name="IoT cloudserve gray logo1.jpg">
            <a:extLst>
              <a:ext uri="{FF2B5EF4-FFF2-40B4-BE49-F238E27FC236}">
                <a16:creationId xmlns:a16="http://schemas.microsoft.com/office/drawing/2014/main" xmlns="" id="{A922DC92-7D72-4A3B-A6BF-8743ADE837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5157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5" grpId="0"/>
      <p:bldP spid="1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C4DE47-039A-485E-9305-6EB310E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F8BC-F994-4447-9CEE-FBE24B14E5E6}" type="datetime1">
              <a:rPr lang="en-US" smtClean="0"/>
              <a:t>9/7/2020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D532CF5-B04A-4F4D-8AF3-70B1FB6F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FFDEC6E-A144-424D-B8AE-149F472AD01F}"/>
              </a:ext>
            </a:extLst>
          </p:cNvPr>
          <p:cNvSpPr txBox="1">
            <a:spLocks/>
          </p:cNvSpPr>
          <p:nvPr/>
        </p:nvSpPr>
        <p:spPr>
          <a:xfrm>
            <a:off x="457200" y="1702646"/>
            <a:ext cx="8229600" cy="44235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>
                <a:solidFill>
                  <a:srgbClr val="000000"/>
                </a:solidFill>
              </a:defRPr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FB667B-D7D7-40D7-815E-09C7EC76E9B8}"/>
              </a:ext>
            </a:extLst>
          </p:cNvPr>
          <p:cNvSpPr txBox="1"/>
          <p:nvPr/>
        </p:nvSpPr>
        <p:spPr>
          <a:xfrm>
            <a:off x="512233" y="527953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Figure : Typical architecture of WMN 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14BD789-5BE0-4DE3-811B-6044CE1578FF}"/>
              </a:ext>
            </a:extLst>
          </p:cNvPr>
          <p:cNvSpPr txBox="1"/>
          <p:nvPr/>
        </p:nvSpPr>
        <p:spPr>
          <a:xfrm>
            <a:off x="457200" y="791720"/>
            <a:ext cx="5124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Mesh Network (WMN)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C69232-8854-495B-9C42-821DBE5FFC97}"/>
              </a:ext>
            </a:extLst>
          </p:cNvPr>
          <p:cNvSpPr/>
          <p:nvPr/>
        </p:nvSpPr>
        <p:spPr>
          <a:xfrm>
            <a:off x="457200" y="5907166"/>
            <a:ext cx="68729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[1] 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Seyedzadegan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M. Othman and B. 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Aliand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Subramaniam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“Wireless mesh networks: WMN overview, WMN architecture”, International Conference on Communication Engineering and Networks IPCSIT, Vol.19, pp.12-18, 2011. </a:t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99" y="1749965"/>
            <a:ext cx="6104467" cy="3529566"/>
          </a:xfrm>
          <a:prstGeom prst="rect">
            <a:avLst/>
          </a:prstGeom>
        </p:spPr>
      </p:pic>
      <p:pic>
        <p:nvPicPr>
          <p:cNvPr id="5" name="IoT cloudserve gray logo1.jpg">
            <a:extLst>
              <a:ext uri="{FF2B5EF4-FFF2-40B4-BE49-F238E27FC236}">
                <a16:creationId xmlns:a16="http://schemas.microsoft.com/office/drawing/2014/main" xmlns="" id="{249DC1C4-4150-4733-BDEE-8F897EE88F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852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C4DE47-039A-485E-9305-6EB310E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5950-9E48-4B37-99B7-B5DD68A6B3E4}" type="datetime1">
              <a:rPr lang="en-US" smtClean="0"/>
              <a:t>9/7/2020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D532CF5-B04A-4F4D-8AF3-70B1FB6F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FFDEC6E-A144-424D-B8AE-149F472AD01F}"/>
              </a:ext>
            </a:extLst>
          </p:cNvPr>
          <p:cNvSpPr txBox="1">
            <a:spLocks/>
          </p:cNvSpPr>
          <p:nvPr/>
        </p:nvSpPr>
        <p:spPr>
          <a:xfrm>
            <a:off x="457200" y="1702646"/>
            <a:ext cx="8229600" cy="44235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>
                <a:solidFill>
                  <a:srgbClr val="000000"/>
                </a:solidFill>
              </a:defRPr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FB667B-D7D7-40D7-815E-09C7EC76E9B8}"/>
              </a:ext>
            </a:extLst>
          </p:cNvPr>
          <p:cNvSpPr txBox="1"/>
          <p:nvPr/>
        </p:nvSpPr>
        <p:spPr>
          <a:xfrm>
            <a:off x="512233" y="527953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Figure  : Typical architecture of SDN [2]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14BD789-5BE0-4DE3-811B-6044CE1578FF}"/>
              </a:ext>
            </a:extLst>
          </p:cNvPr>
          <p:cNvSpPr txBox="1"/>
          <p:nvPr/>
        </p:nvSpPr>
        <p:spPr>
          <a:xfrm>
            <a:off x="457200" y="791720"/>
            <a:ext cx="579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Networking (SDN)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C69232-8854-495B-9C42-821DBE5FFC97}"/>
              </a:ext>
            </a:extLst>
          </p:cNvPr>
          <p:cNvSpPr/>
          <p:nvPr/>
        </p:nvSpPr>
        <p:spPr>
          <a:xfrm>
            <a:off x="457200" y="5907166"/>
            <a:ext cx="8229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[2] Open Network Foundation, “Software Defined Networking: The new norm for networks”, ONF White Paper, 2012. 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1" y="1614056"/>
            <a:ext cx="4862945" cy="3519054"/>
          </a:xfrm>
          <a:prstGeom prst="rect">
            <a:avLst/>
          </a:prstGeom>
        </p:spPr>
      </p:pic>
      <p:pic>
        <p:nvPicPr>
          <p:cNvPr id="5" name="IoT cloudserve gray logo1.jpg">
            <a:extLst>
              <a:ext uri="{FF2B5EF4-FFF2-40B4-BE49-F238E27FC236}">
                <a16:creationId xmlns:a16="http://schemas.microsoft.com/office/drawing/2014/main" xmlns="" id="{B8303EC3-E7B8-4BED-8AB1-F5E4635B8A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58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C4DE47-039A-485E-9305-6EB310E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DAB9-73F9-4A85-BD85-2896924B99DA}" type="datetime1">
              <a:rPr lang="en-US" smtClean="0"/>
              <a:t>9/7/2020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D532CF5-B04A-4F4D-8AF3-70B1FB6F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FFDEC6E-A144-424D-B8AE-149F472AD01F}"/>
              </a:ext>
            </a:extLst>
          </p:cNvPr>
          <p:cNvSpPr txBox="1">
            <a:spLocks/>
          </p:cNvSpPr>
          <p:nvPr/>
        </p:nvSpPr>
        <p:spPr>
          <a:xfrm>
            <a:off x="457200" y="1702646"/>
            <a:ext cx="8229600" cy="44235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>
                <a:solidFill>
                  <a:srgbClr val="000000"/>
                </a:solidFill>
              </a:defRPr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12E3362-E8FC-4D3E-A89E-3DD6EFE7F0A4}"/>
              </a:ext>
            </a:extLst>
          </p:cNvPr>
          <p:cNvSpPr txBox="1"/>
          <p:nvPr/>
        </p:nvSpPr>
        <p:spPr>
          <a:xfrm>
            <a:off x="3276600" y="5152861"/>
            <a:ext cx="551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Figure  : Typical architecture of SDWMN [8]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155BC99-D399-41B1-BF66-45B87ACC202C}"/>
              </a:ext>
            </a:extLst>
          </p:cNvPr>
          <p:cNvSpPr txBox="1"/>
          <p:nvPr/>
        </p:nvSpPr>
        <p:spPr>
          <a:xfrm>
            <a:off x="457200" y="759535"/>
            <a:ext cx="832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Wireless Mesh Network (SDWMN)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75A5F1-2767-429F-B2AF-7723D3EC1C79}"/>
              </a:ext>
            </a:extLst>
          </p:cNvPr>
          <p:cNvSpPr/>
          <p:nvPr/>
        </p:nvSpPr>
        <p:spPr>
          <a:xfrm>
            <a:off x="129289" y="5580727"/>
            <a:ext cx="717092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[8] S. Y.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Htet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“Design and implementation of medium-range outdoor wireless mesh network with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Openflow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in Raspberry Pi”, Master of Engineering Thesis,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Chulalongkorn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University, Bangkok, Thailand, 2018. 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[5] A.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Jalili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Nazari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Namvarasl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and 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Keshtgari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“A comprehensive analysis on control plane deployment in SDN: In-band versus out-of-band solutions”, Proc. 4th IEEE International Conference Knowledge-Based Engineering Innovation (KBEI), pp. 1025-1031, Dec.2017.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1619250"/>
            <a:ext cx="6219825" cy="35316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298" y="2947481"/>
            <a:ext cx="31623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There are two ways to set up the control plane for the SDN, out-of-band architecture uses the dedicated control plane, and the in-band architecture uses the shared control plane [5].</a:t>
            </a:r>
          </a:p>
        </p:txBody>
      </p:sp>
      <p:pic>
        <p:nvPicPr>
          <p:cNvPr id="6" name="IoT cloudserve gray logo1.jpg">
            <a:extLst>
              <a:ext uri="{FF2B5EF4-FFF2-40B4-BE49-F238E27FC236}">
                <a16:creationId xmlns:a16="http://schemas.microsoft.com/office/drawing/2014/main" xmlns="" id="{08BB76D2-3122-4B6D-A3EF-149EC18F28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77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6658-15DC-4997-9C6C-187C36A95523}" type="datetime1">
              <a:rPr lang="en-US" smtClean="0"/>
              <a:t>9/7/2020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75A5F1-2767-429F-B2AF-7723D3EC1C79}"/>
              </a:ext>
            </a:extLst>
          </p:cNvPr>
          <p:cNvSpPr/>
          <p:nvPr/>
        </p:nvSpPr>
        <p:spPr>
          <a:xfrm>
            <a:off x="114298" y="5750004"/>
            <a:ext cx="715593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[5] A.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Jalili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Nazari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Namvarasl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and 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Keshtgari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“A comprehensive analysis on control plane deployment in SDN: In-band versus out-of-band solutions”, Proc. 4th IEEE International Conference Knowledge-Based Engineering Innovation (KBEI), pp. 1025-1031, Dec.2017.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155BC99-D399-41B1-BF66-45B87ACC202C}"/>
              </a:ext>
            </a:extLst>
          </p:cNvPr>
          <p:cNvSpPr txBox="1"/>
          <p:nvPr/>
        </p:nvSpPr>
        <p:spPr>
          <a:xfrm>
            <a:off x="37020" y="759535"/>
            <a:ext cx="8174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Wireless Mesh Network (SDWMN) (Cont.)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2" y="1414974"/>
            <a:ext cx="5950246" cy="38537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36613" y="5268688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Figure : In-band [5]</a:t>
            </a:r>
          </a:p>
        </p:txBody>
      </p:sp>
      <p:pic>
        <p:nvPicPr>
          <p:cNvPr id="6" name="IoT cloudserve gray logo1.jpg">
            <a:extLst>
              <a:ext uri="{FF2B5EF4-FFF2-40B4-BE49-F238E27FC236}">
                <a16:creationId xmlns:a16="http://schemas.microsoft.com/office/drawing/2014/main" xmlns="" id="{B6D64B68-E703-49B5-A165-AEF8BD18AB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6908" y="5209485"/>
            <a:ext cx="1553702" cy="11927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802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la 100 years">
  <a:themeElements>
    <a:clrScheme name="Chula Engineering">
      <a:dk1>
        <a:sysClr val="windowText" lastClr="000000"/>
      </a:dk1>
      <a:lt1>
        <a:sysClr val="window" lastClr="FFFFFF"/>
      </a:lt1>
      <a:dk2>
        <a:srgbClr val="85312F"/>
      </a:dk2>
      <a:lt2>
        <a:srgbClr val="EEECE1"/>
      </a:lt2>
      <a:accent1>
        <a:srgbClr val="D99694"/>
      </a:accent1>
      <a:accent2>
        <a:srgbClr val="BFBFBF"/>
      </a:accent2>
      <a:accent3>
        <a:srgbClr val="E36C09"/>
      </a:accent3>
      <a:accent4>
        <a:srgbClr val="548DD4"/>
      </a:accent4>
      <a:accent5>
        <a:srgbClr val="C3D69B"/>
      </a:accent5>
      <a:accent6>
        <a:srgbClr val="76923C"/>
      </a:accent6>
      <a:hlink>
        <a:srgbClr val="548DD4"/>
      </a:hlink>
      <a:folHlink>
        <a:srgbClr val="B2A2C7"/>
      </a:folHlink>
    </a:clrScheme>
    <a:fontScheme name="Chula Engineering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ula 100 years" id="{AEF4FB10-8E27-4FF5-9521-C1799266A806}" vid="{A0B17A87-0CCE-4DD1-B9EA-80233493F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Khamxay_Progress V012017</Template>
  <TotalTime>9803</TotalTime>
  <Words>1063</Words>
  <Application>Microsoft Office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Chula 100 years</vt:lpstr>
      <vt:lpstr>Prototyping a Small-Scaled Resilient Software-Defined Wireless Mesh Network with Dual-band Data and Out-of-band Control Planes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Discussions </vt:lpstr>
      <vt:lpstr>Conclusion</vt:lpstr>
      <vt:lpstr>Future work</vt:lpstr>
      <vt:lpstr>Acknowledgement</vt:lpstr>
      <vt:lpstr>Visit us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wireless ad-hoc video streaming for traffic-monitoring</dc:title>
  <dc:creator>Khamxay  Leevangtou</dc:creator>
  <cp:lastModifiedBy>aa</cp:lastModifiedBy>
  <cp:revision>578</cp:revision>
  <dcterms:created xsi:type="dcterms:W3CDTF">2017-09-05T15:31:38Z</dcterms:created>
  <dcterms:modified xsi:type="dcterms:W3CDTF">2020-09-07T07:54:19Z</dcterms:modified>
</cp:coreProperties>
</file>