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330" r:id="rId4"/>
    <p:sldId id="298" r:id="rId5"/>
    <p:sldId id="299" r:id="rId6"/>
    <p:sldId id="331" r:id="rId7"/>
    <p:sldId id="322" r:id="rId8"/>
    <p:sldId id="332" r:id="rId9"/>
    <p:sldId id="323" r:id="rId10"/>
    <p:sldId id="301" r:id="rId11"/>
    <p:sldId id="306" r:id="rId12"/>
    <p:sldId id="303" r:id="rId13"/>
    <p:sldId id="333" r:id="rId14"/>
    <p:sldId id="312" r:id="rId15"/>
    <p:sldId id="313" r:id="rId16"/>
    <p:sldId id="334" r:id="rId17"/>
    <p:sldId id="264" r:id="rId18"/>
    <p:sldId id="325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idact Gothic" panose="00000500000000000000" pitchFamily="2" charset="0"/>
      <p:regular r:id="rId26"/>
    </p:embeddedFont>
    <p:embeddedFont>
      <p:font typeface="Libre Franklin" pitchFamily="2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FAE39-61CB-4129-B73D-E59B64FD0FF7}">
  <a:tblStyle styleId="{0A2FAE39-61CB-4129-B73D-E59B64FD0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8A715F57-3D2C-4D2A-EFB1-FFF36DBA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1022eedc3_0_28:notes">
            <a:extLst>
              <a:ext uri="{FF2B5EF4-FFF2-40B4-BE49-F238E27FC236}">
                <a16:creationId xmlns:a16="http://schemas.microsoft.com/office/drawing/2014/main" id="{EB716995-3D65-F112-E6D7-DBE8E3A15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1022eedc3_0_28:notes">
            <a:extLst>
              <a:ext uri="{FF2B5EF4-FFF2-40B4-BE49-F238E27FC236}">
                <a16:creationId xmlns:a16="http://schemas.microsoft.com/office/drawing/2014/main" id="{ADF5033F-940A-33B5-F8D0-A24DCB4AE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8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DBBFEC26-CC60-2B15-D725-D41142DD1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1022eedc3_0_16:notes">
            <a:extLst>
              <a:ext uri="{FF2B5EF4-FFF2-40B4-BE49-F238E27FC236}">
                <a16:creationId xmlns:a16="http://schemas.microsoft.com/office/drawing/2014/main" id="{62098D37-0BE8-321B-15B4-A2D4EBAF0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1022eedc3_0_16:notes">
            <a:extLst>
              <a:ext uri="{FF2B5EF4-FFF2-40B4-BE49-F238E27FC236}">
                <a16:creationId xmlns:a16="http://schemas.microsoft.com/office/drawing/2014/main" id="{E386FCFD-8173-DE3B-82D3-E3F3709DB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4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C40D4B84-592F-E3B2-81EB-30482DE8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5577C2C0-5B5D-4C3C-F948-11DBE59F9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21342F1A-C117-E41A-B309-64E19087A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3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A88D2BC9-D7AE-28F8-7B3C-A411DCA7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19C971F7-2C06-0405-E82B-DA52B150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BBD52D47-B938-4F1C-E878-DD0AC7B66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983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B8C989FC-2CA2-1B9D-41D6-C8309B67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CBF1916-B3C0-5B3B-3A46-A1386C4AF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4E0DC6D4-E2B5-B29C-98EE-0FF08003D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2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03650D87-A087-6AD6-352D-9182E1EF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1EB3450B-C94D-52E6-CC5B-ADBE5C975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21F5F46A-5459-B214-20DB-DD0704301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61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1022eed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1022eed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B29BDD89-A6D3-E71F-2A3A-D354E22C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2919C2E2-85E5-50E4-EEC3-80CD84164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D6F981F3-4533-E7D6-2E6D-6C00B6B14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5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862CED1A-2C5B-0287-AEEC-9C008FBC6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C1DDCBB8-9FDA-EEC2-A455-8C99C47FE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B8EE453F-9DAF-1CDF-B499-490B72113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E2B522A4-5322-10E3-B8B5-5B23434B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A4495F96-4E86-0E67-1405-89B74890D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76AF2965-3EDA-ECB7-C871-F626321FA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1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DB82F736-10EB-74A1-33FE-5E6654320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752DA97-B268-2588-0308-770BC5EE7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190CF1F9-017A-9D70-4A26-715EA80CB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8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8FA40AE3-13CE-85DA-C32D-FFCACCBC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7383E4D8-F19E-38CD-FE3A-AFA7342CF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A6F81EF2-B1A4-BB51-A69F-84598D72F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24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3CDB5267-F8EA-B52C-49AA-1D64D917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337F9875-4C06-47A0-6E9E-1D788D76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04776BD0-7579-510B-E645-3B0B1D895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9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C4EECD6E-D2DC-3D95-E757-3264E228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34A1D99C-86BE-2713-838D-5E3DD670D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CE786733-0F46-11D7-4790-CD89A3B59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416BDC0-7303-D518-C464-8836415E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2F362821-D020-4358-9376-D6D2B82FB6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97E850F2-C1D5-F0F0-208D-F92AABE65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2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5125" y="814525"/>
            <a:ext cx="6350100" cy="26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55125" y="3745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2DFB7-A1F9-D265-76D8-B40283C3F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22175-3277-7DDD-C4EF-6F69918C6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00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3419275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611855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720000" y="3726825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3419275" y="37268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118550" y="3726825"/>
            <a:ext cx="2479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769AC-10DF-8896-EB2E-7FA80F3161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 rot="10800000">
            <a:off x="8415525" y="0"/>
            <a:ext cx="728475" cy="5163250"/>
            <a:chOff x="-8400" y="0"/>
            <a:chExt cx="728475" cy="516325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C4A64-4A83-4577-3F96-67D096488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rot="10800000">
            <a:off x="0" y="4830900"/>
            <a:ext cx="9144000" cy="312600"/>
            <a:chOff x="0" y="0"/>
            <a:chExt cx="9144000" cy="3126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9D6BA-8844-BF73-5FF2-7F91778B6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355163" y="731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355125" y="1984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355125" y="3611950"/>
            <a:ext cx="4810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88" name="Google Shape;88;p14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F9E36-3E21-EC24-4ECF-EF61F8327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627DA-B16D-F905-4C3C-C6A2A284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6151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318850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18850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56153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674B6-FF5C-C40E-E5F3-96762A659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EFB31-1071-EE87-7CB0-AABDBFBE6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43" name="Google Shape;43;p7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455EA-6C87-6F0E-3F36-43F751EEA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48" name="Google Shape;48;p8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ACDEF-8818-ACAA-4155-40B74CD78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54" name="Google Shape;54;p9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BC54F-59C8-ADC0-3D81-A7D6437E3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957DB-3592-AD88-AC7E-5320A2D4C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03775"/>
            <a:ext cx="6576000" cy="1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63" name="Google Shape;63;p11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B2F4-DC14-1761-7ABB-0D9AE11A2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869BC-4D67-4D4D-BE3C-AA493BA4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3269D-6654-496F-A8C7-D882313E10BD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768094" y="1876814"/>
            <a:ext cx="8308851" cy="10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Gestionarea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Colaborativ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a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Distribu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iei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ș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Execu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ției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Proceselor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î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ntr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-un Cluster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OpenMPI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162876" y="307552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Ioan CÎRJĂ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Îndrumător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Ș.l.dr.ing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Silviu Dumitru PAVĂL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0" name="Google Shape;110;p20"/>
          <p:cNvCxnSpPr>
            <a:cxnSpLocks/>
          </p:cNvCxnSpPr>
          <p:nvPr/>
        </p:nvCxnSpPr>
        <p:spPr>
          <a:xfrm>
            <a:off x="1162876" y="2897414"/>
            <a:ext cx="42747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8;p20">
            <a:extLst>
              <a:ext uri="{FF2B5EF4-FFF2-40B4-BE49-F238E27FC236}">
                <a16:creationId xmlns:a16="http://schemas.microsoft.com/office/drawing/2014/main" id="{A6148111-4906-4343-9A02-F5A2EF8795E6}"/>
              </a:ext>
            </a:extLst>
          </p:cNvPr>
          <p:cNvSpPr txBox="1">
            <a:spLocks/>
          </p:cNvSpPr>
          <p:nvPr/>
        </p:nvSpPr>
        <p:spPr>
          <a:xfrm>
            <a:off x="505964" y="-7450"/>
            <a:ext cx="837590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200" dirty="0">
              <a:solidFill>
                <a:srgbClr val="143A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1" name="Google Shape;108;p20">
            <a:extLst>
              <a:ext uri="{FF2B5EF4-FFF2-40B4-BE49-F238E27FC236}">
                <a16:creationId xmlns:a16="http://schemas.microsoft.com/office/drawing/2014/main" id="{B60DC22B-EB1D-7DD0-7468-6AACB405272D}"/>
              </a:ext>
            </a:extLst>
          </p:cNvPr>
          <p:cNvSpPr txBox="1">
            <a:spLocks/>
          </p:cNvSpPr>
          <p:nvPr/>
        </p:nvSpPr>
        <p:spPr>
          <a:xfrm>
            <a:off x="999555" y="256530"/>
            <a:ext cx="771753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FACULTATEA DE AUTOMATICĂ ȘI CALCULATOARE</a:t>
            </a:r>
            <a:b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</a:b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UNIVERSITATEA TEHNICĂ </a:t>
            </a:r>
            <a:r>
              <a:rPr lang="en-US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“GHEORGHE ASACHI” DIN IA</a:t>
            </a: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ȘI</a:t>
            </a:r>
            <a:endParaRPr lang="en-US" sz="1200" b="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C0001-36F0-2421-7800-59D8BA7FBDF5}"/>
              </a:ext>
            </a:extLst>
          </p:cNvPr>
          <p:cNvSpPr txBox="1"/>
          <p:nvPr/>
        </p:nvSpPr>
        <p:spPr>
          <a:xfrm>
            <a:off x="2485623" y="4112153"/>
            <a:ext cx="6438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Tehnologia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Informației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IV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C3C880-B8DD-4D5B-AB9E-3EB33C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56" y="112346"/>
            <a:ext cx="926588" cy="9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90;p1">
            <a:extLst>
              <a:ext uri="{FF2B5EF4-FFF2-40B4-BE49-F238E27FC236}">
                <a16:creationId xmlns:a16="http://schemas.microsoft.com/office/drawing/2014/main" id="{C2386B35-3CA3-A1C6-8597-427A6D60E4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913" y="167476"/>
            <a:ext cx="640776" cy="87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FA131DEB-D325-231F-9C94-F1CBF491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>
            <a:extLst>
              <a:ext uri="{FF2B5EF4-FFF2-40B4-BE49-F238E27FC236}">
                <a16:creationId xmlns:a16="http://schemas.microsoft.com/office/drawing/2014/main" id="{60D686F4-F952-A3F7-CA88-A1C4061F5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Crearea Joburilor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Google Shape;383;p29">
            <a:extLst>
              <a:ext uri="{FF2B5EF4-FFF2-40B4-BE49-F238E27FC236}">
                <a16:creationId xmlns:a16="http://schemas.microsoft.com/office/drawing/2014/main" id="{2DBBE019-D2CA-34B3-400B-C3FE0C6CC745}"/>
              </a:ext>
            </a:extLst>
          </p:cNvPr>
          <p:cNvSpPr/>
          <p:nvPr/>
        </p:nvSpPr>
        <p:spPr>
          <a:xfrm>
            <a:off x="3113664" y="1433412"/>
            <a:ext cx="2914219" cy="2914214"/>
          </a:xfrm>
          <a:custGeom>
            <a:avLst/>
            <a:gdLst/>
            <a:ahLst/>
            <a:cxnLst/>
            <a:rect l="l" t="t" r="r" b="b"/>
            <a:pathLst>
              <a:path w="5199" h="5199" extrusionOk="0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9">
            <a:extLst>
              <a:ext uri="{FF2B5EF4-FFF2-40B4-BE49-F238E27FC236}">
                <a16:creationId xmlns:a16="http://schemas.microsoft.com/office/drawing/2014/main" id="{7956EACD-58FD-D0DE-0BB6-785447B8A176}"/>
              </a:ext>
            </a:extLst>
          </p:cNvPr>
          <p:cNvSpPr/>
          <p:nvPr/>
        </p:nvSpPr>
        <p:spPr>
          <a:xfrm>
            <a:off x="4465722" y="2753338"/>
            <a:ext cx="1715408" cy="1740127"/>
          </a:xfrm>
          <a:custGeom>
            <a:avLst/>
            <a:gdLst/>
            <a:ahLst/>
            <a:cxnLst/>
            <a:rect l="l" t="t" r="r" b="b"/>
            <a:pathLst>
              <a:path w="3059" h="3103" extrusionOk="0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9">
            <a:extLst>
              <a:ext uri="{FF2B5EF4-FFF2-40B4-BE49-F238E27FC236}">
                <a16:creationId xmlns:a16="http://schemas.microsoft.com/office/drawing/2014/main" id="{C72DB980-59E5-6BA3-815A-B25A8C40CF5A}"/>
              </a:ext>
            </a:extLst>
          </p:cNvPr>
          <p:cNvSpPr/>
          <p:nvPr/>
        </p:nvSpPr>
        <p:spPr>
          <a:xfrm>
            <a:off x="4436060" y="2686599"/>
            <a:ext cx="1759899" cy="1824166"/>
          </a:xfrm>
          <a:custGeom>
            <a:avLst/>
            <a:gdLst/>
            <a:ahLst/>
            <a:cxnLst/>
            <a:rect l="l" t="t" r="r" b="b"/>
            <a:pathLst>
              <a:path w="3140" h="3256" extrusionOk="0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9">
            <a:extLst>
              <a:ext uri="{FF2B5EF4-FFF2-40B4-BE49-F238E27FC236}">
                <a16:creationId xmlns:a16="http://schemas.microsoft.com/office/drawing/2014/main" id="{5C0A89CA-C006-7E1C-66DB-1E226AD911F5}"/>
              </a:ext>
            </a:extLst>
          </p:cNvPr>
          <p:cNvSpPr/>
          <p:nvPr/>
        </p:nvSpPr>
        <p:spPr>
          <a:xfrm>
            <a:off x="3128494" y="2889284"/>
            <a:ext cx="56850" cy="91456"/>
          </a:xfrm>
          <a:custGeom>
            <a:avLst/>
            <a:gdLst/>
            <a:ahLst/>
            <a:cxnLst/>
            <a:rect l="l" t="t" r="r" b="b"/>
            <a:pathLst>
              <a:path w="100" h="163" extrusionOk="0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9">
            <a:extLst>
              <a:ext uri="{FF2B5EF4-FFF2-40B4-BE49-F238E27FC236}">
                <a16:creationId xmlns:a16="http://schemas.microsoft.com/office/drawing/2014/main" id="{206072FF-153F-34EE-EA0A-2B502A9E779F}"/>
              </a:ext>
            </a:extLst>
          </p:cNvPr>
          <p:cNvSpPr/>
          <p:nvPr/>
        </p:nvSpPr>
        <p:spPr>
          <a:xfrm>
            <a:off x="3108720" y="2822548"/>
            <a:ext cx="106285" cy="173024"/>
          </a:xfrm>
          <a:custGeom>
            <a:avLst/>
            <a:gdLst/>
            <a:ahLst/>
            <a:cxnLst/>
            <a:rect l="l" t="t" r="r" b="b"/>
            <a:pathLst>
              <a:path w="190" h="307" extrusionOk="0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9">
            <a:extLst>
              <a:ext uri="{FF2B5EF4-FFF2-40B4-BE49-F238E27FC236}">
                <a16:creationId xmlns:a16="http://schemas.microsoft.com/office/drawing/2014/main" id="{B973DC8C-779F-FC01-DF31-E664A4F3A6F1}"/>
              </a:ext>
            </a:extLst>
          </p:cNvPr>
          <p:cNvSpPr/>
          <p:nvPr/>
        </p:nvSpPr>
        <p:spPr>
          <a:xfrm>
            <a:off x="2952998" y="2899171"/>
            <a:ext cx="51908" cy="81569"/>
          </a:xfrm>
          <a:custGeom>
            <a:avLst/>
            <a:gdLst/>
            <a:ahLst/>
            <a:cxnLst/>
            <a:rect l="l" t="t" r="r" b="b"/>
            <a:pathLst>
              <a:path w="92" h="145" extrusionOk="0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9">
            <a:extLst>
              <a:ext uri="{FF2B5EF4-FFF2-40B4-BE49-F238E27FC236}">
                <a16:creationId xmlns:a16="http://schemas.microsoft.com/office/drawing/2014/main" id="{AD854670-2BED-A267-B453-E2F71A1EFEF0}"/>
              </a:ext>
            </a:extLst>
          </p:cNvPr>
          <p:cNvSpPr/>
          <p:nvPr/>
        </p:nvSpPr>
        <p:spPr>
          <a:xfrm>
            <a:off x="2923336" y="2842322"/>
            <a:ext cx="96400" cy="150777"/>
          </a:xfrm>
          <a:custGeom>
            <a:avLst/>
            <a:gdLst/>
            <a:ahLst/>
            <a:cxnLst/>
            <a:rect l="l" t="t" r="r" b="b"/>
            <a:pathLst>
              <a:path w="171" h="271" extrusionOk="0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9">
            <a:extLst>
              <a:ext uri="{FF2B5EF4-FFF2-40B4-BE49-F238E27FC236}">
                <a16:creationId xmlns:a16="http://schemas.microsoft.com/office/drawing/2014/main" id="{ABAD8AAD-24F5-B618-C8DB-EAF9D4884F5A}"/>
              </a:ext>
            </a:extLst>
          </p:cNvPr>
          <p:cNvSpPr/>
          <p:nvPr/>
        </p:nvSpPr>
        <p:spPr>
          <a:xfrm>
            <a:off x="2967828" y="2782999"/>
            <a:ext cx="1740127" cy="1715408"/>
          </a:xfrm>
          <a:custGeom>
            <a:avLst/>
            <a:gdLst/>
            <a:ahLst/>
            <a:cxnLst/>
            <a:rect l="l" t="t" r="r" b="b"/>
            <a:pathLst>
              <a:path w="3103" h="3059" extrusionOk="0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">
            <a:extLst>
              <a:ext uri="{FF2B5EF4-FFF2-40B4-BE49-F238E27FC236}">
                <a16:creationId xmlns:a16="http://schemas.microsoft.com/office/drawing/2014/main" id="{E7F47F8F-6059-B2B7-30F7-3D03D064A407}"/>
              </a:ext>
            </a:extLst>
          </p:cNvPr>
          <p:cNvSpPr/>
          <p:nvPr/>
        </p:nvSpPr>
        <p:spPr>
          <a:xfrm>
            <a:off x="2948054" y="2753338"/>
            <a:ext cx="1824167" cy="1759900"/>
          </a:xfrm>
          <a:custGeom>
            <a:avLst/>
            <a:gdLst/>
            <a:ahLst/>
            <a:cxnLst/>
            <a:rect l="l" t="t" r="r" b="b"/>
            <a:pathLst>
              <a:path w="3255" h="3139" extrusionOk="0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9">
            <a:extLst>
              <a:ext uri="{FF2B5EF4-FFF2-40B4-BE49-F238E27FC236}">
                <a16:creationId xmlns:a16="http://schemas.microsoft.com/office/drawing/2014/main" id="{551DDDF6-B276-DE31-77B5-440E4DB60840}"/>
              </a:ext>
            </a:extLst>
          </p:cNvPr>
          <p:cNvSpPr/>
          <p:nvPr/>
        </p:nvSpPr>
        <p:spPr>
          <a:xfrm>
            <a:off x="6144055" y="2797830"/>
            <a:ext cx="46963" cy="81567"/>
          </a:xfrm>
          <a:custGeom>
            <a:avLst/>
            <a:gdLst/>
            <a:ahLst/>
            <a:cxnLst/>
            <a:rect l="l" t="t" r="r" b="b"/>
            <a:pathLst>
              <a:path w="82" h="145" extrusionOk="0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9">
            <a:extLst>
              <a:ext uri="{FF2B5EF4-FFF2-40B4-BE49-F238E27FC236}">
                <a16:creationId xmlns:a16="http://schemas.microsoft.com/office/drawing/2014/main" id="{F99D7A17-E942-257F-288A-55C092E6962A}"/>
              </a:ext>
            </a:extLst>
          </p:cNvPr>
          <p:cNvSpPr/>
          <p:nvPr/>
        </p:nvSpPr>
        <p:spPr>
          <a:xfrm>
            <a:off x="6124281" y="2782999"/>
            <a:ext cx="96398" cy="150777"/>
          </a:xfrm>
          <a:custGeom>
            <a:avLst/>
            <a:gdLst/>
            <a:ahLst/>
            <a:cxnLst/>
            <a:rect l="l" t="t" r="r" b="b"/>
            <a:pathLst>
              <a:path w="172" h="271" extrusionOk="0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>
            <a:extLst>
              <a:ext uri="{FF2B5EF4-FFF2-40B4-BE49-F238E27FC236}">
                <a16:creationId xmlns:a16="http://schemas.microsoft.com/office/drawing/2014/main" id="{B0E98216-9E83-B173-6CE5-260593169B88}"/>
              </a:ext>
            </a:extLst>
          </p:cNvPr>
          <p:cNvSpPr/>
          <p:nvPr/>
        </p:nvSpPr>
        <p:spPr>
          <a:xfrm>
            <a:off x="5963615" y="2797830"/>
            <a:ext cx="51908" cy="91455"/>
          </a:xfrm>
          <a:custGeom>
            <a:avLst/>
            <a:gdLst/>
            <a:ahLst/>
            <a:cxnLst/>
            <a:rect l="l" t="t" r="r" b="b"/>
            <a:pathLst>
              <a:path w="91" h="163" extrusionOk="0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>
            <a:extLst>
              <a:ext uri="{FF2B5EF4-FFF2-40B4-BE49-F238E27FC236}">
                <a16:creationId xmlns:a16="http://schemas.microsoft.com/office/drawing/2014/main" id="{FCDDF28D-8823-91F0-9F96-45C2F7965E41}"/>
              </a:ext>
            </a:extLst>
          </p:cNvPr>
          <p:cNvSpPr/>
          <p:nvPr/>
        </p:nvSpPr>
        <p:spPr>
          <a:xfrm>
            <a:off x="5931482" y="2782999"/>
            <a:ext cx="101342" cy="173024"/>
          </a:xfrm>
          <a:custGeom>
            <a:avLst/>
            <a:gdLst/>
            <a:ahLst/>
            <a:cxnLst/>
            <a:rect l="l" t="t" r="r" b="b"/>
            <a:pathLst>
              <a:path w="181" h="307" extrusionOk="0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>
            <a:extLst>
              <a:ext uri="{FF2B5EF4-FFF2-40B4-BE49-F238E27FC236}">
                <a16:creationId xmlns:a16="http://schemas.microsoft.com/office/drawing/2014/main" id="{832D83A3-9798-932C-EA7B-12E4D606BDD6}"/>
              </a:ext>
            </a:extLst>
          </p:cNvPr>
          <p:cNvSpPr/>
          <p:nvPr/>
        </p:nvSpPr>
        <p:spPr>
          <a:xfrm>
            <a:off x="2967828" y="1285106"/>
            <a:ext cx="1710464" cy="1740127"/>
          </a:xfrm>
          <a:custGeom>
            <a:avLst/>
            <a:gdLst/>
            <a:ahLst/>
            <a:cxnLst/>
            <a:rect l="l" t="t" r="r" b="b"/>
            <a:pathLst>
              <a:path w="3050" h="3103" extrusionOk="0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9">
            <a:extLst>
              <a:ext uri="{FF2B5EF4-FFF2-40B4-BE49-F238E27FC236}">
                <a16:creationId xmlns:a16="http://schemas.microsoft.com/office/drawing/2014/main" id="{F260FE29-ABAF-142E-A300-D26D6F518B3C}"/>
              </a:ext>
            </a:extLst>
          </p:cNvPr>
          <p:cNvSpPr/>
          <p:nvPr/>
        </p:nvSpPr>
        <p:spPr>
          <a:xfrm>
            <a:off x="2948054" y="1265332"/>
            <a:ext cx="1764843" cy="1824167"/>
          </a:xfrm>
          <a:custGeom>
            <a:avLst/>
            <a:gdLst/>
            <a:ahLst/>
            <a:cxnLst/>
            <a:rect l="l" t="t" r="r" b="b"/>
            <a:pathLst>
              <a:path w="3147" h="3256" extrusionOk="0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>
            <a:extLst>
              <a:ext uri="{FF2B5EF4-FFF2-40B4-BE49-F238E27FC236}">
                <a16:creationId xmlns:a16="http://schemas.microsoft.com/office/drawing/2014/main" id="{58901C4A-1F9F-F9E0-23AF-45C26A382728}"/>
              </a:ext>
            </a:extLst>
          </p:cNvPr>
          <p:cNvSpPr/>
          <p:nvPr/>
        </p:nvSpPr>
        <p:spPr>
          <a:xfrm>
            <a:off x="4436060" y="1280163"/>
            <a:ext cx="1740128" cy="1712937"/>
          </a:xfrm>
          <a:custGeom>
            <a:avLst/>
            <a:gdLst/>
            <a:ahLst/>
            <a:cxnLst/>
            <a:rect l="l" t="t" r="r" b="b"/>
            <a:pathLst>
              <a:path w="3104" h="3058" extrusionOk="0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>
            <a:extLst>
              <a:ext uri="{FF2B5EF4-FFF2-40B4-BE49-F238E27FC236}">
                <a16:creationId xmlns:a16="http://schemas.microsoft.com/office/drawing/2014/main" id="{74D430F0-E6EF-AC9A-4AFD-97E9A962D8B8}"/>
              </a:ext>
            </a:extLst>
          </p:cNvPr>
          <p:cNvSpPr/>
          <p:nvPr/>
        </p:nvSpPr>
        <p:spPr>
          <a:xfrm>
            <a:off x="4369324" y="1265332"/>
            <a:ext cx="1824166" cy="1759904"/>
          </a:xfrm>
          <a:custGeom>
            <a:avLst/>
            <a:gdLst/>
            <a:ahLst/>
            <a:cxnLst/>
            <a:rect l="l" t="t" r="r" b="b"/>
            <a:pathLst>
              <a:path w="3256" h="3139" extrusionOk="0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29">
            <a:extLst>
              <a:ext uri="{FF2B5EF4-FFF2-40B4-BE49-F238E27FC236}">
                <a16:creationId xmlns:a16="http://schemas.microsoft.com/office/drawing/2014/main" id="{66B8363C-CAF7-B336-DD88-3BF332C7C9FC}"/>
              </a:ext>
            </a:extLst>
          </p:cNvPr>
          <p:cNvGrpSpPr/>
          <p:nvPr/>
        </p:nvGrpSpPr>
        <p:grpSpPr>
          <a:xfrm>
            <a:off x="3100832" y="1422981"/>
            <a:ext cx="824409" cy="824406"/>
            <a:chOff x="9150225" y="5104722"/>
            <a:chExt cx="1599171" cy="1599166"/>
          </a:xfrm>
        </p:grpSpPr>
        <p:sp>
          <p:nvSpPr>
            <p:cNvPr id="401" name="Google Shape;401;p29">
              <a:extLst>
                <a:ext uri="{FF2B5EF4-FFF2-40B4-BE49-F238E27FC236}">
                  <a16:creationId xmlns:a16="http://schemas.microsoft.com/office/drawing/2014/main" id="{D9A4321D-24A5-7CBE-B0E6-3E9EECEA8F43}"/>
                </a:ext>
              </a:extLst>
            </p:cNvPr>
            <p:cNvSpPr/>
            <p:nvPr/>
          </p:nvSpPr>
          <p:spPr>
            <a:xfrm>
              <a:off x="9186433" y="5152998"/>
              <a:ext cx="1526755" cy="1514681"/>
            </a:xfrm>
            <a:custGeom>
              <a:avLst/>
              <a:gdLst/>
              <a:ahLst/>
              <a:cxnLst/>
              <a:rect l="l" t="t" r="r" b="b"/>
              <a:pathLst>
                <a:path w="1116" h="1106" extrusionOk="0">
                  <a:moveTo>
                    <a:pt x="558" y="1105"/>
                  </a:moveTo>
                  <a:lnTo>
                    <a:pt x="558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4"/>
                    <a:pt x="864" y="1105"/>
                    <a:pt x="558" y="11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>
              <a:extLst>
                <a:ext uri="{FF2B5EF4-FFF2-40B4-BE49-F238E27FC236}">
                  <a16:creationId xmlns:a16="http://schemas.microsoft.com/office/drawing/2014/main" id="{1D4A0CCA-4528-A1E1-D6C7-95628DEB76D3}"/>
                </a:ext>
              </a:extLst>
            </p:cNvPr>
            <p:cNvSpPr/>
            <p:nvPr/>
          </p:nvSpPr>
          <p:spPr>
            <a:xfrm>
              <a:off x="9150225" y="5104722"/>
              <a:ext cx="1599171" cy="1599166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2"/>
                    <a:pt x="873" y="1105"/>
                    <a:pt x="585" y="1105"/>
                  </a:cubicBezTo>
                  <a:cubicBezTo>
                    <a:pt x="297" y="1105"/>
                    <a:pt x="63" y="872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85" y="1168"/>
                  </a:cubicBezTo>
                  <a:cubicBezTo>
                    <a:pt x="909" y="1168"/>
                    <a:pt x="1169" y="908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29">
            <a:extLst>
              <a:ext uri="{FF2B5EF4-FFF2-40B4-BE49-F238E27FC236}">
                <a16:creationId xmlns:a16="http://schemas.microsoft.com/office/drawing/2014/main" id="{C2069868-A8B0-154E-0591-5CC8C164B3FA}"/>
              </a:ext>
            </a:extLst>
          </p:cNvPr>
          <p:cNvGrpSpPr/>
          <p:nvPr/>
        </p:nvGrpSpPr>
        <p:grpSpPr>
          <a:xfrm>
            <a:off x="5239648" y="1422981"/>
            <a:ext cx="818184" cy="824406"/>
            <a:chOff x="14370154" y="5104722"/>
            <a:chExt cx="1587096" cy="1599166"/>
          </a:xfrm>
        </p:grpSpPr>
        <p:sp>
          <p:nvSpPr>
            <p:cNvPr id="404" name="Google Shape;404;p29">
              <a:extLst>
                <a:ext uri="{FF2B5EF4-FFF2-40B4-BE49-F238E27FC236}">
                  <a16:creationId xmlns:a16="http://schemas.microsoft.com/office/drawing/2014/main" id="{F73D000A-389B-8320-EBCF-34590DDC8236}"/>
                </a:ext>
              </a:extLst>
            </p:cNvPr>
            <p:cNvSpPr/>
            <p:nvPr/>
          </p:nvSpPr>
          <p:spPr>
            <a:xfrm>
              <a:off x="14406362" y="5152998"/>
              <a:ext cx="1514680" cy="1514681"/>
            </a:xfrm>
            <a:custGeom>
              <a:avLst/>
              <a:gdLst/>
              <a:ahLst/>
              <a:cxnLst/>
              <a:rect l="l" t="t" r="r" b="b"/>
              <a:pathLst>
                <a:path w="1107" h="1106" extrusionOk="0">
                  <a:moveTo>
                    <a:pt x="549" y="1105"/>
                  </a:moveTo>
                  <a:lnTo>
                    <a:pt x="549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4"/>
                    <a:pt x="854" y="1105"/>
                    <a:pt x="549" y="11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>
              <a:extLst>
                <a:ext uri="{FF2B5EF4-FFF2-40B4-BE49-F238E27FC236}">
                  <a16:creationId xmlns:a16="http://schemas.microsoft.com/office/drawing/2014/main" id="{01882343-FF04-E16F-4F2B-E3FAFA058CA0}"/>
                </a:ext>
              </a:extLst>
            </p:cNvPr>
            <p:cNvSpPr/>
            <p:nvPr/>
          </p:nvSpPr>
          <p:spPr>
            <a:xfrm>
              <a:off x="14370154" y="5104722"/>
              <a:ext cx="1587096" cy="1599166"/>
            </a:xfrm>
            <a:custGeom>
              <a:avLst/>
              <a:gdLst/>
              <a:ahLst/>
              <a:cxnLst/>
              <a:rect l="l" t="t" r="r" b="b"/>
              <a:pathLst>
                <a:path w="1161" h="1169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2"/>
                    <a:pt x="872" y="1105"/>
                    <a:pt x="576" y="1105"/>
                  </a:cubicBezTo>
                  <a:cubicBezTo>
                    <a:pt x="288" y="1105"/>
                    <a:pt x="54" y="872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76" y="1168"/>
                  </a:cubicBezTo>
                  <a:cubicBezTo>
                    <a:pt x="899" y="1168"/>
                    <a:pt x="1160" y="908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9">
            <a:extLst>
              <a:ext uri="{FF2B5EF4-FFF2-40B4-BE49-F238E27FC236}">
                <a16:creationId xmlns:a16="http://schemas.microsoft.com/office/drawing/2014/main" id="{F943BA87-68C1-59EF-12E1-9E65477EDD7C}"/>
              </a:ext>
            </a:extLst>
          </p:cNvPr>
          <p:cNvGrpSpPr/>
          <p:nvPr/>
        </p:nvGrpSpPr>
        <p:grpSpPr>
          <a:xfrm>
            <a:off x="3100832" y="3536437"/>
            <a:ext cx="824409" cy="824409"/>
            <a:chOff x="9150225" y="10264299"/>
            <a:chExt cx="1599171" cy="1599171"/>
          </a:xfrm>
        </p:grpSpPr>
        <p:sp>
          <p:nvSpPr>
            <p:cNvPr id="407" name="Google Shape;407;p29">
              <a:extLst>
                <a:ext uri="{FF2B5EF4-FFF2-40B4-BE49-F238E27FC236}">
                  <a16:creationId xmlns:a16="http://schemas.microsoft.com/office/drawing/2014/main" id="{AD5D4963-E015-8983-7390-598A00E3A000}"/>
                </a:ext>
              </a:extLst>
            </p:cNvPr>
            <p:cNvSpPr/>
            <p:nvPr/>
          </p:nvSpPr>
          <p:spPr>
            <a:xfrm>
              <a:off x="9186433" y="10312576"/>
              <a:ext cx="1526755" cy="1514686"/>
            </a:xfrm>
            <a:custGeom>
              <a:avLst/>
              <a:gdLst/>
              <a:ahLst/>
              <a:cxnLst/>
              <a:rect l="l" t="t" r="r" b="b"/>
              <a:pathLst>
                <a:path w="1116" h="1108" extrusionOk="0">
                  <a:moveTo>
                    <a:pt x="558" y="1107"/>
                  </a:moveTo>
                  <a:lnTo>
                    <a:pt x="558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5"/>
                    <a:pt x="864" y="1107"/>
                    <a:pt x="558" y="11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>
              <a:extLst>
                <a:ext uri="{FF2B5EF4-FFF2-40B4-BE49-F238E27FC236}">
                  <a16:creationId xmlns:a16="http://schemas.microsoft.com/office/drawing/2014/main" id="{42446FEC-328C-C474-5685-9B8D0B897CB9}"/>
                </a:ext>
              </a:extLst>
            </p:cNvPr>
            <p:cNvSpPr/>
            <p:nvPr/>
          </p:nvSpPr>
          <p:spPr>
            <a:xfrm>
              <a:off x="9150225" y="10264299"/>
              <a:ext cx="1599171" cy="1599171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3"/>
                    <a:pt x="873" y="1107"/>
                    <a:pt x="585" y="1107"/>
                  </a:cubicBezTo>
                  <a:cubicBezTo>
                    <a:pt x="297" y="1107"/>
                    <a:pt x="63" y="873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85" y="1169"/>
                  </a:cubicBezTo>
                  <a:cubicBezTo>
                    <a:pt x="909" y="1169"/>
                    <a:pt x="1169" y="909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9">
            <a:extLst>
              <a:ext uri="{FF2B5EF4-FFF2-40B4-BE49-F238E27FC236}">
                <a16:creationId xmlns:a16="http://schemas.microsoft.com/office/drawing/2014/main" id="{DD2F2B35-16A1-E79D-F571-5F318F7D055E}"/>
              </a:ext>
            </a:extLst>
          </p:cNvPr>
          <p:cNvGrpSpPr/>
          <p:nvPr/>
        </p:nvGrpSpPr>
        <p:grpSpPr>
          <a:xfrm>
            <a:off x="5239648" y="3536437"/>
            <a:ext cx="818184" cy="824409"/>
            <a:chOff x="14370154" y="10264299"/>
            <a:chExt cx="1587096" cy="1599171"/>
          </a:xfrm>
        </p:grpSpPr>
        <p:sp>
          <p:nvSpPr>
            <p:cNvPr id="410" name="Google Shape;410;p29">
              <a:extLst>
                <a:ext uri="{FF2B5EF4-FFF2-40B4-BE49-F238E27FC236}">
                  <a16:creationId xmlns:a16="http://schemas.microsoft.com/office/drawing/2014/main" id="{26F155B1-9579-818A-99D8-ED1E18A5FC6D}"/>
                </a:ext>
              </a:extLst>
            </p:cNvPr>
            <p:cNvSpPr/>
            <p:nvPr/>
          </p:nvSpPr>
          <p:spPr>
            <a:xfrm>
              <a:off x="14406362" y="10312576"/>
              <a:ext cx="1514680" cy="1514686"/>
            </a:xfrm>
            <a:custGeom>
              <a:avLst/>
              <a:gdLst/>
              <a:ahLst/>
              <a:cxnLst/>
              <a:rect l="l" t="t" r="r" b="b"/>
              <a:pathLst>
                <a:path w="1107" h="1108" extrusionOk="0">
                  <a:moveTo>
                    <a:pt x="549" y="1107"/>
                  </a:moveTo>
                  <a:lnTo>
                    <a:pt x="549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5"/>
                    <a:pt x="854" y="1107"/>
                    <a:pt x="549" y="11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>
              <a:extLst>
                <a:ext uri="{FF2B5EF4-FFF2-40B4-BE49-F238E27FC236}">
                  <a16:creationId xmlns:a16="http://schemas.microsoft.com/office/drawing/2014/main" id="{B347E137-B629-3307-8A5F-872B4495856E}"/>
                </a:ext>
              </a:extLst>
            </p:cNvPr>
            <p:cNvSpPr/>
            <p:nvPr/>
          </p:nvSpPr>
          <p:spPr>
            <a:xfrm>
              <a:off x="14370154" y="10264299"/>
              <a:ext cx="1587096" cy="1599171"/>
            </a:xfrm>
            <a:custGeom>
              <a:avLst/>
              <a:gdLst/>
              <a:ahLst/>
              <a:cxnLst/>
              <a:rect l="l" t="t" r="r" b="b"/>
              <a:pathLst>
                <a:path w="1161" h="1170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3"/>
                    <a:pt x="872" y="1107"/>
                    <a:pt x="576" y="1107"/>
                  </a:cubicBezTo>
                  <a:cubicBezTo>
                    <a:pt x="288" y="1107"/>
                    <a:pt x="54" y="873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76" y="1169"/>
                  </a:cubicBezTo>
                  <a:cubicBezTo>
                    <a:pt x="899" y="1169"/>
                    <a:pt x="1160" y="909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29">
            <a:extLst>
              <a:ext uri="{FF2B5EF4-FFF2-40B4-BE49-F238E27FC236}">
                <a16:creationId xmlns:a16="http://schemas.microsoft.com/office/drawing/2014/main" id="{C40FA958-1CD8-1A3F-CD8B-3C3C5F30250B}"/>
              </a:ext>
            </a:extLst>
          </p:cNvPr>
          <p:cNvGrpSpPr/>
          <p:nvPr/>
        </p:nvGrpSpPr>
        <p:grpSpPr>
          <a:xfrm>
            <a:off x="5549339" y="3774152"/>
            <a:ext cx="198775" cy="348972"/>
            <a:chOff x="2487439" y="4280740"/>
            <a:chExt cx="198775" cy="348972"/>
          </a:xfrm>
          <a:solidFill>
            <a:schemeClr val="accent3"/>
          </a:solidFill>
        </p:grpSpPr>
        <p:sp>
          <p:nvSpPr>
            <p:cNvPr id="428" name="Google Shape;428;p29">
              <a:extLst>
                <a:ext uri="{FF2B5EF4-FFF2-40B4-BE49-F238E27FC236}">
                  <a16:creationId xmlns:a16="http://schemas.microsoft.com/office/drawing/2014/main" id="{FDE63EDB-1733-F703-6D29-E061F9017CFE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9" name="Google Shape;429;p29">
              <a:extLst>
                <a:ext uri="{FF2B5EF4-FFF2-40B4-BE49-F238E27FC236}">
                  <a16:creationId xmlns:a16="http://schemas.microsoft.com/office/drawing/2014/main" id="{A742C565-6D5D-9575-EA6B-241313590456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0" name="Google Shape;430;p29">
              <a:extLst>
                <a:ext uri="{FF2B5EF4-FFF2-40B4-BE49-F238E27FC236}">
                  <a16:creationId xmlns:a16="http://schemas.microsoft.com/office/drawing/2014/main" id="{44ECB4FA-4534-22C8-D466-D29DF2748D67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1" name="Google Shape;431;p29">
              <a:extLst>
                <a:ext uri="{FF2B5EF4-FFF2-40B4-BE49-F238E27FC236}">
                  <a16:creationId xmlns:a16="http://schemas.microsoft.com/office/drawing/2014/main" id="{B4500DCA-6551-F5AF-9ACF-4527E9ECDAAA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49" name="Google Shape;449;p29">
            <a:extLst>
              <a:ext uri="{FF2B5EF4-FFF2-40B4-BE49-F238E27FC236}">
                <a16:creationId xmlns:a16="http://schemas.microsoft.com/office/drawing/2014/main" id="{255B1D17-8404-7B22-415C-56D219D49062}"/>
              </a:ext>
            </a:extLst>
          </p:cNvPr>
          <p:cNvGrpSpPr/>
          <p:nvPr/>
        </p:nvGrpSpPr>
        <p:grpSpPr>
          <a:xfrm>
            <a:off x="3313128" y="1681937"/>
            <a:ext cx="399812" cy="306477"/>
            <a:chOff x="2567841" y="1994124"/>
            <a:chExt cx="399812" cy="306477"/>
          </a:xfrm>
        </p:grpSpPr>
        <p:sp>
          <p:nvSpPr>
            <p:cNvPr id="450" name="Google Shape;450;p29">
              <a:extLst>
                <a:ext uri="{FF2B5EF4-FFF2-40B4-BE49-F238E27FC236}">
                  <a16:creationId xmlns:a16="http://schemas.microsoft.com/office/drawing/2014/main" id="{F88736E5-D52C-DE35-F19D-6D048E64FAAE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1" name="Google Shape;451;p29">
              <a:extLst>
                <a:ext uri="{FF2B5EF4-FFF2-40B4-BE49-F238E27FC236}">
                  <a16:creationId xmlns:a16="http://schemas.microsoft.com/office/drawing/2014/main" id="{8A7767BB-6A49-AC8C-14DB-747F9B3CD6CA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2" name="Google Shape;452;p29">
              <a:extLst>
                <a:ext uri="{FF2B5EF4-FFF2-40B4-BE49-F238E27FC236}">
                  <a16:creationId xmlns:a16="http://schemas.microsoft.com/office/drawing/2014/main" id="{419513E1-205A-5DF5-DB9E-08975B06F1FA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54" name="Google Shape;454;p29">
            <a:extLst>
              <a:ext uri="{FF2B5EF4-FFF2-40B4-BE49-F238E27FC236}">
                <a16:creationId xmlns:a16="http://schemas.microsoft.com/office/drawing/2014/main" id="{4DBB3B1F-68AE-81C3-356C-143C421935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81651" y="1428800"/>
            <a:ext cx="2381843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Configurare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opțiuni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distribuția proceselor pe noduri, parametri adiționali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6" name="Google Shape;456;p29">
            <a:extLst>
              <a:ext uri="{FF2B5EF4-FFF2-40B4-BE49-F238E27FC236}">
                <a16:creationId xmlns:a16="http://schemas.microsoft.com/office/drawing/2014/main" id="{8A98E93A-D8EC-73FD-6B83-0451AA9F8C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9842" y="3693794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Vizualizarea rezultatelor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8" name="Google Shape;458;p29">
            <a:extLst>
              <a:ext uri="{FF2B5EF4-FFF2-40B4-BE49-F238E27FC236}">
                <a16:creationId xmlns:a16="http://schemas.microsoft.com/office/drawing/2014/main" id="{198FFE06-A5C6-609A-E51A-3A88A22DE2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46496" y="1443726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Încărcare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unui executabil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MPI din browser</a:t>
            </a:r>
          </a:p>
        </p:txBody>
      </p:sp>
      <p:sp>
        <p:nvSpPr>
          <p:cNvPr id="460" name="Google Shape;460;p29">
            <a:extLst>
              <a:ext uri="{FF2B5EF4-FFF2-40B4-BE49-F238E27FC236}">
                <a16:creationId xmlns:a16="http://schemas.microsoft.com/office/drawing/2014/main" id="{62114C0D-234E-8176-B719-7C4AE0DCD4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32211" y="3570401"/>
            <a:ext cx="2309644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Procesarea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jobului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Vizualizare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ii proceselor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 timp real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126E19B-83EC-BFB7-F37A-C79A0AC6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230" y="2147030"/>
            <a:ext cx="1265365" cy="1287801"/>
          </a:xfrm>
          <a:prstGeom prst="rect">
            <a:avLst/>
          </a:prstGeom>
        </p:spPr>
      </p:pic>
      <p:grpSp>
        <p:nvGrpSpPr>
          <p:cNvPr id="3" name="Google Shape;10137;p53">
            <a:extLst>
              <a:ext uri="{FF2B5EF4-FFF2-40B4-BE49-F238E27FC236}">
                <a16:creationId xmlns:a16="http://schemas.microsoft.com/office/drawing/2014/main" id="{ABCD7101-7DDF-EA21-3FC2-71857C827F3C}"/>
              </a:ext>
            </a:extLst>
          </p:cNvPr>
          <p:cNvGrpSpPr/>
          <p:nvPr/>
        </p:nvGrpSpPr>
        <p:grpSpPr>
          <a:xfrm>
            <a:off x="3369723" y="3774961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4" name="Google Shape;10138;p53">
              <a:extLst>
                <a:ext uri="{FF2B5EF4-FFF2-40B4-BE49-F238E27FC236}">
                  <a16:creationId xmlns:a16="http://schemas.microsoft.com/office/drawing/2014/main" id="{7BF09C46-6725-421E-BD41-86DE67FE2739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Google Shape;10139;p53">
              <a:extLst>
                <a:ext uri="{FF2B5EF4-FFF2-40B4-BE49-F238E27FC236}">
                  <a16:creationId xmlns:a16="http://schemas.microsoft.com/office/drawing/2014/main" id="{39D4B4C8-3F74-14C4-4880-0F6724303613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10140;p53">
              <a:extLst>
                <a:ext uri="{FF2B5EF4-FFF2-40B4-BE49-F238E27FC236}">
                  <a16:creationId xmlns:a16="http://schemas.microsoft.com/office/drawing/2014/main" id="{07370172-463C-6C34-EC38-0BAE1D871E52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10141;p53">
              <a:extLst>
                <a:ext uri="{FF2B5EF4-FFF2-40B4-BE49-F238E27FC236}">
                  <a16:creationId xmlns:a16="http://schemas.microsoft.com/office/drawing/2014/main" id="{7295227B-3908-7882-2086-3419ACB1B493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Google Shape;10142;p53">
              <a:extLst>
                <a:ext uri="{FF2B5EF4-FFF2-40B4-BE49-F238E27FC236}">
                  <a16:creationId xmlns:a16="http://schemas.microsoft.com/office/drawing/2014/main" id="{6ABF6A65-AB13-42A5-8F19-3A3D3FCE15F1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Google Shape;10143;p53">
              <a:extLst>
                <a:ext uri="{FF2B5EF4-FFF2-40B4-BE49-F238E27FC236}">
                  <a16:creationId xmlns:a16="http://schemas.microsoft.com/office/drawing/2014/main" id="{C4A48B1E-273F-70C8-0329-EF174677983E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0144;p53">
              <a:extLst>
                <a:ext uri="{FF2B5EF4-FFF2-40B4-BE49-F238E27FC236}">
                  <a16:creationId xmlns:a16="http://schemas.microsoft.com/office/drawing/2014/main" id="{28DF7A3B-9B58-AA3E-1E4D-DF9AA13A6F36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oogle Shape;10577;p53">
            <a:extLst>
              <a:ext uri="{FF2B5EF4-FFF2-40B4-BE49-F238E27FC236}">
                <a16:creationId xmlns:a16="http://schemas.microsoft.com/office/drawing/2014/main" id="{66A6104F-3DF6-A699-1682-2010B8793AFB}"/>
              </a:ext>
            </a:extLst>
          </p:cNvPr>
          <p:cNvGrpSpPr/>
          <p:nvPr/>
        </p:nvGrpSpPr>
        <p:grpSpPr>
          <a:xfrm>
            <a:off x="5494288" y="1616321"/>
            <a:ext cx="367013" cy="331278"/>
            <a:chOff x="3522521" y="1975857"/>
            <a:chExt cx="367013" cy="331278"/>
          </a:xfrm>
          <a:solidFill>
            <a:schemeClr val="accent3"/>
          </a:solidFill>
        </p:grpSpPr>
        <p:sp>
          <p:nvSpPr>
            <p:cNvPr id="12" name="Google Shape;10578;p53">
              <a:extLst>
                <a:ext uri="{FF2B5EF4-FFF2-40B4-BE49-F238E27FC236}">
                  <a16:creationId xmlns:a16="http://schemas.microsoft.com/office/drawing/2014/main" id="{46B23F49-A94F-8390-C5D0-730A6C06CF80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0579;p53">
              <a:extLst>
                <a:ext uri="{FF2B5EF4-FFF2-40B4-BE49-F238E27FC236}">
                  <a16:creationId xmlns:a16="http://schemas.microsoft.com/office/drawing/2014/main" id="{42FEE865-7628-0A1C-4DE6-641F1F921B47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0580;p53">
              <a:extLst>
                <a:ext uri="{FF2B5EF4-FFF2-40B4-BE49-F238E27FC236}">
                  <a16:creationId xmlns:a16="http://schemas.microsoft.com/office/drawing/2014/main" id="{8F647202-AC05-E5CD-54F6-4DE34F40FCED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Google Shape;10581;p53">
              <a:extLst>
                <a:ext uri="{FF2B5EF4-FFF2-40B4-BE49-F238E27FC236}">
                  <a16:creationId xmlns:a16="http://schemas.microsoft.com/office/drawing/2014/main" id="{0CA7A5D5-A32A-407A-36B4-B9066B72E1C8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Google Shape;10582;p53">
              <a:extLst>
                <a:ext uri="{FF2B5EF4-FFF2-40B4-BE49-F238E27FC236}">
                  <a16:creationId xmlns:a16="http://schemas.microsoft.com/office/drawing/2014/main" id="{C9850AD0-E966-AB31-D3EC-D5B0FF6CDA13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10583;p53">
              <a:extLst>
                <a:ext uri="{FF2B5EF4-FFF2-40B4-BE49-F238E27FC236}">
                  <a16:creationId xmlns:a16="http://schemas.microsoft.com/office/drawing/2014/main" id="{73150ABC-C903-12A1-030B-B2429EE5C3D4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Google Shape;10584;p53">
              <a:extLst>
                <a:ext uri="{FF2B5EF4-FFF2-40B4-BE49-F238E27FC236}">
                  <a16:creationId xmlns:a16="http://schemas.microsoft.com/office/drawing/2014/main" id="{6C96796F-55C4-D163-0768-E1E8FCEEF4C9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C5A7078-34E2-1CE1-B377-F1E790682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10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1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9EF8DDD-234D-AFC0-337A-603188C0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>
            <a:extLst>
              <a:ext uri="{FF2B5EF4-FFF2-40B4-BE49-F238E27FC236}">
                <a16:creationId xmlns:a16="http://schemas.microsoft.com/office/drawing/2014/main" id="{7BD78986-95C2-A65A-7C7A-641193039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job MPI</a:t>
            </a:r>
            <a:endParaRPr dirty="0"/>
          </a:p>
        </p:txBody>
      </p:sp>
      <p:sp>
        <p:nvSpPr>
          <p:cNvPr id="240" name="Google Shape;240;p26">
            <a:extLst>
              <a:ext uri="{FF2B5EF4-FFF2-40B4-BE49-F238E27FC236}">
                <a16:creationId xmlns:a16="http://schemas.microsoft.com/office/drawing/2014/main" id="{8653F102-B443-9B17-34C8-CA41456AACFD}"/>
              </a:ext>
            </a:extLst>
          </p:cNvPr>
          <p:cNvSpPr/>
          <p:nvPr/>
        </p:nvSpPr>
        <p:spPr>
          <a:xfrm>
            <a:off x="2967750" y="1401950"/>
            <a:ext cx="3208500" cy="3208500"/>
          </a:xfrm>
          <a:prstGeom prst="flowChartOr">
            <a:avLst/>
          </a:prstGeom>
          <a:solidFill>
            <a:srgbClr val="C2CDE5">
              <a:alpha val="50000"/>
            </a:srgb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26">
            <a:extLst>
              <a:ext uri="{FF2B5EF4-FFF2-40B4-BE49-F238E27FC236}">
                <a16:creationId xmlns:a16="http://schemas.microsoft.com/office/drawing/2014/main" id="{B5A00A7A-A422-5B97-7C1E-3366FF6CB2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5098" y="3351060"/>
            <a:ext cx="1460509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Execuție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asincronă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26">
            <a:extLst>
              <a:ext uri="{FF2B5EF4-FFF2-40B4-BE49-F238E27FC236}">
                <a16:creationId xmlns:a16="http://schemas.microsoft.com/office/drawing/2014/main" id="{BF60D718-BAE4-5870-CB05-DA9F4DD100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04370" y="2382629"/>
            <a:ext cx="146763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Control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 &amp;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Securitate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6">
            <a:extLst>
              <a:ext uri="{FF2B5EF4-FFF2-40B4-BE49-F238E27FC236}">
                <a16:creationId xmlns:a16="http://schemas.microsoft.com/office/drawing/2014/main" id="{1107941C-2E84-6F20-C509-9EA5A39E1B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98537" y="3313612"/>
            <a:ext cx="123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Nodul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Master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6">
            <a:extLst>
              <a:ext uri="{FF2B5EF4-FFF2-40B4-BE49-F238E27FC236}">
                <a16:creationId xmlns:a16="http://schemas.microsoft.com/office/drawing/2014/main" id="{BDCDB530-61A1-A5FE-9C19-801E4DC0A7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00770" y="3394804"/>
            <a:ext cx="2210092" cy="96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Primește jobul și va distribui procesele pe nodurile aferente </a:t>
            </a:r>
            <a:endParaRPr dirty="0"/>
          </a:p>
        </p:txBody>
      </p:sp>
      <p:sp>
        <p:nvSpPr>
          <p:cNvPr id="254" name="Google Shape;254;p26">
            <a:extLst>
              <a:ext uri="{FF2B5EF4-FFF2-40B4-BE49-F238E27FC236}">
                <a16:creationId xmlns:a16="http://schemas.microsoft.com/office/drawing/2014/main" id="{963328C1-B259-535A-14B2-0A641E4A9F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4830" y="1995796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Scanare antimalware</a:t>
            </a:r>
            <a:endParaRPr dirty="0"/>
          </a:p>
        </p:txBody>
      </p:sp>
      <p:cxnSp>
        <p:nvCxnSpPr>
          <p:cNvPr id="255" name="Google Shape;255;p26">
            <a:extLst>
              <a:ext uri="{FF2B5EF4-FFF2-40B4-BE49-F238E27FC236}">
                <a16:creationId xmlns:a16="http://schemas.microsoft.com/office/drawing/2014/main" id="{21FE004A-A5EF-6744-1DA6-FC8B98FC760E}"/>
              </a:ext>
            </a:extLst>
          </p:cNvPr>
          <p:cNvCxnSpPr>
            <a:cxnSpLocks/>
            <a:stCxn id="253" idx="1"/>
            <a:endCxn id="252" idx="3"/>
          </p:cNvCxnSpPr>
          <p:nvPr/>
        </p:nvCxnSpPr>
        <p:spPr>
          <a:xfrm rot="10800000">
            <a:off x="5936038" y="3537413"/>
            <a:ext cx="564733" cy="339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6">
            <a:extLst>
              <a:ext uri="{FF2B5EF4-FFF2-40B4-BE49-F238E27FC236}">
                <a16:creationId xmlns:a16="http://schemas.microsoft.com/office/drawing/2014/main" id="{E7552D8A-DC33-358B-8B53-9ADA45ED519C}"/>
              </a:ext>
            </a:extLst>
          </p:cNvPr>
          <p:cNvCxnSpPr>
            <a:cxnSpLocks/>
            <a:stCxn id="250" idx="1"/>
            <a:endCxn id="254" idx="3"/>
          </p:cNvCxnSpPr>
          <p:nvPr/>
        </p:nvCxnSpPr>
        <p:spPr>
          <a:xfrm rot="10800000">
            <a:off x="2330130" y="2325197"/>
            <a:ext cx="774240" cy="2812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6">
            <a:extLst>
              <a:ext uri="{FF2B5EF4-FFF2-40B4-BE49-F238E27FC236}">
                <a16:creationId xmlns:a16="http://schemas.microsoft.com/office/drawing/2014/main" id="{75567770-F0B0-1400-10FC-011C5EE0800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3138" y="3469260"/>
            <a:ext cx="2040277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Fire de execuție dedicate pentru fiecare job care așteptă finalizarea acestuia și transmit rezultatul</a:t>
            </a:r>
            <a:endParaRPr dirty="0"/>
          </a:p>
        </p:txBody>
      </p:sp>
      <p:sp>
        <p:nvSpPr>
          <p:cNvPr id="258" name="Google Shape;258;p26">
            <a:extLst>
              <a:ext uri="{FF2B5EF4-FFF2-40B4-BE49-F238E27FC236}">
                <a16:creationId xmlns:a16="http://schemas.microsoft.com/office/drawing/2014/main" id="{4384428D-5225-76EF-AC6F-E2CD2DCB24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62580" y="1174206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Fiecare client are limite predefinite</a:t>
            </a:r>
            <a:endParaRPr dirty="0"/>
          </a:p>
        </p:txBody>
      </p:sp>
      <p:cxnSp>
        <p:nvCxnSpPr>
          <p:cNvPr id="259" name="Google Shape;259;p26">
            <a:extLst>
              <a:ext uri="{FF2B5EF4-FFF2-40B4-BE49-F238E27FC236}">
                <a16:creationId xmlns:a16="http://schemas.microsoft.com/office/drawing/2014/main" id="{D4A84C2E-8FBC-6778-9623-A72B3C2952DE}"/>
              </a:ext>
            </a:extLst>
          </p:cNvPr>
          <p:cNvCxnSpPr>
            <a:cxnSpLocks/>
            <a:stCxn id="257" idx="3"/>
            <a:endCxn id="248" idx="1"/>
          </p:cNvCxnSpPr>
          <p:nvPr/>
        </p:nvCxnSpPr>
        <p:spPr>
          <a:xfrm flipV="1">
            <a:off x="2473415" y="3574860"/>
            <a:ext cx="641683" cy="22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6">
            <a:extLst>
              <a:ext uri="{FF2B5EF4-FFF2-40B4-BE49-F238E27FC236}">
                <a16:creationId xmlns:a16="http://schemas.microsoft.com/office/drawing/2014/main" id="{9D73C6AC-E188-4F77-80C9-4FFFE38D8128}"/>
              </a:ext>
            </a:extLst>
          </p:cNvPr>
          <p:cNvCxnSpPr>
            <a:cxnSpLocks/>
            <a:stCxn id="258" idx="3"/>
          </p:cNvCxnSpPr>
          <p:nvPr/>
        </p:nvCxnSpPr>
        <p:spPr>
          <a:xfrm>
            <a:off x="2747880" y="1503606"/>
            <a:ext cx="387120" cy="83789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A0DD5-663C-0270-7636-C087B84CD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11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  <p:sp>
        <p:nvSpPr>
          <p:cNvPr id="8" name="Google Shape;250;p26">
            <a:extLst>
              <a:ext uri="{FF2B5EF4-FFF2-40B4-BE49-F238E27FC236}">
                <a16:creationId xmlns:a16="http://schemas.microsoft.com/office/drawing/2014/main" id="{DBEE5AAE-1C65-9332-598D-7B1BE69C5D8A}"/>
              </a:ext>
            </a:extLst>
          </p:cNvPr>
          <p:cNvSpPr txBox="1">
            <a:spLocks/>
          </p:cNvSpPr>
          <p:nvPr/>
        </p:nvSpPr>
        <p:spPr>
          <a:xfrm>
            <a:off x="4530043" y="2380152"/>
            <a:ext cx="154849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Font typeface="Didact Gothic"/>
              <a:buNone/>
            </a:pP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Analiza </a:t>
            </a:r>
            <a:r>
              <a:rPr lang="en-US" sz="1800" b="1" dirty="0" err="1">
                <a:latin typeface="Poppins"/>
                <a:ea typeface="Poppins"/>
                <a:cs typeface="Poppins"/>
                <a:sym typeface="Poppins"/>
              </a:rPr>
              <a:t>Clusterului</a:t>
            </a:r>
            <a:endParaRPr lang="ro-RO"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257;p26">
            <a:extLst>
              <a:ext uri="{FF2B5EF4-FFF2-40B4-BE49-F238E27FC236}">
                <a16:creationId xmlns:a16="http://schemas.microsoft.com/office/drawing/2014/main" id="{597EF51D-4AF1-4900-EA52-493E96624794}"/>
              </a:ext>
            </a:extLst>
          </p:cNvPr>
          <p:cNvSpPr txBox="1">
            <a:spLocks/>
          </p:cNvSpPr>
          <p:nvPr/>
        </p:nvSpPr>
        <p:spPr>
          <a:xfrm>
            <a:off x="6449693" y="1298921"/>
            <a:ext cx="2261169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Cererea și utilizarea clusterului la un moment dat</a:t>
            </a:r>
            <a:endParaRPr lang="en-US" dirty="0"/>
          </a:p>
        </p:txBody>
      </p:sp>
      <p:cxnSp>
        <p:nvCxnSpPr>
          <p:cNvPr id="25" name="Google Shape;260;p26">
            <a:extLst>
              <a:ext uri="{FF2B5EF4-FFF2-40B4-BE49-F238E27FC236}">
                <a16:creationId xmlns:a16="http://schemas.microsoft.com/office/drawing/2014/main" id="{7F071AE3-7674-DB63-F22F-CE890A83AB8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 flipV="1">
            <a:off x="6078543" y="1628320"/>
            <a:ext cx="371151" cy="9756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57;p26">
            <a:extLst>
              <a:ext uri="{FF2B5EF4-FFF2-40B4-BE49-F238E27FC236}">
                <a16:creationId xmlns:a16="http://schemas.microsoft.com/office/drawing/2014/main" id="{34E03219-4BCE-AF5E-3E27-655C9E04F2E0}"/>
              </a:ext>
            </a:extLst>
          </p:cNvPr>
          <p:cNvSpPr txBox="1">
            <a:spLocks/>
          </p:cNvSpPr>
          <p:nvPr/>
        </p:nvSpPr>
        <p:spPr>
          <a:xfrm>
            <a:off x="6595259" y="2102622"/>
            <a:ext cx="2457455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Monitorizarea disponibilității</a:t>
            </a:r>
            <a:endParaRPr lang="en-US" dirty="0"/>
          </a:p>
        </p:txBody>
      </p:sp>
      <p:cxnSp>
        <p:nvCxnSpPr>
          <p:cNvPr id="45" name="Google Shape;260;p26">
            <a:extLst>
              <a:ext uri="{FF2B5EF4-FFF2-40B4-BE49-F238E27FC236}">
                <a16:creationId xmlns:a16="http://schemas.microsoft.com/office/drawing/2014/main" id="{417E2D4C-56A8-BA38-D042-59DAA271662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6120499" y="2432022"/>
            <a:ext cx="474760" cy="329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10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233A-4835-F280-1C56-9B34D09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724" y="539500"/>
            <a:ext cx="4147275" cy="572700"/>
          </a:xfrm>
        </p:spPr>
        <p:txBody>
          <a:bodyPr/>
          <a:lstStyle/>
          <a:p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Arhitectură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7628435B-26E4-FC01-2441-0626C0A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56" y="3116732"/>
            <a:ext cx="1371600" cy="254496"/>
          </a:xfrm>
          <a:prstGeom prst="rect">
            <a:avLst/>
          </a:prstGeom>
        </p:spPr>
      </p:pic>
      <p:pic>
        <p:nvPicPr>
          <p:cNvPr id="15" name="Picture 14" descr="A red and black logo&#10;&#10;AI-generated content may be incorrect.">
            <a:extLst>
              <a:ext uri="{FF2B5EF4-FFF2-40B4-BE49-F238E27FC236}">
                <a16:creationId xmlns:a16="http://schemas.microsoft.com/office/drawing/2014/main" id="{8770504A-8635-0EB7-7A02-51ADD05E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18" y="3332203"/>
            <a:ext cx="1590675" cy="722527"/>
          </a:xfrm>
          <a:prstGeom prst="rect">
            <a:avLst/>
          </a:prstGeom>
        </p:spPr>
      </p:pic>
      <p:pic>
        <p:nvPicPr>
          <p:cNvPr id="19" name="Picture 18" descr="A black background with blue letters&#10;&#10;AI-generated content may be incorrect.">
            <a:extLst>
              <a:ext uri="{FF2B5EF4-FFF2-40B4-BE49-F238E27FC236}">
                <a16:creationId xmlns:a16="http://schemas.microsoft.com/office/drawing/2014/main" id="{9A582605-7B8E-279A-C7E9-353ACDBB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56" y="4008540"/>
            <a:ext cx="1524000" cy="411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C6E58-F1E6-61AC-3DDD-0C2AD7786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12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24934A-B289-55CF-10D6-2596812ACE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1741" y="3212517"/>
            <a:ext cx="450273" cy="425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68316-123E-993E-1362-80AE355A0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73" y="496563"/>
            <a:ext cx="3445544" cy="4408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15C3D-7A0B-BD3A-29F0-F14310AFA2CA}"/>
              </a:ext>
            </a:extLst>
          </p:cNvPr>
          <p:cNvSpPr txBox="1"/>
          <p:nvPr/>
        </p:nvSpPr>
        <p:spPr>
          <a:xfrm>
            <a:off x="4628670" y="3574466"/>
            <a:ext cx="1294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Abadi" panose="020B0604020104020204" pitchFamily="34" charset="0"/>
              </a:rPr>
              <a:t>paramiko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BE2D31-0463-C6D1-8CC6-A283D81DB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818" y="3348760"/>
            <a:ext cx="696952" cy="722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B732E3-9E8B-2A84-457C-4D7C65AEC50C}"/>
              </a:ext>
            </a:extLst>
          </p:cNvPr>
          <p:cNvSpPr txBox="1"/>
          <p:nvPr/>
        </p:nvSpPr>
        <p:spPr>
          <a:xfrm>
            <a:off x="4670633" y="3243980"/>
            <a:ext cx="1294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Abadi" panose="020B0604020104020204" pitchFamily="34" charset="0"/>
              </a:rPr>
              <a:t>asyncio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D060F3-9150-B8FD-67D1-D32D0AD37DD6}"/>
              </a:ext>
            </a:extLst>
          </p:cNvPr>
          <p:cNvSpPr txBox="1"/>
          <p:nvPr/>
        </p:nvSpPr>
        <p:spPr>
          <a:xfrm>
            <a:off x="4628670" y="3904952"/>
            <a:ext cx="1294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Abadi" panose="020B0604020104020204" pitchFamily="34" charset="0"/>
              </a:rPr>
              <a:t>asyncssh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8F6D4F6-E8FF-64D2-9F0C-4B98E1135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1100" y="3785169"/>
            <a:ext cx="931557" cy="6210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72D3239-1B67-9FE1-20C3-7EC49975CCFF}"/>
              </a:ext>
            </a:extLst>
          </p:cNvPr>
          <p:cNvSpPr txBox="1"/>
          <p:nvPr/>
        </p:nvSpPr>
        <p:spPr>
          <a:xfrm>
            <a:off x="4061948" y="1181377"/>
            <a:ext cx="4936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Model Client - Server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B1B1B"/>
                </a:solidFill>
                <a:latin typeface="Didact Gothic"/>
                <a:sym typeface="Didact Gothic"/>
              </a:rPr>
              <a:t>Microservicii</a:t>
            </a: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tabLst/>
              <a:defRPr/>
            </a:pP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- Utilizează concepte REST</a:t>
            </a:r>
            <a:endParaRPr lang="en-US" sz="1200" dirty="0">
              <a:solidFill>
                <a:srgbClr val="1B1B1B"/>
              </a:solidFill>
              <a:latin typeface="Didact Gothic"/>
              <a:sym typeface="Didact Gothic"/>
            </a:endParaRP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    </a:t>
            </a: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</a:t>
            </a: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- </a:t>
            </a: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Stratificate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- Gateway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 </a:t>
            </a: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</a:t>
            </a: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-</a:t>
            </a: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 Autentificare, Gestiune Joburi, Monitorizare, Broadcast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- Canale de comunicare continuă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- Pornesc sarcini recurente de monitorizare la inițializare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ro-RO" sz="1200" dirty="0">
                <a:solidFill>
                  <a:srgbClr val="1B1B1B"/>
                </a:solidFill>
                <a:latin typeface="Didact Gothic"/>
                <a:sym typeface="Didact Gothic"/>
              </a:rPr>
              <a:t>	- JWT</a:t>
            </a:r>
          </a:p>
          <a:p>
            <a:pPr lvl="1">
              <a:buClr>
                <a:srgbClr val="1B1B1B"/>
              </a:buClr>
              <a:buSzPts val="1200"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591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79AD0E83-8CB1-F9B4-888D-8A4DF127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9E155-4F0C-6B8D-E398-BC5B9243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797411D-015E-76CD-C905-F129BA16C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CA3F2788-67BA-A48A-510B-84B1374FC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Rezultate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823DB1C-D883-272E-0762-BC402423E195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68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EAE5D289-3E45-5943-3386-B50FB104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90A02C0D-78B5-DEEF-1E7B-5727E2EA4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ționale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F2E08270-A077-6BB8-0223-83B339FC823F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2D379C9-B944-F04A-1B0A-6CB441A31448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CB89574C-4FA8-CCBE-0AED-884F51DDB3F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42BE89C-AAB8-B300-E04B-257D8B715B9E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166D9F17-1B2D-6ED9-12AF-346B9E5219E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33880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Previne supraîncărcarea clusterului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6E49A0DD-12FB-CC59-C388-D72DCD5911F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4330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Vizualizarea configurării și a rezultatelor joburilor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8A4F4DDA-605F-516D-F66E-761EF683AA4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09" y="2797500"/>
            <a:ext cx="5197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Trimiterea joburilor către cluster folosind </a:t>
            </a:r>
            <a:r>
              <a:rPr lang="en-US" dirty="0" err="1"/>
              <a:t>servicii</a:t>
            </a:r>
            <a:r>
              <a:rPr lang="en-US" dirty="0"/>
              <a:t> care </a:t>
            </a:r>
            <a:r>
              <a:rPr lang="en-US" dirty="0" err="1"/>
              <a:t>ruleaz</a:t>
            </a:r>
            <a:r>
              <a:rPr lang="ro-RO" dirty="0"/>
              <a:t>ă în fundal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C8C0FF57-14F2-122A-0839-3B9A5E557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8124" y="2465975"/>
            <a:ext cx="553529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Lansarea joburilor MPI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D2968C0F-07C5-9498-B46F-742969A1AD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94567" y="3409606"/>
            <a:ext cx="668851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it-IT" sz="1800" b="1" dirty="0">
                <a:latin typeface="Poppins"/>
                <a:ea typeface="Poppins"/>
                <a:cs typeface="Poppins"/>
                <a:sym typeface="Poppins"/>
              </a:rPr>
              <a:t>Monitorizare </a:t>
            </a: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î</a:t>
            </a:r>
            <a:r>
              <a:rPr lang="it-IT" sz="1800" b="1" dirty="0">
                <a:latin typeface="Poppins"/>
                <a:ea typeface="Poppins"/>
                <a:cs typeface="Poppins"/>
                <a:sym typeface="Poppins"/>
              </a:rPr>
              <a:t>n timp real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200A32F-EB67-DB0A-7F3E-F8A195BEFD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4" y="1499275"/>
            <a:ext cx="564286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Gestiunea Utilizatorilor si Controlul Accesului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oogle Shape;10457;p53">
            <a:extLst>
              <a:ext uri="{FF2B5EF4-FFF2-40B4-BE49-F238E27FC236}">
                <a16:creationId xmlns:a16="http://schemas.microsoft.com/office/drawing/2014/main" id="{198E1C57-61EA-178B-FBD7-886904F8AB3E}"/>
              </a:ext>
            </a:extLst>
          </p:cNvPr>
          <p:cNvGrpSpPr/>
          <p:nvPr/>
        </p:nvGrpSpPr>
        <p:grpSpPr>
          <a:xfrm>
            <a:off x="1155383" y="1616553"/>
            <a:ext cx="365904" cy="350064"/>
            <a:chOff x="2189142" y="2421310"/>
            <a:chExt cx="365904" cy="350064"/>
          </a:xfrm>
          <a:solidFill>
            <a:schemeClr val="accent3"/>
          </a:solidFill>
        </p:grpSpPr>
        <p:sp>
          <p:nvSpPr>
            <p:cNvPr id="11" name="Google Shape;10458;p53">
              <a:extLst>
                <a:ext uri="{FF2B5EF4-FFF2-40B4-BE49-F238E27FC236}">
                  <a16:creationId xmlns:a16="http://schemas.microsoft.com/office/drawing/2014/main" id="{7CCE6018-A466-D93D-9C84-B72B2809B758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9;p53">
              <a:extLst>
                <a:ext uri="{FF2B5EF4-FFF2-40B4-BE49-F238E27FC236}">
                  <a16:creationId xmlns:a16="http://schemas.microsoft.com/office/drawing/2014/main" id="{51A0E8FF-972E-A358-A349-ED9A8EB6A5E7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0;p53">
              <a:extLst>
                <a:ext uri="{FF2B5EF4-FFF2-40B4-BE49-F238E27FC236}">
                  <a16:creationId xmlns:a16="http://schemas.microsoft.com/office/drawing/2014/main" id="{3B8573AA-8985-9593-0C30-11DC6319E341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461;p53">
              <a:extLst>
                <a:ext uri="{FF2B5EF4-FFF2-40B4-BE49-F238E27FC236}">
                  <a16:creationId xmlns:a16="http://schemas.microsoft.com/office/drawing/2014/main" id="{60A201F9-010B-2EFE-423F-1E84F2060171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62;p53">
              <a:extLst>
                <a:ext uri="{FF2B5EF4-FFF2-40B4-BE49-F238E27FC236}">
                  <a16:creationId xmlns:a16="http://schemas.microsoft.com/office/drawing/2014/main" id="{AC8DC721-0BC3-D698-2634-8D8B50B47404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63;p53">
              <a:extLst>
                <a:ext uri="{FF2B5EF4-FFF2-40B4-BE49-F238E27FC236}">
                  <a16:creationId xmlns:a16="http://schemas.microsoft.com/office/drawing/2014/main" id="{15D2D00F-EDF5-7691-A1AA-FDF71BE7AF95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4;p53">
              <a:extLst>
                <a:ext uri="{FF2B5EF4-FFF2-40B4-BE49-F238E27FC236}">
                  <a16:creationId xmlns:a16="http://schemas.microsoft.com/office/drawing/2014/main" id="{15AE52CB-D4EC-E968-AA90-48D470161669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5;p53">
              <a:extLst>
                <a:ext uri="{FF2B5EF4-FFF2-40B4-BE49-F238E27FC236}">
                  <a16:creationId xmlns:a16="http://schemas.microsoft.com/office/drawing/2014/main" id="{C663636D-C909-428F-8341-CEAAD0DB1652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6;p53">
              <a:extLst>
                <a:ext uri="{FF2B5EF4-FFF2-40B4-BE49-F238E27FC236}">
                  <a16:creationId xmlns:a16="http://schemas.microsoft.com/office/drawing/2014/main" id="{8A7001BA-2C1C-45EA-8466-023B0B755916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176;p53">
            <a:extLst>
              <a:ext uri="{FF2B5EF4-FFF2-40B4-BE49-F238E27FC236}">
                <a16:creationId xmlns:a16="http://schemas.microsoft.com/office/drawing/2014/main" id="{59260874-5AFD-88F9-C2AB-6025558670E9}"/>
              </a:ext>
            </a:extLst>
          </p:cNvPr>
          <p:cNvGrpSpPr/>
          <p:nvPr/>
        </p:nvGrpSpPr>
        <p:grpSpPr>
          <a:xfrm>
            <a:off x="1208573" y="2578664"/>
            <a:ext cx="308183" cy="347561"/>
            <a:chOff x="2206122" y="3360748"/>
            <a:chExt cx="308183" cy="347561"/>
          </a:xfrm>
          <a:solidFill>
            <a:schemeClr val="accent3"/>
          </a:solidFill>
        </p:grpSpPr>
        <p:sp>
          <p:nvSpPr>
            <p:cNvPr id="21" name="Google Shape;10177;p53">
              <a:extLst>
                <a:ext uri="{FF2B5EF4-FFF2-40B4-BE49-F238E27FC236}">
                  <a16:creationId xmlns:a16="http://schemas.microsoft.com/office/drawing/2014/main" id="{EE5FE8CC-95D1-1D78-0BE5-0E2408B98827}"/>
                </a:ext>
              </a:extLst>
            </p:cNvPr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78;p53">
              <a:extLst>
                <a:ext uri="{FF2B5EF4-FFF2-40B4-BE49-F238E27FC236}">
                  <a16:creationId xmlns:a16="http://schemas.microsoft.com/office/drawing/2014/main" id="{EB722C6D-8BA3-507D-625A-9629E0E9D56B}"/>
                </a:ext>
              </a:extLst>
            </p:cNvPr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79;p53">
              <a:extLst>
                <a:ext uri="{FF2B5EF4-FFF2-40B4-BE49-F238E27FC236}">
                  <a16:creationId xmlns:a16="http://schemas.microsoft.com/office/drawing/2014/main" id="{6059450B-FAC6-1F67-D3E4-211B095FE1C6}"/>
                </a:ext>
              </a:extLst>
            </p:cNvPr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80;p53">
              <a:extLst>
                <a:ext uri="{FF2B5EF4-FFF2-40B4-BE49-F238E27FC236}">
                  <a16:creationId xmlns:a16="http://schemas.microsoft.com/office/drawing/2014/main" id="{AF83D87C-AD6B-D5C4-D1DF-1B1560BBFA90}"/>
                </a:ext>
              </a:extLst>
            </p:cNvPr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181;p53">
              <a:extLst>
                <a:ext uri="{FF2B5EF4-FFF2-40B4-BE49-F238E27FC236}">
                  <a16:creationId xmlns:a16="http://schemas.microsoft.com/office/drawing/2014/main" id="{766D4C76-FE3D-AF51-88BA-2E40F2BE5A61}"/>
                </a:ext>
              </a:extLst>
            </p:cNvPr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37;p53">
            <a:extLst>
              <a:ext uri="{FF2B5EF4-FFF2-40B4-BE49-F238E27FC236}">
                <a16:creationId xmlns:a16="http://schemas.microsoft.com/office/drawing/2014/main" id="{A0851D60-DAFC-081C-DF02-EB7835DE1E0D}"/>
              </a:ext>
            </a:extLst>
          </p:cNvPr>
          <p:cNvGrpSpPr/>
          <p:nvPr/>
        </p:nvGrpSpPr>
        <p:grpSpPr>
          <a:xfrm>
            <a:off x="1218742" y="3577746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27" name="Google Shape;10138;p53">
              <a:extLst>
                <a:ext uri="{FF2B5EF4-FFF2-40B4-BE49-F238E27FC236}">
                  <a16:creationId xmlns:a16="http://schemas.microsoft.com/office/drawing/2014/main" id="{A5529807-A630-458C-B407-E216C9D9046B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39;p53">
              <a:extLst>
                <a:ext uri="{FF2B5EF4-FFF2-40B4-BE49-F238E27FC236}">
                  <a16:creationId xmlns:a16="http://schemas.microsoft.com/office/drawing/2014/main" id="{54EAEB32-4920-E4C3-A675-18A44FD57A71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40;p53">
              <a:extLst>
                <a:ext uri="{FF2B5EF4-FFF2-40B4-BE49-F238E27FC236}">
                  <a16:creationId xmlns:a16="http://schemas.microsoft.com/office/drawing/2014/main" id="{487AF95E-FDFB-2DC0-A542-E803306E9B1E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41;p53">
              <a:extLst>
                <a:ext uri="{FF2B5EF4-FFF2-40B4-BE49-F238E27FC236}">
                  <a16:creationId xmlns:a16="http://schemas.microsoft.com/office/drawing/2014/main" id="{843B4C4D-98EB-C42E-8F4B-68D70E7190B4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42;p53">
              <a:extLst>
                <a:ext uri="{FF2B5EF4-FFF2-40B4-BE49-F238E27FC236}">
                  <a16:creationId xmlns:a16="http://schemas.microsoft.com/office/drawing/2014/main" id="{F3EE895A-7FDD-FDA8-D418-31A8D1B1F372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43;p53">
              <a:extLst>
                <a:ext uri="{FF2B5EF4-FFF2-40B4-BE49-F238E27FC236}">
                  <a16:creationId xmlns:a16="http://schemas.microsoft.com/office/drawing/2014/main" id="{34780E94-3033-AB65-1454-B584148C387A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44;p53">
              <a:extLst>
                <a:ext uri="{FF2B5EF4-FFF2-40B4-BE49-F238E27FC236}">
                  <a16:creationId xmlns:a16="http://schemas.microsoft.com/office/drawing/2014/main" id="{57A92342-F547-E20D-27AA-DB7E9D812648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33509-51A3-1679-6B12-D63A4AF17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14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274BFCF8-1B32-31FE-0131-E0BC16825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08A6366D-9802-F061-E5A0-A5072542F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Impact și valoare adăugată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D94FD670-B494-EA22-55F1-CA2C5EACBE80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424667B-D9C7-CAF0-8099-6D5A7D6AB9E6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961D26D4-CE4F-D979-3B1D-067B089B840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DD8E4E5-B94B-CC12-4FA9-78E55881C298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D9DC1A57-C4D8-05DB-1849-21FD1C83B8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interacțiunii</a:t>
            </a:r>
            <a:r>
              <a:rPr lang="en-US" dirty="0"/>
              <a:t> cu un cluster reduce </a:t>
            </a:r>
            <a:r>
              <a:rPr lang="en-US" dirty="0" err="1"/>
              <a:t>efortul</a:t>
            </a:r>
            <a:r>
              <a:rPr lang="en-US" dirty="0"/>
              <a:t> manual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erorile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5600EF2A-132C-2033-1B48-83857C2A4E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3735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 în MPI pentru studenți, scop academic,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Acces rapid la MPI din browser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0E073823-4622-8D98-C42A-36432D8EC95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09" y="2797500"/>
            <a:ext cx="535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 ofera acces la 21 de calculatoare care pot efectua calcul paralel și distribuit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DE7DC14F-07BD-6B80-13D5-B9C21BCFE2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2465975"/>
            <a:ext cx="373512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Poppins"/>
                <a:ea typeface="Poppins"/>
                <a:cs typeface="Poppins"/>
                <a:sym typeface="Poppins"/>
              </a:rPr>
              <a:t>Controlul</a:t>
            </a: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acces</a:t>
            </a:r>
            <a:r>
              <a:rPr lang="en-US" sz="1800" b="1" dirty="0" err="1">
                <a:latin typeface="Poppins"/>
                <a:ea typeface="Poppins"/>
                <a:cs typeface="Poppins"/>
                <a:sym typeface="Poppins"/>
              </a:rPr>
              <a:t>ului</a:t>
            </a: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 la resurse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BE8E1BFC-9265-EE97-6B90-DE4E40DEA6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4326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Utilizări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BB77289-E9E6-355A-2EB4-7FB4BD208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499275"/>
            <a:ext cx="3235638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Automatizare parțială</a:t>
            </a:r>
            <a:endParaRPr lang="en-US"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754A6675-77D5-32AB-381B-666FE93B376D}"/>
              </a:ext>
            </a:extLst>
          </p:cNvPr>
          <p:cNvGrpSpPr/>
          <p:nvPr/>
        </p:nvGrpSpPr>
        <p:grpSpPr>
          <a:xfrm>
            <a:off x="1153493" y="2638821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608087F9-7AB4-F9D4-ED10-6A719C4992A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4E517F32-C075-A2C7-625E-706AA7C69A28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2C7A2690-589C-90BA-3731-27DF73641534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A639B09E-CD1D-EAD5-F86C-FCA32F13E9DB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2952232F-0400-EC67-FA31-37D9101C4F6A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494983D-C663-C923-9C78-8024644330E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227F3B31-8027-4614-E022-1F2B4C7DDAD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D6683335-8EAE-ADC6-A9B2-100617963A5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FFE3741D-D655-D1B9-43B0-EF9838FD77A8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92196FBC-6994-9D71-9F64-485229B15AC9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641858B9-DEA3-9A91-E63A-7178F003C2E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CBBC3D4B-D291-F0E2-4B13-223EF99D94B0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61883144-0BF7-4314-28C9-D3D499D5FFBA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14C8319A-EFC4-C3F8-A454-BB0D32956DA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AA926FC5-20F6-DE25-A04B-1285C0ECF80A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310B0D61-3215-1CD3-6364-E689EB79422C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33BB20DA-2748-1637-1A7E-8DC08F215DA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F5E2D235-9DDB-A09E-1B3D-DCEDF81F44F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9BA22B3D-2E2A-45BD-626A-6B978D5DB03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F16DABD5-1530-706D-B084-EF784091E844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92FDEA19-1690-969D-C51D-1CCFD413BD11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4633B7F3-90AD-057C-7FA5-CD8C3363D59A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6B1B274C-9A8F-1588-47F4-E810847F6EE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49A96B46-4B80-8D01-B453-089D05F9438F}"/>
              </a:ext>
            </a:extLst>
          </p:cNvPr>
          <p:cNvGrpSpPr/>
          <p:nvPr/>
        </p:nvGrpSpPr>
        <p:grpSpPr>
          <a:xfrm>
            <a:off x="1182511" y="3573397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99A0154A-0335-1A96-433F-ACC51C8AEC4E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FBA22C22-2166-7724-7373-6A7B1D5C1A37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1990C93-4DEF-42E3-6179-704F24A460AA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0EF187CA-6A53-9451-A8D6-5C00E23CB55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5EAA574B-B6D4-1012-A16A-AA08E51BB50A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C033B81-B5B4-694C-A15B-0532D1333D60}"/>
              </a:ext>
            </a:extLst>
          </p:cNvPr>
          <p:cNvGrpSpPr/>
          <p:nvPr/>
        </p:nvGrpSpPr>
        <p:grpSpPr>
          <a:xfrm>
            <a:off x="1168019" y="1662392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3A0F8654-B0A4-A044-12C2-55A32181CAE2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D8A54722-B90E-87A3-3545-9A8462485F82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3ED0D680-105B-A87E-78BA-4D0FE532F97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7F2DB60C-526C-88AF-3A44-ECC11CEF72EC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30FF0E09-BAE8-104C-AB84-135B98F54DBD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2E781E70-B251-D800-D095-879BBFE35D06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24D453E8-D3CD-6C1C-427B-F87AEBCEABF9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056F11A-B326-1B1F-E452-4F2118E75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15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4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29CF7B1F-C29F-6ACF-5408-1FCDB51F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BB31B-F003-F44B-FDF3-77D2D02A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645504F-BAB1-B4E1-4FB0-A80536A65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8045A0C2-C605-8329-516D-7EF025A83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Concluzii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F9F116E-A3B7-1411-BBA4-CC995E01E4E6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192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40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 </a:t>
            </a:r>
            <a:endParaRPr dirty="0"/>
          </a:p>
        </p:txBody>
      </p:sp>
      <p:sp>
        <p:nvSpPr>
          <p:cNvPr id="351" name="Google Shape;351;p28"/>
          <p:cNvSpPr/>
          <p:nvPr/>
        </p:nvSpPr>
        <p:spPr>
          <a:xfrm rot="5400000">
            <a:off x="3603217" y="1604675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2" name="Google Shape;352;p28"/>
          <p:cNvSpPr/>
          <p:nvPr/>
        </p:nvSpPr>
        <p:spPr>
          <a:xfrm rot="5400000">
            <a:off x="4535814" y="160110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3" name="Google Shape;353;p28"/>
          <p:cNvSpPr/>
          <p:nvPr/>
        </p:nvSpPr>
        <p:spPr>
          <a:xfrm rot="5400000">
            <a:off x="5022750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4" name="Google Shape;354;p28"/>
          <p:cNvSpPr/>
          <p:nvPr/>
        </p:nvSpPr>
        <p:spPr>
          <a:xfrm rot="5400000">
            <a:off x="3118346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5" name="Google Shape;355;p28"/>
          <p:cNvSpPr/>
          <p:nvPr/>
        </p:nvSpPr>
        <p:spPr>
          <a:xfrm rot="5400000">
            <a:off x="3603217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6" name="Google Shape;356;p28"/>
          <p:cNvSpPr/>
          <p:nvPr/>
        </p:nvSpPr>
        <p:spPr>
          <a:xfrm rot="5400000">
            <a:off x="4544364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4294967295"/>
          </p:nvPr>
        </p:nvSpPr>
        <p:spPr>
          <a:xfrm>
            <a:off x="32686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4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3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4294967295"/>
          </p:nvPr>
        </p:nvSpPr>
        <p:spPr>
          <a:xfrm>
            <a:off x="51730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5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4294967295"/>
          </p:nvPr>
        </p:nvSpPr>
        <p:spPr>
          <a:xfrm>
            <a:off x="5724958" y="1687031"/>
            <a:ext cx="28589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Suport pentru mai mulți parametri ș</a:t>
            </a:r>
            <a:r>
              <a:rPr lang="en-US" dirty="0" err="1"/>
              <a:t>i</a:t>
            </a:r>
            <a:r>
              <a:rPr lang="ro-RO" dirty="0"/>
              <a:t>/sau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MPI</a:t>
            </a:r>
            <a:endParaRPr dirty="0"/>
          </a:p>
        </p:txBody>
      </p:sp>
      <p:sp>
        <p:nvSpPr>
          <p:cNvPr id="366" name="Google Shape;366;p28"/>
          <p:cNvSpPr txBox="1">
            <a:spLocks noGrp="1"/>
          </p:cNvSpPr>
          <p:nvPr>
            <p:ph type="subTitle" idx="4294967295"/>
          </p:nvPr>
        </p:nvSpPr>
        <p:spPr>
          <a:xfrm>
            <a:off x="6436987" y="2376148"/>
            <a:ext cx="2285720" cy="93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Gestiunea granulară a memoriei alocate fiecărui proces și </a:t>
            </a:r>
            <a:br>
              <a:rPr lang="ro-RO" dirty="0"/>
            </a:br>
            <a:r>
              <a:rPr lang="ro-RO" dirty="0"/>
              <a:t>redistribuția proceselor în utilizare intensivă</a:t>
            </a:r>
            <a:endParaRPr dirty="0"/>
          </a:p>
        </p:txBody>
      </p:sp>
      <p:sp>
        <p:nvSpPr>
          <p:cNvPr id="370" name="Google Shape;370;p28"/>
          <p:cNvSpPr txBox="1">
            <a:spLocks noGrp="1"/>
          </p:cNvSpPr>
          <p:nvPr>
            <p:ph type="subTitle" idx="4294967295"/>
          </p:nvPr>
        </p:nvSpPr>
        <p:spPr>
          <a:xfrm>
            <a:off x="1258278" y="1617992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Crearea proceselor MPI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folosind o interfață web</a:t>
            </a:r>
            <a:endParaRPr dirty="0"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294967295"/>
          </p:nvPr>
        </p:nvSpPr>
        <p:spPr>
          <a:xfrm>
            <a:off x="589871" y="2498650"/>
            <a:ext cx="2337300" cy="73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Automatizare, </a:t>
            </a:r>
            <a:br>
              <a:rPr lang="ro-RO" dirty="0"/>
            </a:br>
            <a:r>
              <a:rPr lang="ro-RO" dirty="0"/>
              <a:t>Simplificare,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Acces la resurse computaționale</a:t>
            </a:r>
          </a:p>
        </p:txBody>
      </p:sp>
      <p:sp>
        <p:nvSpPr>
          <p:cNvPr id="2" name="Google Shape;350;p28">
            <a:extLst>
              <a:ext uri="{FF2B5EF4-FFF2-40B4-BE49-F238E27FC236}">
                <a16:creationId xmlns:a16="http://schemas.microsoft.com/office/drawing/2014/main" id="{F84F486C-C021-5D6F-C705-C6A689ABC245}"/>
              </a:ext>
            </a:extLst>
          </p:cNvPr>
          <p:cNvSpPr txBox="1">
            <a:spLocks/>
          </p:cNvSpPr>
          <p:nvPr/>
        </p:nvSpPr>
        <p:spPr>
          <a:xfrm>
            <a:off x="5407175" y="527402"/>
            <a:ext cx="34043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o-RO" dirty="0"/>
              <a:t>Direcții Viitoare </a:t>
            </a:r>
          </a:p>
        </p:txBody>
      </p:sp>
      <p:sp>
        <p:nvSpPr>
          <p:cNvPr id="3" name="Google Shape;372;p28">
            <a:extLst>
              <a:ext uri="{FF2B5EF4-FFF2-40B4-BE49-F238E27FC236}">
                <a16:creationId xmlns:a16="http://schemas.microsoft.com/office/drawing/2014/main" id="{7D2F0903-EA02-E03E-61C0-CD489DE828B1}"/>
              </a:ext>
            </a:extLst>
          </p:cNvPr>
          <p:cNvSpPr txBox="1">
            <a:spLocks/>
          </p:cNvSpPr>
          <p:nvPr/>
        </p:nvSpPr>
        <p:spPr>
          <a:xfrm>
            <a:off x="2232484" y="3511336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Scop academic, </a:t>
            </a:r>
          </a:p>
          <a:p>
            <a:pPr marL="0" indent="0">
              <a:buNone/>
            </a:pPr>
            <a:r>
              <a:rPr lang="en-US" dirty="0" err="1"/>
              <a:t>Clienți</a:t>
            </a:r>
            <a:r>
              <a:rPr lang="en-US" dirty="0"/>
              <a:t> on-demand</a:t>
            </a:r>
            <a:endParaRPr lang="ro-R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97ACAF-0F0C-E2C9-9880-0D7CD0FA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24" y="2505751"/>
            <a:ext cx="662184" cy="673925"/>
          </a:xfrm>
          <a:prstGeom prst="rect">
            <a:avLst/>
          </a:prstGeom>
        </p:spPr>
      </p:pic>
      <p:sp>
        <p:nvSpPr>
          <p:cNvPr id="5" name="Google Shape;366;p28">
            <a:extLst>
              <a:ext uri="{FF2B5EF4-FFF2-40B4-BE49-F238E27FC236}">
                <a16:creationId xmlns:a16="http://schemas.microsoft.com/office/drawing/2014/main" id="{3527459D-F817-9F0A-0EA1-A86BB9CD13D0}"/>
              </a:ext>
            </a:extLst>
          </p:cNvPr>
          <p:cNvSpPr txBox="1">
            <a:spLocks/>
          </p:cNvSpPr>
          <p:nvPr/>
        </p:nvSpPr>
        <p:spPr>
          <a:xfrm>
            <a:off x="5724958" y="3599495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Introducerea unui IDE integrat și îmbunătățirea securității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707E-D257-C976-2F7B-3D37D39FA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17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7E800570-3B56-E0EF-B85E-8296243C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6F490-AE96-80D9-523F-E712B453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94AF161-B897-3704-1517-133F4E79F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17388F35-B391-AAC5-8475-AB61E5E90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Mul</a:t>
            </a:r>
            <a:r>
              <a:rPr lang="ro-RO" sz="4400" dirty="0">
                <a:solidFill>
                  <a:schemeClr val="tx2">
                    <a:lumMod val="50000"/>
                  </a:schemeClr>
                </a:solidFill>
              </a:rPr>
              <a:t>țumesc pentru atenție!</a:t>
            </a:r>
            <a:endParaRPr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78B79E3-2C71-0E98-12AA-9B7143F33341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25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Cuprins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110771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3"/>
          </p:nvPr>
        </p:nvSpPr>
        <p:spPr>
          <a:xfrm>
            <a:off x="2762969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04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4"/>
          </p:nvPr>
        </p:nvSpPr>
        <p:spPr>
          <a:xfrm>
            <a:off x="3806986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02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5"/>
          </p:nvPr>
        </p:nvSpPr>
        <p:spPr>
          <a:xfrm>
            <a:off x="5462244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6"/>
          </p:nvPr>
        </p:nvSpPr>
        <p:spPr>
          <a:xfrm>
            <a:off x="650626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03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114691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Context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3806986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Obiective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9"/>
          </p:nvPr>
        </p:nvSpPr>
        <p:spPr>
          <a:xfrm>
            <a:off x="6433972" y="2126334"/>
            <a:ext cx="189230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Metodologie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762969" y="3476228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Rezultate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4"/>
          </p:nvPr>
        </p:nvSpPr>
        <p:spPr>
          <a:xfrm>
            <a:off x="5462244" y="347622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Concluzii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2864223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546702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1208965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389144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653169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86345-97A7-79EC-1B2B-AC8A4E51D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2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02300804-C49B-17BE-9C20-2311D3F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B3AAF-D5C0-A8FE-5813-4A515E2B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85C89A-BB23-1C0D-B506-ECB595EC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67A0BCA0-5401-6881-ECE0-D8A22B13A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</a:rPr>
              <a:t>Context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63E032BD-C5EF-7FEF-A091-C1F4DC891617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91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948CF4A3-89A0-E97B-15C3-EC5787E0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7EA2183-4BBF-C641-8D80-44D0EE6E4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De ce este MPI important?</a:t>
            </a: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B80D218A-6BE8-5BC8-5956-AC6A3A28DAA6}"/>
              </a:ext>
            </a:extLst>
          </p:cNvPr>
          <p:cNvSpPr/>
          <p:nvPr/>
        </p:nvSpPr>
        <p:spPr>
          <a:xfrm>
            <a:off x="1611971" y="1383876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A409478E-523E-257C-6A87-1E55C84EAD5A}"/>
              </a:ext>
            </a:extLst>
          </p:cNvPr>
          <p:cNvSpPr/>
          <p:nvPr/>
        </p:nvSpPr>
        <p:spPr>
          <a:xfrm>
            <a:off x="2781034" y="2308304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C5CDF996-5127-6694-E721-EBDFB47A2295}"/>
              </a:ext>
            </a:extLst>
          </p:cNvPr>
          <p:cNvSpPr/>
          <p:nvPr/>
        </p:nvSpPr>
        <p:spPr>
          <a:xfrm>
            <a:off x="2240104" y="157547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6BE1C617-FA9B-C1C5-0816-7C066EC544C2}"/>
              </a:ext>
            </a:extLst>
          </p:cNvPr>
          <p:cNvSpPr/>
          <p:nvPr/>
        </p:nvSpPr>
        <p:spPr>
          <a:xfrm>
            <a:off x="846625" y="3379713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C40246F-5454-2BD4-9374-A68394CC29F3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1E6C024D-35C1-2CA4-3379-4AA0068ED1ED}"/>
              </a:ext>
            </a:extLst>
          </p:cNvPr>
          <p:cNvSpPr/>
          <p:nvPr/>
        </p:nvSpPr>
        <p:spPr>
          <a:xfrm>
            <a:off x="3536397" y="356761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E87CF004-1B35-9920-5FED-2CCB9A0F5040}"/>
              </a:ext>
            </a:extLst>
          </p:cNvPr>
          <p:cNvSpPr/>
          <p:nvPr/>
        </p:nvSpPr>
        <p:spPr>
          <a:xfrm>
            <a:off x="5189025" y="15835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894CC1E9-F9F1-3D33-8DFB-217D0B0E68D9}"/>
              </a:ext>
            </a:extLst>
          </p:cNvPr>
          <p:cNvSpPr/>
          <p:nvPr/>
        </p:nvSpPr>
        <p:spPr>
          <a:xfrm>
            <a:off x="5189025" y="25421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20C76D07-571B-EA0E-F849-FB66A6981B58}"/>
              </a:ext>
            </a:extLst>
          </p:cNvPr>
          <p:cNvSpPr/>
          <p:nvPr/>
        </p:nvSpPr>
        <p:spPr>
          <a:xfrm>
            <a:off x="5189025" y="35008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3FF5016E-8DD2-0ECB-C82B-76EA1008C1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909981"/>
            <a:ext cx="23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incronizarea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Comunicarea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proceselor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92210CBB-62EC-6C73-D901-7E1452F230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844071"/>
            <a:ext cx="2398800" cy="77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Simulare 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științifică,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nteligență artificială,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Analiză computațională intensivă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HPC</a:t>
            </a: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D5549585-904D-2626-EADA-98844BF3BC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2668977"/>
            <a:ext cx="2819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Timp de execuție,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Resurse utilizate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795A8588-0957-8871-684A-1F910BE277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25421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Optimizare</a:t>
            </a: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14114A94-EBD5-EC49-50D2-8A719C00C6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5088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Utilizări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0850F5EB-FEB9-C436-AD4D-6577D57CAC4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5754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Paralelism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" name="Google Shape;10320;p53">
            <a:extLst>
              <a:ext uri="{FF2B5EF4-FFF2-40B4-BE49-F238E27FC236}">
                <a16:creationId xmlns:a16="http://schemas.microsoft.com/office/drawing/2014/main" id="{DF27093C-B3F5-0E0E-D8F3-CE1445087ADB}"/>
              </a:ext>
            </a:extLst>
          </p:cNvPr>
          <p:cNvGrpSpPr/>
          <p:nvPr/>
        </p:nvGrpSpPr>
        <p:grpSpPr>
          <a:xfrm>
            <a:off x="2427855" y="1743219"/>
            <a:ext cx="472092" cy="477863"/>
            <a:chOff x="3527780" y="2885263"/>
            <a:chExt cx="347435" cy="345534"/>
          </a:xfrm>
        </p:grpSpPr>
        <p:sp>
          <p:nvSpPr>
            <p:cNvPr id="27" name="Google Shape;10321;p53">
              <a:extLst>
                <a:ext uri="{FF2B5EF4-FFF2-40B4-BE49-F238E27FC236}">
                  <a16:creationId xmlns:a16="http://schemas.microsoft.com/office/drawing/2014/main" id="{7D768C91-F0F8-0396-E787-91CFD10D508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22;p53">
              <a:extLst>
                <a:ext uri="{FF2B5EF4-FFF2-40B4-BE49-F238E27FC236}">
                  <a16:creationId xmlns:a16="http://schemas.microsoft.com/office/drawing/2014/main" id="{0E73AEE2-07A5-4CD5-8C60-566D5D6B7B09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23;p53">
              <a:extLst>
                <a:ext uri="{FF2B5EF4-FFF2-40B4-BE49-F238E27FC236}">
                  <a16:creationId xmlns:a16="http://schemas.microsoft.com/office/drawing/2014/main" id="{79538E6D-23EE-6687-65FA-0E3267C9EC3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24;p53">
              <a:extLst>
                <a:ext uri="{FF2B5EF4-FFF2-40B4-BE49-F238E27FC236}">
                  <a16:creationId xmlns:a16="http://schemas.microsoft.com/office/drawing/2014/main" id="{BD527D05-8D70-F2A5-9C2C-E1CEC3980AC7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5;p53">
              <a:extLst>
                <a:ext uri="{FF2B5EF4-FFF2-40B4-BE49-F238E27FC236}">
                  <a16:creationId xmlns:a16="http://schemas.microsoft.com/office/drawing/2014/main" id="{273A59FC-9387-707C-556B-E8AFC4B19BD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26;p53">
              <a:extLst>
                <a:ext uri="{FF2B5EF4-FFF2-40B4-BE49-F238E27FC236}">
                  <a16:creationId xmlns:a16="http://schemas.microsoft.com/office/drawing/2014/main" id="{4D2AF2D1-3AD9-E534-EF0A-6120093A45F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27;p53">
              <a:extLst>
                <a:ext uri="{FF2B5EF4-FFF2-40B4-BE49-F238E27FC236}">
                  <a16:creationId xmlns:a16="http://schemas.microsoft.com/office/drawing/2014/main" id="{B9BB94EB-B10B-BF12-3515-73D0EDECA9B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28;p53">
              <a:extLst>
                <a:ext uri="{FF2B5EF4-FFF2-40B4-BE49-F238E27FC236}">
                  <a16:creationId xmlns:a16="http://schemas.microsoft.com/office/drawing/2014/main" id="{F2FAFFDB-61AE-91F1-51A0-36968B1A5D20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29;p53">
              <a:extLst>
                <a:ext uri="{FF2B5EF4-FFF2-40B4-BE49-F238E27FC236}">
                  <a16:creationId xmlns:a16="http://schemas.microsoft.com/office/drawing/2014/main" id="{AFFDE7F7-391D-1EB9-E743-6F2E3D27CAB1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30;p53">
              <a:extLst>
                <a:ext uri="{FF2B5EF4-FFF2-40B4-BE49-F238E27FC236}">
                  <a16:creationId xmlns:a16="http://schemas.microsoft.com/office/drawing/2014/main" id="{85E32FC2-0319-85B0-DB0B-4422B519522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31;p53">
              <a:extLst>
                <a:ext uri="{FF2B5EF4-FFF2-40B4-BE49-F238E27FC236}">
                  <a16:creationId xmlns:a16="http://schemas.microsoft.com/office/drawing/2014/main" id="{D0F03516-3488-3840-D02B-8415B171C720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32;p53">
              <a:extLst>
                <a:ext uri="{FF2B5EF4-FFF2-40B4-BE49-F238E27FC236}">
                  <a16:creationId xmlns:a16="http://schemas.microsoft.com/office/drawing/2014/main" id="{35481260-AC7F-565F-1967-3E4C0EA3DC74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33;p53">
              <a:extLst>
                <a:ext uri="{FF2B5EF4-FFF2-40B4-BE49-F238E27FC236}">
                  <a16:creationId xmlns:a16="http://schemas.microsoft.com/office/drawing/2014/main" id="{F40596A4-98CE-0A39-44CD-6B214F88331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34;p53">
              <a:extLst>
                <a:ext uri="{FF2B5EF4-FFF2-40B4-BE49-F238E27FC236}">
                  <a16:creationId xmlns:a16="http://schemas.microsoft.com/office/drawing/2014/main" id="{2EF830B7-927F-51AC-C226-70E55CBD6F2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35;p53">
              <a:extLst>
                <a:ext uri="{FF2B5EF4-FFF2-40B4-BE49-F238E27FC236}">
                  <a16:creationId xmlns:a16="http://schemas.microsoft.com/office/drawing/2014/main" id="{F2900FF5-6A20-13EA-A15C-210127E33E5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36;p53">
              <a:extLst>
                <a:ext uri="{FF2B5EF4-FFF2-40B4-BE49-F238E27FC236}">
                  <a16:creationId xmlns:a16="http://schemas.microsoft.com/office/drawing/2014/main" id="{7A168D1D-9D46-663C-6001-602A481E6069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7;p53">
              <a:extLst>
                <a:ext uri="{FF2B5EF4-FFF2-40B4-BE49-F238E27FC236}">
                  <a16:creationId xmlns:a16="http://schemas.microsoft.com/office/drawing/2014/main" id="{6D74A1A2-6082-C8A1-B160-00012B05093A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8;p53">
              <a:extLst>
                <a:ext uri="{FF2B5EF4-FFF2-40B4-BE49-F238E27FC236}">
                  <a16:creationId xmlns:a16="http://schemas.microsoft.com/office/drawing/2014/main" id="{048CEB07-4400-1A0A-7C7D-D4CF696001A1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9;p53">
              <a:extLst>
                <a:ext uri="{FF2B5EF4-FFF2-40B4-BE49-F238E27FC236}">
                  <a16:creationId xmlns:a16="http://schemas.microsoft.com/office/drawing/2014/main" id="{FEB5DB17-BE96-873D-A2CA-68CA636D7898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40;p53">
              <a:extLst>
                <a:ext uri="{FF2B5EF4-FFF2-40B4-BE49-F238E27FC236}">
                  <a16:creationId xmlns:a16="http://schemas.microsoft.com/office/drawing/2014/main" id="{8D638ED5-8698-1AD2-EC74-26A4DE304C17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41;p53">
              <a:extLst>
                <a:ext uri="{FF2B5EF4-FFF2-40B4-BE49-F238E27FC236}">
                  <a16:creationId xmlns:a16="http://schemas.microsoft.com/office/drawing/2014/main" id="{046BE6C7-B263-0236-7365-B8FBD172421E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42;p53">
              <a:extLst>
                <a:ext uri="{FF2B5EF4-FFF2-40B4-BE49-F238E27FC236}">
                  <a16:creationId xmlns:a16="http://schemas.microsoft.com/office/drawing/2014/main" id="{DA7442E4-9F77-9C0A-A4BF-D60D1CA9D9B0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43;p53">
              <a:extLst>
                <a:ext uri="{FF2B5EF4-FFF2-40B4-BE49-F238E27FC236}">
                  <a16:creationId xmlns:a16="http://schemas.microsoft.com/office/drawing/2014/main" id="{20ED60F5-8CD7-BAE2-7151-F625A8E949E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0320;p53">
            <a:extLst>
              <a:ext uri="{FF2B5EF4-FFF2-40B4-BE49-F238E27FC236}">
                <a16:creationId xmlns:a16="http://schemas.microsoft.com/office/drawing/2014/main" id="{C03EEB17-26B4-0A14-F281-467181BE483D}"/>
              </a:ext>
            </a:extLst>
          </p:cNvPr>
          <p:cNvGrpSpPr/>
          <p:nvPr/>
        </p:nvGrpSpPr>
        <p:grpSpPr>
          <a:xfrm>
            <a:off x="5335788" y="1731914"/>
            <a:ext cx="347435" cy="345534"/>
            <a:chOff x="3527780" y="2885263"/>
            <a:chExt cx="347435" cy="3455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Google Shape;10321;p53">
              <a:extLst>
                <a:ext uri="{FF2B5EF4-FFF2-40B4-BE49-F238E27FC236}">
                  <a16:creationId xmlns:a16="http://schemas.microsoft.com/office/drawing/2014/main" id="{1B18F31E-2742-D375-0B15-AA34E08393B8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2;p53">
              <a:extLst>
                <a:ext uri="{FF2B5EF4-FFF2-40B4-BE49-F238E27FC236}">
                  <a16:creationId xmlns:a16="http://schemas.microsoft.com/office/drawing/2014/main" id="{400BCAF5-2FFA-2342-87F4-25F20CD15894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23;p53">
              <a:extLst>
                <a:ext uri="{FF2B5EF4-FFF2-40B4-BE49-F238E27FC236}">
                  <a16:creationId xmlns:a16="http://schemas.microsoft.com/office/drawing/2014/main" id="{2EEFDC28-534F-EFFD-4342-8E0F4BCBD11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24;p53">
              <a:extLst>
                <a:ext uri="{FF2B5EF4-FFF2-40B4-BE49-F238E27FC236}">
                  <a16:creationId xmlns:a16="http://schemas.microsoft.com/office/drawing/2014/main" id="{44855D84-4353-D128-14FE-29C97CACB36E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25;p53">
              <a:extLst>
                <a:ext uri="{FF2B5EF4-FFF2-40B4-BE49-F238E27FC236}">
                  <a16:creationId xmlns:a16="http://schemas.microsoft.com/office/drawing/2014/main" id="{C7765045-E5CA-88A0-BD6B-A2A8664674F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26;p53">
              <a:extLst>
                <a:ext uri="{FF2B5EF4-FFF2-40B4-BE49-F238E27FC236}">
                  <a16:creationId xmlns:a16="http://schemas.microsoft.com/office/drawing/2014/main" id="{47C61E22-DA72-9C62-696D-2BBF78BBA0B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27;p53">
              <a:extLst>
                <a:ext uri="{FF2B5EF4-FFF2-40B4-BE49-F238E27FC236}">
                  <a16:creationId xmlns:a16="http://schemas.microsoft.com/office/drawing/2014/main" id="{7F1287C5-9449-FCD0-25A9-7478FD7519C5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28;p53">
              <a:extLst>
                <a:ext uri="{FF2B5EF4-FFF2-40B4-BE49-F238E27FC236}">
                  <a16:creationId xmlns:a16="http://schemas.microsoft.com/office/drawing/2014/main" id="{EA486C0F-0CDC-72F3-84B1-F0365497B4E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29;p53">
              <a:extLst>
                <a:ext uri="{FF2B5EF4-FFF2-40B4-BE49-F238E27FC236}">
                  <a16:creationId xmlns:a16="http://schemas.microsoft.com/office/drawing/2014/main" id="{A54F0144-BB12-AF73-1492-B1D4A21DB00C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330;p53">
              <a:extLst>
                <a:ext uri="{FF2B5EF4-FFF2-40B4-BE49-F238E27FC236}">
                  <a16:creationId xmlns:a16="http://schemas.microsoft.com/office/drawing/2014/main" id="{F2C8101F-30C1-1EF9-9A30-F1F920D89DC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331;p53">
              <a:extLst>
                <a:ext uri="{FF2B5EF4-FFF2-40B4-BE49-F238E27FC236}">
                  <a16:creationId xmlns:a16="http://schemas.microsoft.com/office/drawing/2014/main" id="{2A9677F4-B37D-BC49-19D9-4B1A27E50A8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32;p53">
              <a:extLst>
                <a:ext uri="{FF2B5EF4-FFF2-40B4-BE49-F238E27FC236}">
                  <a16:creationId xmlns:a16="http://schemas.microsoft.com/office/drawing/2014/main" id="{4E578435-BED8-B897-B181-1C8566DED009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33;p53">
              <a:extLst>
                <a:ext uri="{FF2B5EF4-FFF2-40B4-BE49-F238E27FC236}">
                  <a16:creationId xmlns:a16="http://schemas.microsoft.com/office/drawing/2014/main" id="{A979F99F-B446-4058-54CE-F65FBE42739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334;p53">
              <a:extLst>
                <a:ext uri="{FF2B5EF4-FFF2-40B4-BE49-F238E27FC236}">
                  <a16:creationId xmlns:a16="http://schemas.microsoft.com/office/drawing/2014/main" id="{39E30C6C-6419-6BBC-0D79-BD1679B03DD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335;p53">
              <a:extLst>
                <a:ext uri="{FF2B5EF4-FFF2-40B4-BE49-F238E27FC236}">
                  <a16:creationId xmlns:a16="http://schemas.microsoft.com/office/drawing/2014/main" id="{651229EF-FEB0-7B11-F65F-9AB05981846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336;p53">
              <a:extLst>
                <a:ext uri="{FF2B5EF4-FFF2-40B4-BE49-F238E27FC236}">
                  <a16:creationId xmlns:a16="http://schemas.microsoft.com/office/drawing/2014/main" id="{EDA7C80E-1FB5-EE8E-6FD1-1DD0B9ADBF3B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337;p53">
              <a:extLst>
                <a:ext uri="{FF2B5EF4-FFF2-40B4-BE49-F238E27FC236}">
                  <a16:creationId xmlns:a16="http://schemas.microsoft.com/office/drawing/2014/main" id="{755AB507-D57D-BF15-8D6C-FE80D59BB0B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338;p53">
              <a:extLst>
                <a:ext uri="{FF2B5EF4-FFF2-40B4-BE49-F238E27FC236}">
                  <a16:creationId xmlns:a16="http://schemas.microsoft.com/office/drawing/2014/main" id="{C8228B36-C062-EA73-6654-1AA11893496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339;p53">
              <a:extLst>
                <a:ext uri="{FF2B5EF4-FFF2-40B4-BE49-F238E27FC236}">
                  <a16:creationId xmlns:a16="http://schemas.microsoft.com/office/drawing/2014/main" id="{53D39F3A-8F40-34DD-F880-614650088194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340;p53">
              <a:extLst>
                <a:ext uri="{FF2B5EF4-FFF2-40B4-BE49-F238E27FC236}">
                  <a16:creationId xmlns:a16="http://schemas.microsoft.com/office/drawing/2014/main" id="{759C21ED-A926-2567-120A-F0F6E8ECD67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341;p53">
              <a:extLst>
                <a:ext uri="{FF2B5EF4-FFF2-40B4-BE49-F238E27FC236}">
                  <a16:creationId xmlns:a16="http://schemas.microsoft.com/office/drawing/2014/main" id="{540EF29A-A3B8-65D0-B1C4-E7C32A96208C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342;p53">
              <a:extLst>
                <a:ext uri="{FF2B5EF4-FFF2-40B4-BE49-F238E27FC236}">
                  <a16:creationId xmlns:a16="http://schemas.microsoft.com/office/drawing/2014/main" id="{6F3C6852-BCB7-334E-4D7B-343A6F7602A1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343;p53">
              <a:extLst>
                <a:ext uri="{FF2B5EF4-FFF2-40B4-BE49-F238E27FC236}">
                  <a16:creationId xmlns:a16="http://schemas.microsoft.com/office/drawing/2014/main" id="{B6CE1982-E0B7-C3E9-7C38-80654DC10F03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10448;p53">
            <a:extLst>
              <a:ext uri="{FF2B5EF4-FFF2-40B4-BE49-F238E27FC236}">
                <a16:creationId xmlns:a16="http://schemas.microsoft.com/office/drawing/2014/main" id="{FD2540A7-737E-012A-624E-52D14608C194}"/>
              </a:ext>
            </a:extLst>
          </p:cNvPr>
          <p:cNvGrpSpPr/>
          <p:nvPr/>
        </p:nvGrpSpPr>
        <p:grpSpPr>
          <a:xfrm>
            <a:off x="1246710" y="3732675"/>
            <a:ext cx="457200" cy="457200"/>
            <a:chOff x="2633105" y="2431859"/>
            <a:chExt cx="363243" cy="328585"/>
          </a:xfrm>
        </p:grpSpPr>
        <p:sp>
          <p:nvSpPr>
            <p:cNvPr id="573" name="Google Shape;10449;p53">
              <a:extLst>
                <a:ext uri="{FF2B5EF4-FFF2-40B4-BE49-F238E27FC236}">
                  <a16:creationId xmlns:a16="http://schemas.microsoft.com/office/drawing/2014/main" id="{51619B28-3F28-29AD-3041-0019F5529346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450;p53">
              <a:extLst>
                <a:ext uri="{FF2B5EF4-FFF2-40B4-BE49-F238E27FC236}">
                  <a16:creationId xmlns:a16="http://schemas.microsoft.com/office/drawing/2014/main" id="{E7857672-C3D9-7EA0-B108-B575145F7E43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451;p53">
              <a:extLst>
                <a:ext uri="{FF2B5EF4-FFF2-40B4-BE49-F238E27FC236}">
                  <a16:creationId xmlns:a16="http://schemas.microsoft.com/office/drawing/2014/main" id="{2EE4C2B0-BEAB-1E3D-C8F5-49A2643C2ED7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452;p53">
              <a:extLst>
                <a:ext uri="{FF2B5EF4-FFF2-40B4-BE49-F238E27FC236}">
                  <a16:creationId xmlns:a16="http://schemas.microsoft.com/office/drawing/2014/main" id="{4ED6FA53-3E00-7DC4-AB76-FF72641D915D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453;p53">
              <a:extLst>
                <a:ext uri="{FF2B5EF4-FFF2-40B4-BE49-F238E27FC236}">
                  <a16:creationId xmlns:a16="http://schemas.microsoft.com/office/drawing/2014/main" id="{84E1FF31-7781-09B5-F4D0-0757DC54F07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454;p53">
              <a:extLst>
                <a:ext uri="{FF2B5EF4-FFF2-40B4-BE49-F238E27FC236}">
                  <a16:creationId xmlns:a16="http://schemas.microsoft.com/office/drawing/2014/main" id="{CD062761-91CB-3BDF-17DB-C9467E685F29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455;p53">
              <a:extLst>
                <a:ext uri="{FF2B5EF4-FFF2-40B4-BE49-F238E27FC236}">
                  <a16:creationId xmlns:a16="http://schemas.microsoft.com/office/drawing/2014/main" id="{1EB24011-3FF8-69FD-4C4A-C7D90ABF5375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456;p53">
              <a:extLst>
                <a:ext uri="{FF2B5EF4-FFF2-40B4-BE49-F238E27FC236}">
                  <a16:creationId xmlns:a16="http://schemas.microsoft.com/office/drawing/2014/main" id="{0FA03497-E16F-8D8D-F1EE-E3366351006F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10436;p53">
            <a:extLst>
              <a:ext uri="{FF2B5EF4-FFF2-40B4-BE49-F238E27FC236}">
                <a16:creationId xmlns:a16="http://schemas.microsoft.com/office/drawing/2014/main" id="{2D0CC587-B6FE-F376-315F-6AAD399A183E}"/>
              </a:ext>
            </a:extLst>
          </p:cNvPr>
          <p:cNvGrpSpPr/>
          <p:nvPr/>
        </p:nvGrpSpPr>
        <p:grpSpPr>
          <a:xfrm>
            <a:off x="3748497" y="3732675"/>
            <a:ext cx="457200" cy="457200"/>
            <a:chOff x="3075928" y="2445798"/>
            <a:chExt cx="363243" cy="300675"/>
          </a:xfrm>
        </p:grpSpPr>
        <p:sp>
          <p:nvSpPr>
            <p:cNvPr id="582" name="Google Shape;10437;p53">
              <a:extLst>
                <a:ext uri="{FF2B5EF4-FFF2-40B4-BE49-F238E27FC236}">
                  <a16:creationId xmlns:a16="http://schemas.microsoft.com/office/drawing/2014/main" id="{CE449687-2D2E-D36B-0106-3D82295D520B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438;p53">
              <a:extLst>
                <a:ext uri="{FF2B5EF4-FFF2-40B4-BE49-F238E27FC236}">
                  <a16:creationId xmlns:a16="http://schemas.microsoft.com/office/drawing/2014/main" id="{8867C6E3-C371-BFD8-F7A0-75254205795A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439;p53">
              <a:extLst>
                <a:ext uri="{FF2B5EF4-FFF2-40B4-BE49-F238E27FC236}">
                  <a16:creationId xmlns:a16="http://schemas.microsoft.com/office/drawing/2014/main" id="{31ECB986-314E-0E29-15DF-9C84CE6B3B1B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440;p53">
              <a:extLst>
                <a:ext uri="{FF2B5EF4-FFF2-40B4-BE49-F238E27FC236}">
                  <a16:creationId xmlns:a16="http://schemas.microsoft.com/office/drawing/2014/main" id="{B33F3649-50C9-FC0D-49B5-902FA9B7FE11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441;p53">
              <a:extLst>
                <a:ext uri="{FF2B5EF4-FFF2-40B4-BE49-F238E27FC236}">
                  <a16:creationId xmlns:a16="http://schemas.microsoft.com/office/drawing/2014/main" id="{5C8B03EF-7C41-E0DE-A48E-296A7CFB8747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442;p53">
              <a:extLst>
                <a:ext uri="{FF2B5EF4-FFF2-40B4-BE49-F238E27FC236}">
                  <a16:creationId xmlns:a16="http://schemas.microsoft.com/office/drawing/2014/main" id="{7B4AD769-0925-AB76-3B58-289574EF25EA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443;p53">
              <a:extLst>
                <a:ext uri="{FF2B5EF4-FFF2-40B4-BE49-F238E27FC236}">
                  <a16:creationId xmlns:a16="http://schemas.microsoft.com/office/drawing/2014/main" id="{233BDB4F-3615-33C1-316B-41A5B2D24A49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444;p53">
              <a:extLst>
                <a:ext uri="{FF2B5EF4-FFF2-40B4-BE49-F238E27FC236}">
                  <a16:creationId xmlns:a16="http://schemas.microsoft.com/office/drawing/2014/main" id="{BC92C4EB-3217-AEFC-54C0-E59620F4E415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445;p53">
              <a:extLst>
                <a:ext uri="{FF2B5EF4-FFF2-40B4-BE49-F238E27FC236}">
                  <a16:creationId xmlns:a16="http://schemas.microsoft.com/office/drawing/2014/main" id="{95F02360-380C-FDB1-12E5-EF85453744FE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446;p53">
              <a:extLst>
                <a:ext uri="{FF2B5EF4-FFF2-40B4-BE49-F238E27FC236}">
                  <a16:creationId xmlns:a16="http://schemas.microsoft.com/office/drawing/2014/main" id="{D200BB81-DD35-912B-C758-C85FAAAD86B3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447;p53">
              <a:extLst>
                <a:ext uri="{FF2B5EF4-FFF2-40B4-BE49-F238E27FC236}">
                  <a16:creationId xmlns:a16="http://schemas.microsoft.com/office/drawing/2014/main" id="{8FB79106-14FD-9DF7-77D8-6D593112FF7A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10448;p53">
            <a:extLst>
              <a:ext uri="{FF2B5EF4-FFF2-40B4-BE49-F238E27FC236}">
                <a16:creationId xmlns:a16="http://schemas.microsoft.com/office/drawing/2014/main" id="{7BB9F86B-2225-0409-9FA7-BA795C1A8D92}"/>
              </a:ext>
            </a:extLst>
          </p:cNvPr>
          <p:cNvGrpSpPr/>
          <p:nvPr/>
        </p:nvGrpSpPr>
        <p:grpSpPr>
          <a:xfrm>
            <a:off x="5349014" y="2675542"/>
            <a:ext cx="363243" cy="328585"/>
            <a:chOff x="2633105" y="2431859"/>
            <a:chExt cx="363243" cy="32858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5" name="Google Shape;10449;p53">
              <a:extLst>
                <a:ext uri="{FF2B5EF4-FFF2-40B4-BE49-F238E27FC236}">
                  <a16:creationId xmlns:a16="http://schemas.microsoft.com/office/drawing/2014/main" id="{67EF4B67-6BA7-2298-2CA7-B15CD0AABEA0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450;p53">
              <a:extLst>
                <a:ext uri="{FF2B5EF4-FFF2-40B4-BE49-F238E27FC236}">
                  <a16:creationId xmlns:a16="http://schemas.microsoft.com/office/drawing/2014/main" id="{A18A41EB-1D0F-F971-BEA2-BA3A969109D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451;p53">
              <a:extLst>
                <a:ext uri="{FF2B5EF4-FFF2-40B4-BE49-F238E27FC236}">
                  <a16:creationId xmlns:a16="http://schemas.microsoft.com/office/drawing/2014/main" id="{E6F900BF-7270-E84A-E59F-4F933DE98536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452;p53">
              <a:extLst>
                <a:ext uri="{FF2B5EF4-FFF2-40B4-BE49-F238E27FC236}">
                  <a16:creationId xmlns:a16="http://schemas.microsoft.com/office/drawing/2014/main" id="{8C68980F-657A-36CC-81A8-BF6FFEF68907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453;p53">
              <a:extLst>
                <a:ext uri="{FF2B5EF4-FFF2-40B4-BE49-F238E27FC236}">
                  <a16:creationId xmlns:a16="http://schemas.microsoft.com/office/drawing/2014/main" id="{3B4A63DB-7212-B30F-717C-6FF766815E1F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454;p53">
              <a:extLst>
                <a:ext uri="{FF2B5EF4-FFF2-40B4-BE49-F238E27FC236}">
                  <a16:creationId xmlns:a16="http://schemas.microsoft.com/office/drawing/2014/main" id="{F8C3EAA3-3191-999C-BEC1-833A0BC99A3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455;p53">
              <a:extLst>
                <a:ext uri="{FF2B5EF4-FFF2-40B4-BE49-F238E27FC236}">
                  <a16:creationId xmlns:a16="http://schemas.microsoft.com/office/drawing/2014/main" id="{A59CD4AB-15BD-5BA4-3FF1-90DF70B0A711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456;p53">
              <a:extLst>
                <a:ext uri="{FF2B5EF4-FFF2-40B4-BE49-F238E27FC236}">
                  <a16:creationId xmlns:a16="http://schemas.microsoft.com/office/drawing/2014/main" id="{242034A4-51D1-B6CB-6127-CE43DA672CE5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10436;p53">
            <a:extLst>
              <a:ext uri="{FF2B5EF4-FFF2-40B4-BE49-F238E27FC236}">
                <a16:creationId xmlns:a16="http://schemas.microsoft.com/office/drawing/2014/main" id="{8165710F-ACD1-E98A-2816-975E290A3096}"/>
              </a:ext>
            </a:extLst>
          </p:cNvPr>
          <p:cNvGrpSpPr/>
          <p:nvPr/>
        </p:nvGrpSpPr>
        <p:grpSpPr>
          <a:xfrm>
            <a:off x="5340928" y="3634860"/>
            <a:ext cx="363243" cy="300675"/>
            <a:chOff x="3075928" y="2445798"/>
            <a:chExt cx="363243" cy="300675"/>
          </a:xfrm>
          <a:solidFill>
            <a:schemeClr val="accent3"/>
          </a:solidFill>
        </p:grpSpPr>
        <p:sp>
          <p:nvSpPr>
            <p:cNvPr id="604" name="Google Shape;10437;p53">
              <a:extLst>
                <a:ext uri="{FF2B5EF4-FFF2-40B4-BE49-F238E27FC236}">
                  <a16:creationId xmlns:a16="http://schemas.microsoft.com/office/drawing/2014/main" id="{6915AC0E-5ED5-F18E-F328-A8B6E749252A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438;p53">
              <a:extLst>
                <a:ext uri="{FF2B5EF4-FFF2-40B4-BE49-F238E27FC236}">
                  <a16:creationId xmlns:a16="http://schemas.microsoft.com/office/drawing/2014/main" id="{C449D374-DAA7-A2C2-463E-7114A9DFA314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439;p53">
              <a:extLst>
                <a:ext uri="{FF2B5EF4-FFF2-40B4-BE49-F238E27FC236}">
                  <a16:creationId xmlns:a16="http://schemas.microsoft.com/office/drawing/2014/main" id="{AD3D7539-508F-ABCC-EC58-D9A20CED4D80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440;p53">
              <a:extLst>
                <a:ext uri="{FF2B5EF4-FFF2-40B4-BE49-F238E27FC236}">
                  <a16:creationId xmlns:a16="http://schemas.microsoft.com/office/drawing/2014/main" id="{562369BF-4BCB-4EEA-07B6-FAF737B31CF7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441;p53">
              <a:extLst>
                <a:ext uri="{FF2B5EF4-FFF2-40B4-BE49-F238E27FC236}">
                  <a16:creationId xmlns:a16="http://schemas.microsoft.com/office/drawing/2014/main" id="{DA81E96D-1279-6146-EC75-1522C61676A1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442;p53">
              <a:extLst>
                <a:ext uri="{FF2B5EF4-FFF2-40B4-BE49-F238E27FC236}">
                  <a16:creationId xmlns:a16="http://schemas.microsoft.com/office/drawing/2014/main" id="{A98F958B-7915-154C-36B6-C89B716C3BAB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443;p53">
              <a:extLst>
                <a:ext uri="{FF2B5EF4-FFF2-40B4-BE49-F238E27FC236}">
                  <a16:creationId xmlns:a16="http://schemas.microsoft.com/office/drawing/2014/main" id="{0302E091-785F-2F72-C5FD-0D8FD72AD702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444;p53">
              <a:extLst>
                <a:ext uri="{FF2B5EF4-FFF2-40B4-BE49-F238E27FC236}">
                  <a16:creationId xmlns:a16="http://schemas.microsoft.com/office/drawing/2014/main" id="{6380D6E8-9EB3-2BE6-AEC0-02D74AF58F87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445;p53">
              <a:extLst>
                <a:ext uri="{FF2B5EF4-FFF2-40B4-BE49-F238E27FC236}">
                  <a16:creationId xmlns:a16="http://schemas.microsoft.com/office/drawing/2014/main" id="{82DF52DB-8BF8-92D6-DE58-E11FEB22FD14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46;p53">
              <a:extLst>
                <a:ext uri="{FF2B5EF4-FFF2-40B4-BE49-F238E27FC236}">
                  <a16:creationId xmlns:a16="http://schemas.microsoft.com/office/drawing/2014/main" id="{E251D7D0-B087-F8B7-B420-1F2765C4EF24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447;p53">
              <a:extLst>
                <a:ext uri="{FF2B5EF4-FFF2-40B4-BE49-F238E27FC236}">
                  <a16:creationId xmlns:a16="http://schemas.microsoft.com/office/drawing/2014/main" id="{7905C9A4-7BB3-4D5D-B26F-4EC916A19723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EB4AF-DA2A-185A-DD41-B12598A1B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4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55C16745-7E1F-A737-39A0-EF253B48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2CC4E65-358C-BF1B-D3E6-E8F290131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Limitări în utilizarea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8DFE68B5-FA7A-6A2E-65B0-6C875069D695}"/>
              </a:ext>
            </a:extLst>
          </p:cNvPr>
          <p:cNvSpPr/>
          <p:nvPr/>
        </p:nvSpPr>
        <p:spPr>
          <a:xfrm>
            <a:off x="5755346" y="1279101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8B11755C-D439-153F-4E2C-09E4F0993789}"/>
              </a:ext>
            </a:extLst>
          </p:cNvPr>
          <p:cNvSpPr/>
          <p:nvPr/>
        </p:nvSpPr>
        <p:spPr>
          <a:xfrm>
            <a:off x="6924409" y="2203529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AD5604C8-4663-05EF-9490-00330B05F7CD}"/>
              </a:ext>
            </a:extLst>
          </p:cNvPr>
          <p:cNvSpPr/>
          <p:nvPr/>
        </p:nvSpPr>
        <p:spPr>
          <a:xfrm>
            <a:off x="6383479" y="147070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F5A0F6B5-55DE-D2F0-89C7-0D2C30E82FDF}"/>
              </a:ext>
            </a:extLst>
          </p:cNvPr>
          <p:cNvSpPr/>
          <p:nvPr/>
        </p:nvSpPr>
        <p:spPr>
          <a:xfrm>
            <a:off x="4990000" y="3274938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6AE0B48-0D06-C5E1-3A6A-BEF828812083}"/>
              </a:ext>
            </a:extLst>
          </p:cNvPr>
          <p:cNvSpPr/>
          <p:nvPr/>
        </p:nvSpPr>
        <p:spPr>
          <a:xfrm>
            <a:off x="5163110" y="3457453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90B2EF71-575D-B81F-3F04-F29EAF86A036}"/>
              </a:ext>
            </a:extLst>
          </p:cNvPr>
          <p:cNvSpPr/>
          <p:nvPr/>
        </p:nvSpPr>
        <p:spPr>
          <a:xfrm>
            <a:off x="7679772" y="346283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47;p32">
            <a:extLst>
              <a:ext uri="{FF2B5EF4-FFF2-40B4-BE49-F238E27FC236}">
                <a16:creationId xmlns:a16="http://schemas.microsoft.com/office/drawing/2014/main" id="{655E9000-0BCA-2D35-51C6-3F785A545AAF}"/>
              </a:ext>
            </a:extLst>
          </p:cNvPr>
          <p:cNvSpPr/>
          <p:nvPr/>
        </p:nvSpPr>
        <p:spPr>
          <a:xfrm>
            <a:off x="1188761" y="147717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" name="Google Shape;548;p32">
            <a:extLst>
              <a:ext uri="{FF2B5EF4-FFF2-40B4-BE49-F238E27FC236}">
                <a16:creationId xmlns:a16="http://schemas.microsoft.com/office/drawing/2014/main" id="{87DBFA2F-76EE-29A2-1035-C17952E5E234}"/>
              </a:ext>
            </a:extLst>
          </p:cNvPr>
          <p:cNvSpPr/>
          <p:nvPr/>
        </p:nvSpPr>
        <p:spPr>
          <a:xfrm>
            <a:off x="1188761" y="243584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49;p32">
            <a:extLst>
              <a:ext uri="{FF2B5EF4-FFF2-40B4-BE49-F238E27FC236}">
                <a16:creationId xmlns:a16="http://schemas.microsoft.com/office/drawing/2014/main" id="{7D45FC8C-D994-DF04-CACC-4BF28C27F568}"/>
              </a:ext>
            </a:extLst>
          </p:cNvPr>
          <p:cNvSpPr/>
          <p:nvPr/>
        </p:nvSpPr>
        <p:spPr>
          <a:xfrm>
            <a:off x="1188761" y="339452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550;p32">
            <a:extLst>
              <a:ext uri="{FF2B5EF4-FFF2-40B4-BE49-F238E27FC236}">
                <a16:creationId xmlns:a16="http://schemas.microsoft.com/office/drawing/2014/main" id="{F3EE6C93-6854-AE0A-CFFF-29E21CAA880F}"/>
              </a:ext>
            </a:extLst>
          </p:cNvPr>
          <p:cNvSpPr txBox="1">
            <a:spLocks/>
          </p:cNvSpPr>
          <p:nvPr/>
        </p:nvSpPr>
        <p:spPr>
          <a:xfrm>
            <a:off x="2031860" y="1803651"/>
            <a:ext cx="27705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Aspecte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legate de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configurare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EEE3AB8A-6179-503B-D559-9B46501AA32C}"/>
              </a:ext>
            </a:extLst>
          </p:cNvPr>
          <p:cNvSpPr txBox="1">
            <a:spLocks/>
          </p:cNvSpPr>
          <p:nvPr/>
        </p:nvSpPr>
        <p:spPr>
          <a:xfrm>
            <a:off x="1877293" y="3695782"/>
            <a:ext cx="2925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Necesită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infrastructur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ă capabilă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Google Shape;552;p32">
            <a:extLst>
              <a:ext uri="{FF2B5EF4-FFF2-40B4-BE49-F238E27FC236}">
                <a16:creationId xmlns:a16="http://schemas.microsoft.com/office/drawing/2014/main" id="{EB054CE5-B43F-9F15-AF60-B153E664BC69}"/>
              </a:ext>
            </a:extLst>
          </p:cNvPr>
          <p:cNvSpPr txBox="1">
            <a:spLocks/>
          </p:cNvSpPr>
          <p:nvPr/>
        </p:nvSpPr>
        <p:spPr>
          <a:xfrm>
            <a:off x="2031136" y="2767370"/>
            <a:ext cx="2958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it-IT" dirty="0"/>
              <a:t>Număr mare de parametri și opțiuni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Google Shape;553;p32">
            <a:extLst>
              <a:ext uri="{FF2B5EF4-FFF2-40B4-BE49-F238E27FC236}">
                <a16:creationId xmlns:a16="http://schemas.microsoft.com/office/drawing/2014/main" id="{86E96839-77E7-9477-6F62-B294D83AB850}"/>
              </a:ext>
            </a:extLst>
          </p:cNvPr>
          <p:cNvSpPr txBox="1">
            <a:spLocks/>
          </p:cNvSpPr>
          <p:nvPr/>
        </p:nvSpPr>
        <p:spPr>
          <a:xfrm>
            <a:off x="2031136" y="24358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Complexitate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554;p32">
            <a:extLst>
              <a:ext uri="{FF2B5EF4-FFF2-40B4-BE49-F238E27FC236}">
                <a16:creationId xmlns:a16="http://schemas.microsoft.com/office/drawing/2014/main" id="{8C528701-9886-64F4-20B7-A165C78186B2}"/>
              </a:ext>
            </a:extLst>
          </p:cNvPr>
          <p:cNvSpPr txBox="1">
            <a:spLocks/>
          </p:cNvSpPr>
          <p:nvPr/>
        </p:nvSpPr>
        <p:spPr>
          <a:xfrm>
            <a:off x="2031136" y="34025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Hardware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555;p32">
            <a:extLst>
              <a:ext uri="{FF2B5EF4-FFF2-40B4-BE49-F238E27FC236}">
                <a16:creationId xmlns:a16="http://schemas.microsoft.com/office/drawing/2014/main" id="{DA20C1F7-F251-CB3A-38E4-B134C0DF3C3D}"/>
              </a:ext>
            </a:extLst>
          </p:cNvPr>
          <p:cNvSpPr txBox="1">
            <a:spLocks/>
          </p:cNvSpPr>
          <p:nvPr/>
        </p:nvSpPr>
        <p:spPr>
          <a:xfrm>
            <a:off x="2031861" y="14691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Accesibilitate</a:t>
            </a:r>
          </a:p>
        </p:txBody>
      </p:sp>
      <p:grpSp>
        <p:nvGrpSpPr>
          <p:cNvPr id="28" name="Google Shape;10249;p53">
            <a:extLst>
              <a:ext uri="{FF2B5EF4-FFF2-40B4-BE49-F238E27FC236}">
                <a16:creationId xmlns:a16="http://schemas.microsoft.com/office/drawing/2014/main" id="{EFF46854-0C9D-FE17-D159-38278782E3CF}"/>
              </a:ext>
            </a:extLst>
          </p:cNvPr>
          <p:cNvGrpSpPr/>
          <p:nvPr/>
        </p:nvGrpSpPr>
        <p:grpSpPr>
          <a:xfrm>
            <a:off x="1366464" y="1621829"/>
            <a:ext cx="281794" cy="349684"/>
            <a:chOff x="2665165" y="3360146"/>
            <a:chExt cx="281794" cy="349684"/>
          </a:xfrm>
          <a:solidFill>
            <a:schemeClr val="accent3"/>
          </a:solidFill>
        </p:grpSpPr>
        <p:sp>
          <p:nvSpPr>
            <p:cNvPr id="29" name="Google Shape;10250;p53">
              <a:extLst>
                <a:ext uri="{FF2B5EF4-FFF2-40B4-BE49-F238E27FC236}">
                  <a16:creationId xmlns:a16="http://schemas.microsoft.com/office/drawing/2014/main" id="{AB51ACA7-5754-A335-488C-52DFB94260EB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51;p53">
              <a:extLst>
                <a:ext uri="{FF2B5EF4-FFF2-40B4-BE49-F238E27FC236}">
                  <a16:creationId xmlns:a16="http://schemas.microsoft.com/office/drawing/2014/main" id="{6A95BDAD-AEE1-E58C-7EBA-EEE5CFF8A498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252;p53">
              <a:extLst>
                <a:ext uri="{FF2B5EF4-FFF2-40B4-BE49-F238E27FC236}">
                  <a16:creationId xmlns:a16="http://schemas.microsoft.com/office/drawing/2014/main" id="{C362B526-0EE1-7759-E9B6-39479787ACFE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53;p53">
              <a:extLst>
                <a:ext uri="{FF2B5EF4-FFF2-40B4-BE49-F238E27FC236}">
                  <a16:creationId xmlns:a16="http://schemas.microsoft.com/office/drawing/2014/main" id="{F6BA3548-CCE0-9C9F-4D4E-3DB4FBC8ACDC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54;p53">
              <a:extLst>
                <a:ext uri="{FF2B5EF4-FFF2-40B4-BE49-F238E27FC236}">
                  <a16:creationId xmlns:a16="http://schemas.microsoft.com/office/drawing/2014/main" id="{FE8726B0-8F3E-6813-CFE0-45C0C02786AC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473;p53">
            <a:extLst>
              <a:ext uri="{FF2B5EF4-FFF2-40B4-BE49-F238E27FC236}">
                <a16:creationId xmlns:a16="http://schemas.microsoft.com/office/drawing/2014/main" id="{CAE1169A-8237-79CF-7C18-EA6DE6E77399}"/>
              </a:ext>
            </a:extLst>
          </p:cNvPr>
          <p:cNvSpPr/>
          <p:nvPr/>
        </p:nvSpPr>
        <p:spPr>
          <a:xfrm>
            <a:off x="1333664" y="2562834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10112;p53">
            <a:extLst>
              <a:ext uri="{FF2B5EF4-FFF2-40B4-BE49-F238E27FC236}">
                <a16:creationId xmlns:a16="http://schemas.microsoft.com/office/drawing/2014/main" id="{46FD44C5-7CA1-C5E7-AD47-B85C2E2739E9}"/>
              </a:ext>
            </a:extLst>
          </p:cNvPr>
          <p:cNvGrpSpPr/>
          <p:nvPr/>
        </p:nvGrpSpPr>
        <p:grpSpPr>
          <a:xfrm>
            <a:off x="1312967" y="3515363"/>
            <a:ext cx="360233" cy="362451"/>
            <a:chOff x="3107608" y="3763401"/>
            <a:chExt cx="360233" cy="362451"/>
          </a:xfrm>
          <a:solidFill>
            <a:schemeClr val="accent3"/>
          </a:solidFill>
        </p:grpSpPr>
        <p:sp>
          <p:nvSpPr>
            <p:cNvPr id="36" name="Google Shape;10113;p53">
              <a:extLst>
                <a:ext uri="{FF2B5EF4-FFF2-40B4-BE49-F238E27FC236}">
                  <a16:creationId xmlns:a16="http://schemas.microsoft.com/office/drawing/2014/main" id="{E9DE7194-4A10-7326-275C-69267628B1F3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14;p53">
              <a:extLst>
                <a:ext uri="{FF2B5EF4-FFF2-40B4-BE49-F238E27FC236}">
                  <a16:creationId xmlns:a16="http://schemas.microsoft.com/office/drawing/2014/main" id="{A42366C8-8524-1125-83B3-41232A0C4E97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15;p53">
              <a:extLst>
                <a:ext uri="{FF2B5EF4-FFF2-40B4-BE49-F238E27FC236}">
                  <a16:creationId xmlns:a16="http://schemas.microsoft.com/office/drawing/2014/main" id="{03C8329A-F5B7-64CE-73DA-2B6B77E95CEB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249;p53">
            <a:extLst>
              <a:ext uri="{FF2B5EF4-FFF2-40B4-BE49-F238E27FC236}">
                <a16:creationId xmlns:a16="http://schemas.microsoft.com/office/drawing/2014/main" id="{57B6367D-DAF0-1952-92B9-95F6FA2372EE}"/>
              </a:ext>
            </a:extLst>
          </p:cNvPr>
          <p:cNvGrpSpPr/>
          <p:nvPr/>
        </p:nvGrpSpPr>
        <p:grpSpPr>
          <a:xfrm>
            <a:off x="6624396" y="1658208"/>
            <a:ext cx="365760" cy="457200"/>
            <a:chOff x="2665165" y="3360146"/>
            <a:chExt cx="281794" cy="349684"/>
          </a:xfrm>
          <a:solidFill>
            <a:schemeClr val="tx2"/>
          </a:solidFill>
        </p:grpSpPr>
        <p:sp>
          <p:nvSpPr>
            <p:cNvPr id="41" name="Google Shape;10250;p53">
              <a:extLst>
                <a:ext uri="{FF2B5EF4-FFF2-40B4-BE49-F238E27FC236}">
                  <a16:creationId xmlns:a16="http://schemas.microsoft.com/office/drawing/2014/main" id="{5A5ABACC-FA47-686F-1D28-C0C5E31823B7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51;p53">
              <a:extLst>
                <a:ext uri="{FF2B5EF4-FFF2-40B4-BE49-F238E27FC236}">
                  <a16:creationId xmlns:a16="http://schemas.microsoft.com/office/drawing/2014/main" id="{C374E99B-88AA-EC8C-0DFA-2CCF118C54AD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252;p53">
              <a:extLst>
                <a:ext uri="{FF2B5EF4-FFF2-40B4-BE49-F238E27FC236}">
                  <a16:creationId xmlns:a16="http://schemas.microsoft.com/office/drawing/2014/main" id="{7EE4EBAB-13AE-4175-1F5F-76FC05F66DFA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53;p53">
              <a:extLst>
                <a:ext uri="{FF2B5EF4-FFF2-40B4-BE49-F238E27FC236}">
                  <a16:creationId xmlns:a16="http://schemas.microsoft.com/office/drawing/2014/main" id="{4ABDDC25-94B0-4F30-5D4D-EA55F3999E77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4;p53">
              <a:extLst>
                <a:ext uri="{FF2B5EF4-FFF2-40B4-BE49-F238E27FC236}">
                  <a16:creationId xmlns:a16="http://schemas.microsoft.com/office/drawing/2014/main" id="{E26A8A77-51FB-6A31-5608-EB75036A26CE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473;p53">
            <a:extLst>
              <a:ext uri="{FF2B5EF4-FFF2-40B4-BE49-F238E27FC236}">
                <a16:creationId xmlns:a16="http://schemas.microsoft.com/office/drawing/2014/main" id="{FA425C66-3C8A-8B1C-DCCD-B19D915EBF9D}"/>
              </a:ext>
            </a:extLst>
          </p:cNvPr>
          <p:cNvSpPr/>
          <p:nvPr/>
        </p:nvSpPr>
        <p:spPr>
          <a:xfrm>
            <a:off x="5369145" y="36634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10112;p53">
            <a:extLst>
              <a:ext uri="{FF2B5EF4-FFF2-40B4-BE49-F238E27FC236}">
                <a16:creationId xmlns:a16="http://schemas.microsoft.com/office/drawing/2014/main" id="{1B8409E5-EBD7-2940-3F43-27DAFD2C8977}"/>
              </a:ext>
            </a:extLst>
          </p:cNvPr>
          <p:cNvGrpSpPr/>
          <p:nvPr/>
        </p:nvGrpSpPr>
        <p:grpSpPr>
          <a:xfrm>
            <a:off x="7874311" y="3625764"/>
            <a:ext cx="457200" cy="457200"/>
            <a:chOff x="3107608" y="3763401"/>
            <a:chExt cx="360233" cy="362451"/>
          </a:xfrm>
          <a:solidFill>
            <a:schemeClr val="bg2"/>
          </a:solidFill>
        </p:grpSpPr>
        <p:sp>
          <p:nvSpPr>
            <p:cNvPr id="54" name="Google Shape;10113;p53">
              <a:extLst>
                <a:ext uri="{FF2B5EF4-FFF2-40B4-BE49-F238E27FC236}">
                  <a16:creationId xmlns:a16="http://schemas.microsoft.com/office/drawing/2014/main" id="{DFD09FB8-3F8C-8D8E-B9D5-7912C6A36E4A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14;p53">
              <a:extLst>
                <a:ext uri="{FF2B5EF4-FFF2-40B4-BE49-F238E27FC236}">
                  <a16:creationId xmlns:a16="http://schemas.microsoft.com/office/drawing/2014/main" id="{0F680544-8B62-8D34-DB28-9C5DC1A6CBDD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15;p53">
              <a:extLst>
                <a:ext uri="{FF2B5EF4-FFF2-40B4-BE49-F238E27FC236}">
                  <a16:creationId xmlns:a16="http://schemas.microsoft.com/office/drawing/2014/main" id="{E2C86DEF-3C91-9DA2-4331-189A02C724D3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182DB6-CAF5-E49F-F1EE-7689B77E8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5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3BB0D48E-228C-4D8A-24F8-944C446C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827E9-B8E7-77BC-EB33-5326C90D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59514A2-1C82-5BB9-9AF2-580E4E69F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070CAF9C-1106-84F8-ADD0-C07A5A9DF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Obiective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99C57633-32BF-F3F3-A08E-7EDF895E97E4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87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FB25CB77-909D-52E4-1D56-E1C6E576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5E4A716A-6DCC-5DCA-EEF0-71F7C9B12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2618" y="526156"/>
            <a:ext cx="8038007" cy="103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Gestiunea proce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lor MPI într-un Cluster,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utilizând o aplicație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eb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49BACDFE-77D5-3FDE-264E-CD1332AAC63C}"/>
              </a:ext>
            </a:extLst>
          </p:cNvPr>
          <p:cNvSpPr/>
          <p:nvPr/>
        </p:nvSpPr>
        <p:spPr>
          <a:xfrm>
            <a:off x="964317" y="3748059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474936E0-FFC0-E1CE-138A-857600D1F769}"/>
              </a:ext>
            </a:extLst>
          </p:cNvPr>
          <p:cNvSpPr/>
          <p:nvPr/>
        </p:nvSpPr>
        <p:spPr>
          <a:xfrm>
            <a:off x="964317" y="1693131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63F32E29-1480-77C2-6422-CEFA9BC80A6C}"/>
              </a:ext>
            </a:extLst>
          </p:cNvPr>
          <p:cNvSpPr/>
          <p:nvPr/>
        </p:nvSpPr>
        <p:spPr>
          <a:xfrm>
            <a:off x="964317" y="2651806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13BF6384-8C29-BCAF-DE32-E88001F9761D}"/>
              </a:ext>
            </a:extLst>
          </p:cNvPr>
          <p:cNvSpPr/>
          <p:nvPr/>
        </p:nvSpPr>
        <p:spPr>
          <a:xfrm>
            <a:off x="964317" y="3610481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C479EFE0-63B4-8508-188F-15836163F6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7" y="2019612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Clusterul este configurat și pregătit pentru calcul distribuit și paralelizat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BA36549B-5E4C-5D17-7CCB-54B08B51F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2" y="3953703"/>
            <a:ext cx="4400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Se oferă putere computațională clienților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40A19A6D-6CF9-ED95-1A1C-742D19B5B4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983331"/>
            <a:ext cx="4925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Interfață accesibilă, parametrii sunt specificați grafic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985561DA-834A-41BF-77DC-CE886D437E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651806"/>
            <a:ext cx="669234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Simplificarea configurării și monitorizării unui task MPI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4D8F4484-70AF-C8A2-E4E4-678FB200E4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3618506"/>
            <a:ext cx="429623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Nu necesită hardware adițional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29A02397-5CA0-C426-DB50-EAC77F8FD8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6" y="1685106"/>
            <a:ext cx="669234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Reduce configurările inițiale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17C1917D-04D4-7355-4FCD-E81B6CC8FB63}"/>
              </a:ext>
            </a:extLst>
          </p:cNvPr>
          <p:cNvGrpSpPr/>
          <p:nvPr/>
        </p:nvGrpSpPr>
        <p:grpSpPr>
          <a:xfrm>
            <a:off x="1105055" y="2789752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2F1FDC5E-138C-D081-9CB2-0C8D4477E152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6C3568F2-6705-9746-E698-F06DE65C4F47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F7A6F343-A521-7ABE-29EA-D6A961D16C33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316DE0D2-5D05-EC55-70F2-2D93DC0C2825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F58364C4-A9C7-789A-AD0D-2B954D5B5D6D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026D6DB-AC07-809D-C8EE-3FE6FDE82285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DE307562-E829-7CB7-A6D5-7AAAD8FDB06E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0FEDA1CB-0C01-48A7-84CF-9E318DC11DEF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6D51CCBD-CC10-59F4-6D4D-6B40E326E440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BBD5998C-6111-3AED-4BA5-0CED66D6A267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D8BDCFA1-BC9B-C4F3-21B0-56354426926D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BD97A0C5-EE0F-DBAE-9A5F-DB33096449E5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1CFAD981-C4DE-85C6-354F-0A8953E17C3C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AC15DDBC-6EE5-F041-B256-4B18A0196F6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12465A4B-69FA-EB07-6DAD-FAF2127B3D43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DAF35B80-1B18-073D-83D6-081BFDB1B881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6C4452C8-43DC-D983-10A9-D783CC8A93C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BC187DF9-B54D-580B-1980-E2B067EFACE8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EF7942AC-03CB-8A1A-022E-30751195223F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6B86E288-754D-A5E5-CA57-EFEA41ED2058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D640448F-C62D-4C1E-09DF-6B8E7CDEAE04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F823B459-A7FF-1377-A2DB-0D457977E86C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C19A2A0A-98AB-6A3C-7095-EDC783140ACB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E17C8092-5E46-77B8-8D98-5094FF51E439}"/>
              </a:ext>
            </a:extLst>
          </p:cNvPr>
          <p:cNvGrpSpPr/>
          <p:nvPr/>
        </p:nvGrpSpPr>
        <p:grpSpPr>
          <a:xfrm>
            <a:off x="1134073" y="3738288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763C6804-0E31-BD0A-31E1-CC7476A68A95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1A21A1E4-6955-C184-1199-14E5BB580743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7387CBF-1FD7-1F01-6DAE-0FF4EBFB1EC3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4DF44615-8B69-2344-67EF-02FA4C4A428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EED2690C-9AE7-F5B0-DB0C-85D47A0A6FC1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512EDFB-84CD-F485-64DF-1C38BB507EC3}"/>
              </a:ext>
            </a:extLst>
          </p:cNvPr>
          <p:cNvGrpSpPr/>
          <p:nvPr/>
        </p:nvGrpSpPr>
        <p:grpSpPr>
          <a:xfrm>
            <a:off x="1112601" y="1820303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DB431043-E874-0BC3-93D0-8CAEE3E1CF6A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ADA04F9D-AFE3-56C0-6A44-3F472BDDAE1D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05D8793B-7A65-65D5-F199-9340B14DEDA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C495DD34-2593-3480-E781-1D2AE4C9A918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E63E2611-1C38-84AC-047B-7862A9DD5959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5B246410-7EF4-3DC7-E248-799DFBA0FA02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FA7BA73C-849F-4065-8BA8-B983E4D8001F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6B2967C-80E1-6815-AB3B-16806A868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7</a:t>
            </a:fld>
            <a:r>
              <a:rPr lang="en-US" dirty="0"/>
              <a:t> / </a:t>
            </a:r>
            <a:r>
              <a:rPr lang="ro-RO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ED9D0724-38A7-DB1D-5AB5-C3C27164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13B77-6776-6E5A-DD35-40166890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E380441-00AF-DC58-2710-651B575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DC7D559C-DCE4-7FD8-D7BD-FA7B1CD56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Metodologie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68F7BC0B-79D6-B12F-BCE6-7C12170C3F70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19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ACCE3502-7781-B267-B019-1961EE97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3FAF86-D34B-4662-8A30-EB2876A64F06}"/>
              </a:ext>
            </a:extLst>
          </p:cNvPr>
          <p:cNvSpPr txBox="1"/>
          <p:nvPr/>
        </p:nvSpPr>
        <p:spPr>
          <a:xfrm>
            <a:off x="569301" y="934263"/>
            <a:ext cx="80053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Didact Gothic" panose="00000500000000000000" pitchFamily="2" charset="0"/>
              </a:rPr>
              <a:t>mpirun</a:t>
            </a:r>
            <a:r>
              <a:rPr lang="en-US" dirty="0">
                <a:latin typeface="Didact Gothic" panose="00000500000000000000" pitchFamily="2" charset="0"/>
              </a:rPr>
              <a:t> \</a:t>
            </a:r>
          </a:p>
          <a:p>
            <a:r>
              <a:rPr lang="en-US" dirty="0">
                <a:latin typeface="Didact Gothic" panose="00000500000000000000" pitchFamily="2" charset="0"/>
              </a:rPr>
              <a:t>  -x ENV_VAR1=Hello \</a:t>
            </a:r>
          </a:p>
          <a:p>
            <a:r>
              <a:rPr lang="en-US" dirty="0">
                <a:latin typeface="Didact Gothic" panose="00000500000000000000" pitchFamily="2" charset="0"/>
              </a:rPr>
              <a:t>  -x ENV_VAR2=World \</a:t>
            </a:r>
          </a:p>
          <a:p>
            <a:r>
              <a:rPr lang="en-US" dirty="0">
                <a:latin typeface="Didact Gothic" panose="00000500000000000000" pitchFamily="2" charset="0"/>
              </a:rPr>
              <a:t>  -</a:t>
            </a:r>
            <a:r>
              <a:rPr lang="en-US" dirty="0" err="1">
                <a:latin typeface="Didact Gothic" panose="00000500000000000000" pitchFamily="2" charset="0"/>
              </a:rPr>
              <a:t>hostfile</a:t>
            </a:r>
            <a:r>
              <a:rPr lang="en-US" dirty="0">
                <a:latin typeface="Didact Gothic" panose="00000500000000000000" pitchFamily="2" charset="0"/>
              </a:rPr>
              <a:t>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hostfile_006b3b32-730b-4afc-8191-98ac743c54ee.txt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-np 5 \</a:t>
            </a:r>
          </a:p>
          <a:p>
            <a:r>
              <a:rPr lang="en-US" dirty="0">
                <a:latin typeface="Didact Gothic" panose="00000500000000000000" pitchFamily="2" charset="0"/>
              </a:rPr>
              <a:t>  -</a:t>
            </a:r>
            <a:r>
              <a:rPr lang="ro-RO" dirty="0">
                <a:latin typeface="Didact Gothic" panose="00000500000000000000" pitchFamily="2" charset="0"/>
              </a:rPr>
              <a:t> </a:t>
            </a:r>
            <a:r>
              <a:rPr lang="en-US" dirty="0">
                <a:latin typeface="Didact Gothic" panose="00000500000000000000" pitchFamily="2" charset="0"/>
              </a:rPr>
              <a:t>-report-</a:t>
            </a:r>
            <a:r>
              <a:rPr lang="en-US" dirty="0" err="1">
                <a:latin typeface="Didact Gothic" panose="00000500000000000000" pitchFamily="2" charset="0"/>
              </a:rPr>
              <a:t>pid</a:t>
            </a:r>
            <a:r>
              <a:rPr lang="en-US" dirty="0">
                <a:latin typeface="Didact Gothic" panose="00000500000000000000" pitchFamily="2" charset="0"/>
              </a:rPr>
              <a:t>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pid_006b3b32-730b-4afc-8191-98ac743c54ee.txt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-map-by node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-rank-by socket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</a:t>
            </a:r>
            <a:r>
              <a:rPr lang="en-US" dirty="0" err="1">
                <a:latin typeface="Didact Gothic" panose="00000500000000000000" pitchFamily="2" charset="0"/>
              </a:rPr>
              <a:t>mca</a:t>
            </a:r>
            <a:r>
              <a:rPr lang="en-US" dirty="0">
                <a:latin typeface="Didact Gothic" panose="00000500000000000000" pitchFamily="2" charset="0"/>
              </a:rPr>
              <a:t> oob_tcp_dynamic_ipv4_ports 5000-5100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-bind-to core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-oversubscribe \</a:t>
            </a:r>
          </a:p>
          <a:p>
            <a:r>
              <a:rPr lang="en-US" dirty="0">
                <a:latin typeface="Didact Gothic" panose="00000500000000000000" pitchFamily="2" charset="0"/>
              </a:rPr>
              <a:t>- -display-map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job_006b3b32-730b-4afc-8191-98ac743c54ee.exe</a:t>
            </a:r>
          </a:p>
          <a:p>
            <a:r>
              <a:rPr lang="en-US" dirty="0">
                <a:latin typeface="Didact Gothic" panose="00000500000000000000" pitchFamily="2" charset="0"/>
              </a:rPr>
              <a:t> </a:t>
            </a:r>
            <a:r>
              <a:rPr lang="ro-RO" dirty="0">
                <a:latin typeface="Didact Gothic" panose="00000500000000000000" pitchFamily="2" charset="0"/>
              </a:rPr>
              <a:t> </a:t>
            </a:r>
            <a:r>
              <a:rPr lang="en-US" dirty="0">
                <a:latin typeface="Didact Gothic" panose="00000500000000000000" pitchFamily="2" charset="0"/>
              </a:rPr>
              <a:t>- -output-filename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output_ 006b3b32-730b-4afc-8191-98ac743c54ee.log \</a:t>
            </a:r>
          </a:p>
        </p:txBody>
      </p:sp>
      <p:sp>
        <p:nvSpPr>
          <p:cNvPr id="11" name="Google Shape;382;p29">
            <a:extLst>
              <a:ext uri="{FF2B5EF4-FFF2-40B4-BE49-F238E27FC236}">
                <a16:creationId xmlns:a16="http://schemas.microsoft.com/office/drawing/2014/main" id="{E470B66F-125D-5D6B-1052-D56CAC695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un Job MPI?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DD4858-ED94-6032-6D6D-D3137B813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9</a:t>
            </a:fld>
            <a:r>
              <a:rPr lang="ro-RO" dirty="0"/>
              <a:t> /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96182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Business Plan by Slidesgo">
  <a:themeElements>
    <a:clrScheme name="Simple Light">
      <a:dk1>
        <a:srgbClr val="1B1B1B"/>
      </a:dk1>
      <a:lt1>
        <a:srgbClr val="FAFAFA"/>
      </a:lt1>
      <a:dk2>
        <a:srgbClr val="374768"/>
      </a:dk2>
      <a:lt2>
        <a:srgbClr val="43567F"/>
      </a:lt2>
      <a:accent1>
        <a:srgbClr val="9BACCA"/>
      </a:accent1>
      <a:accent2>
        <a:srgbClr val="C2CD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698</Words>
  <Application>Microsoft Office PowerPoint</Application>
  <PresentationFormat>On-screen Show (16:9)</PresentationFormat>
  <Paragraphs>131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Poppins</vt:lpstr>
      <vt:lpstr>Calibri</vt:lpstr>
      <vt:lpstr>Raleway</vt:lpstr>
      <vt:lpstr>Didact Gothic</vt:lpstr>
      <vt:lpstr>Century Gothic</vt:lpstr>
      <vt:lpstr>Abadi</vt:lpstr>
      <vt:lpstr>Libre Franklin</vt:lpstr>
      <vt:lpstr>Arial</vt:lpstr>
      <vt:lpstr>Cycle Diagrams Theme for a Business Plan by Slidesgo</vt:lpstr>
      <vt:lpstr>Gestionarea Colaborativă a Distribuției și Execuției Proceselor într-un Cluster OpenMPI</vt:lpstr>
      <vt:lpstr>Cuprins</vt:lpstr>
      <vt:lpstr>Context</vt:lpstr>
      <vt:lpstr>De ce este MPI important?</vt:lpstr>
      <vt:lpstr>Limitări în utilizarea MPI</vt:lpstr>
      <vt:lpstr>Obiective</vt:lpstr>
      <vt:lpstr>Gestiunea proceselor MPI într-un Cluster,  utilizând o aplicație web</vt:lpstr>
      <vt:lpstr>Metodologie</vt:lpstr>
      <vt:lpstr>Ce este un Job MPI?</vt:lpstr>
      <vt:lpstr>Crearea Joburilor MPI</vt:lpstr>
      <vt:lpstr>Procesarea unui job MPI</vt:lpstr>
      <vt:lpstr>Arhitectură</vt:lpstr>
      <vt:lpstr>Rezultate</vt:lpstr>
      <vt:lpstr>Rezultate funcționale</vt:lpstr>
      <vt:lpstr>Impact și valoare adăugată</vt:lpstr>
      <vt:lpstr>Concluzii</vt:lpstr>
      <vt:lpstr>Concluzii 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Ioan Cîrjă</dc:creator>
  <cp:lastModifiedBy>Ioan Cîrjă</cp:lastModifiedBy>
  <cp:revision>10</cp:revision>
  <dcterms:modified xsi:type="dcterms:W3CDTF">2025-07-06T12:42:03Z</dcterms:modified>
</cp:coreProperties>
</file>