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58" r:id="rId5"/>
    <p:sldId id="259" r:id="rId6"/>
    <p:sldId id="264" r:id="rId7"/>
    <p:sldId id="265" r:id="rId8"/>
    <p:sldId id="263" r:id="rId9"/>
    <p:sldId id="274" r:id="rId10"/>
    <p:sldId id="260" r:id="rId11"/>
    <p:sldId id="272" r:id="rId12"/>
    <p:sldId id="268" r:id="rId13"/>
    <p:sldId id="269" r:id="rId14"/>
    <p:sldId id="270" r:id="rId15"/>
    <p:sldId id="267" r:id="rId16"/>
    <p:sldId id="271" r:id="rId17"/>
    <p:sldId id="26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95"/>
    <a:srgbClr val="FA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0261E-033D-45CE-BD06-528B17D831C6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BF9BB-80F1-4369-B895-23B0BB7826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7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41D8-1F52-B59B-61C6-4B7274EA8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75201-6F44-7D6C-DF08-2226F26ED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38C36-7DC2-44CF-5D72-717E589D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D88B-97A5-4527-A389-17A2F92FB45E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E8276-9AD6-0469-E60E-D3C3CECE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EF987-DA5B-9371-DAC4-F94F47DB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91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F7CA-6EF8-8873-8631-1DDDFEE9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776A9-0C28-F64F-3C9B-0FF2A7ABC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B9F4A-AB32-06E3-C854-53C62F61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FD9A7-5564-4384-9AFC-95BB311EADF2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C4FE1-86A6-FDDA-9DD8-18FE9EB1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F54C9-D16D-F733-58BE-A7B05A02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2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DC9CF-51E6-9BA1-916C-AB3F0A8C6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D7A3D-4A99-D337-A807-AE68698DC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3A24-AF43-D042-F06A-7CF43C50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2584-6F5E-4DE9-8065-2EC57A667A4A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83528-8DBE-07C3-42CF-59E6EFD4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F4088-80D5-CAB1-C9E9-9FFC4F4C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5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8248-742F-7028-3C48-E752F909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D9646-33F8-6A92-CD35-477B11565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66D81-F08B-B911-0DE7-56291477B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7251-C42F-4739-946C-BE795802C21E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CD14D-1606-7DB3-7CD3-2C9C79B0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634CC-F7BB-8444-3429-9AB820CC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6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6FA8-400E-3A63-3B5B-B3EB1BA5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BC438-ECCC-8CC2-7505-D116831ED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AE9E6-E16A-D1F2-8F63-79992C7B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E1675-D9F7-48BE-9325-F910BDDF0301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0E3A4-B636-CECB-9F6B-1561AD53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01D90-7AEC-9C3E-C4F0-EC9E4378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E352-BF05-4D93-4DBD-8A3DA214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8D6F4-4D6D-9214-AE47-A7745DF40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D4F70-CBCF-DF75-D5B2-824411012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7EC83-D8E3-5565-F2C3-9484604E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CE8A-AE26-4ED3-AF90-28E7C8AFE08E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A0243-CD05-2A7D-6E8B-5C5AEC6B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41259-5493-3B64-31F0-7A7AA69E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2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4BBE-7B33-F53A-BA81-14803C3E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3FBCC-6377-D762-DB2C-C6FAA718F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6724D-5861-8B91-7303-48241531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3C700D-D8AE-6950-5ED8-CE11F26D5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86038-BBE2-3AE9-42D0-880FC33A89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E1947-26A7-5178-9C71-97CFAF0A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3B385-9E88-404E-9579-3B911C6E7F3A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3799B-9097-D923-919A-8CD358816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DCD632-A85E-10D2-21A1-83D876D3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F4D17-C18D-BDA7-E36E-4B2B43DD4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D2BAA-9EB0-6931-40F5-45021558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C509B-58B4-4BCC-8261-64B9641AF2C0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4D60A-23B0-02C6-0DEE-D46A7F78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0E605-309E-46A1-C361-4B87ADE8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9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6C2AB-1E30-86B8-4B69-5AA36AAC8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1568-725D-4202-BEE9-5883F041CBA6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FCF2A-7DD2-2C99-0C29-C61CA8EF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53F99-B40F-F369-7D5B-855DD671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3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CB09-9F4E-2108-1C53-693F66DE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B7ED4-F050-924A-E058-03A91FE75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BEE3A-4458-7618-6A25-59D74BEF8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7E59E-0748-07F8-BB92-7FD054CB6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BD9C-5298-42F6-9D49-F27B9477596D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ADE29-B992-BB4A-3066-43A62039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3456F-3C74-A9BC-B08B-64E7A529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5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23C3-B3E5-31DA-C1FC-365A86997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AF0C6-4468-6971-112B-F22DCA5E0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8ED82-58AB-58AB-C9DF-353A4F99A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6047C-1628-C95A-4731-A0669EC4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8BEB-3148-44D4-9E2D-276556350E8A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94CCA-2F01-0C42-F6E9-B44A7F675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41EBB-D3E8-0336-3545-92A59836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2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3EB75-F18D-AFBB-F668-EC4E06327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C2C0F-877F-AA84-D1E6-BDA0BDD57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8A5AE-2CAE-CD3C-2255-4AD4A9D98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9B9AAF-BEE3-4395-BB1D-EA816DE5732E}" type="datetime1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BF224-0694-46EF-8DB5-7DE833696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C9121-4A47-DE95-69A9-1D0D6DF29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55AFAA-3042-4B0A-99FC-0B90B27FCA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5F0590-3726-4B65-1C08-917F72526CA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25312" y="66725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23484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03478D-5E91-CC66-021B-6C1274D903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46" t="6164" b="13076"/>
          <a:stretch/>
        </p:blipFill>
        <p:spPr>
          <a:xfrm>
            <a:off x="0" y="-10765"/>
            <a:ext cx="12192000" cy="1522732"/>
          </a:xfrm>
          <a:prstGeom prst="rect">
            <a:avLst/>
          </a:prstGeom>
        </p:spPr>
      </p:pic>
      <p:pic>
        <p:nvPicPr>
          <p:cNvPr id="5" name="Picture 14" descr="http://cmmi.tuiasi.ro/wp-content/uploads/2017/03/sigla-UTI-1.png">
            <a:extLst>
              <a:ext uri="{FF2B5EF4-FFF2-40B4-BE49-F238E27FC236}">
                <a16:creationId xmlns:a16="http://schemas.microsoft.com/office/drawing/2014/main" id="{093456B7-B8A1-9318-1F74-A38DCEC25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397" y="-10764"/>
            <a:ext cx="1123770" cy="15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DBEC6E2-6BE3-C773-8666-8F06CAB4D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2" y="-34279"/>
            <a:ext cx="1543356" cy="154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B6D209-8F36-6F9A-75FC-5F9E367BF850}"/>
              </a:ext>
            </a:extLst>
          </p:cNvPr>
          <p:cNvSpPr/>
          <p:nvPr/>
        </p:nvSpPr>
        <p:spPr>
          <a:xfrm>
            <a:off x="343959" y="2039454"/>
            <a:ext cx="11567737" cy="4213861"/>
          </a:xfrm>
          <a:prstGeom prst="roundRect">
            <a:avLst>
              <a:gd name="adj" fmla="val 13379"/>
            </a:avLst>
          </a:prstGeom>
          <a:solidFill>
            <a:schemeClr val="bg1">
              <a:lumMod val="95000"/>
            </a:schemeClr>
          </a:solidFill>
          <a:ln w="76200">
            <a:solidFill>
              <a:srgbClr val="00389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sz="448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87E92B-BC76-9AB8-EA7B-7E98F6D7500C}"/>
              </a:ext>
            </a:extLst>
          </p:cNvPr>
          <p:cNvSpPr txBox="1">
            <a:spLocks/>
          </p:cNvSpPr>
          <p:nvPr/>
        </p:nvSpPr>
        <p:spPr>
          <a:xfrm>
            <a:off x="0" y="2039455"/>
            <a:ext cx="12192000" cy="1557348"/>
          </a:xfrm>
          <a:prstGeom prst="rect">
            <a:avLst/>
          </a:prstGeom>
        </p:spPr>
        <p:txBody>
          <a:bodyPr vert="horz" lIns="45581" tIns="22790" rIns="45581" bIns="227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algn="ctr">
              <a:spcBef>
                <a:spcPts val="0"/>
              </a:spcBef>
              <a:spcAft>
                <a:spcPts val="600"/>
              </a:spcAft>
            </a:pPr>
            <a:r>
              <a:rPr lang="en-US" sz="3200" b="1" kern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Extensie</a:t>
            </a:r>
            <a:r>
              <a:rPr lang="en-US" sz="3200" b="1" kern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3200" b="1" kern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Inteligentă</a:t>
            </a:r>
            <a:r>
              <a:rPr lang="en-US" sz="3200" b="1" kern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3200" b="1" kern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pentru</a:t>
            </a:r>
            <a:r>
              <a:rPr lang="en-US" sz="3200" b="1" kern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3200" b="1" kern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Monitorizarea</a:t>
            </a:r>
            <a:r>
              <a:rPr lang="en-US" sz="3200" b="1" kern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Online a </a:t>
            </a:r>
            <a:r>
              <a:rPr lang="en-US" sz="3200" b="1" kern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Copiilor</a:t>
            </a:r>
            <a:r>
              <a:rPr lang="en-US" sz="3200" b="1" kern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cu </a:t>
            </a:r>
            <a:r>
              <a:rPr lang="en-US" sz="3200" b="1" kern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Tehnologie</a:t>
            </a:r>
            <a:r>
              <a:rPr lang="en-US" sz="3200" b="1" kern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AI </a:t>
            </a:r>
            <a:r>
              <a:rPr lang="en-US" sz="3200" b="1" kern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și</a:t>
            </a:r>
            <a:r>
              <a:rPr lang="en-US" sz="3200" b="1" kern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Securitate </a:t>
            </a:r>
            <a:r>
              <a:rPr lang="en-US" sz="3200" b="1" kern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Avansată</a:t>
            </a:r>
            <a:endParaRPr lang="ro-RO" sz="3200" b="1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EAE25F2-A30E-7A57-C1EA-B4D41C2DB584}"/>
              </a:ext>
            </a:extLst>
          </p:cNvPr>
          <p:cNvSpPr txBox="1">
            <a:spLocks/>
          </p:cNvSpPr>
          <p:nvPr/>
        </p:nvSpPr>
        <p:spPr>
          <a:xfrm>
            <a:off x="801857" y="4712010"/>
            <a:ext cx="9815844" cy="922978"/>
          </a:xfrm>
          <a:prstGeom prst="rect">
            <a:avLst/>
          </a:prstGeom>
        </p:spPr>
        <p:txBody>
          <a:bodyPr vert="horz" lIns="45581" tIns="22790" rIns="45581" bIns="2279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o-RO" b="1" dirty="0">
                <a:solidFill>
                  <a:srgbClr val="003895"/>
                </a:solidFill>
                <a:latin typeface="Corbel" panose="020B0503020204020204" pitchFamily="34" charset="0"/>
              </a:rPr>
              <a:t>Autor: Leonardo-Mario Donici</a:t>
            </a:r>
          </a:p>
          <a:p>
            <a:pPr marL="0" indent="0">
              <a:spcBef>
                <a:spcPts val="0"/>
              </a:spcBef>
              <a:buNone/>
            </a:pPr>
            <a:r>
              <a:rPr lang="ro-RO" dirty="0">
                <a:solidFill>
                  <a:srgbClr val="003895"/>
                </a:solidFill>
                <a:latin typeface="Corbel" panose="020B0503020204020204" pitchFamily="34" charset="0"/>
              </a:rPr>
              <a:t>Îndrumător</a:t>
            </a:r>
            <a:r>
              <a:rPr lang="en-US" dirty="0">
                <a:solidFill>
                  <a:srgbClr val="003895"/>
                </a:solidFill>
                <a:latin typeface="Corbel" panose="020B0503020204020204" pitchFamily="34" charset="0"/>
              </a:rPr>
              <a:t>: </a:t>
            </a:r>
            <a:r>
              <a:rPr lang="ro-RO" dirty="0" err="1">
                <a:solidFill>
                  <a:srgbClr val="003895"/>
                </a:solidFill>
                <a:effectLst/>
                <a:latin typeface="Corbel" panose="020B0503020204020204" pitchFamily="34" charset="0"/>
                <a:ea typeface="SimSun" panose="02010600030101010101" pitchFamily="2" charset="-122"/>
              </a:rPr>
              <a:t>Ș.l.dr.ing</a:t>
            </a:r>
            <a:r>
              <a:rPr lang="ro-RO" dirty="0">
                <a:solidFill>
                  <a:srgbClr val="003895"/>
                </a:solidFill>
                <a:effectLst/>
                <a:latin typeface="Corbel" panose="020B0503020204020204" pitchFamily="34" charset="0"/>
                <a:ea typeface="SimSun" panose="02010600030101010101" pitchFamily="2" charset="-122"/>
              </a:rPr>
              <a:t>.</a:t>
            </a:r>
            <a:r>
              <a:rPr lang="ro-RO" i="1" dirty="0">
                <a:solidFill>
                  <a:srgbClr val="003895"/>
                </a:solidFill>
                <a:effectLst/>
                <a:latin typeface="Corbel" panose="020B0503020204020204" pitchFamily="34" charset="0"/>
                <a:ea typeface="SimSun" panose="02010600030101010101" pitchFamily="2" charset="-122"/>
              </a:rPr>
              <a:t> </a:t>
            </a:r>
            <a:r>
              <a:rPr lang="ro-RO" dirty="0">
                <a:solidFill>
                  <a:srgbClr val="003895"/>
                </a:solidFill>
                <a:effectLst/>
                <a:latin typeface="Corbel" panose="020B0503020204020204" pitchFamily="34" charset="0"/>
                <a:ea typeface="SimSun" panose="02010600030101010101" pitchFamily="2" charset="-122"/>
              </a:rPr>
              <a:t>Alexandru-Gabriel Tudorache</a:t>
            </a:r>
            <a:endParaRPr lang="en-US" i="1" dirty="0">
              <a:solidFill>
                <a:srgbClr val="003895"/>
              </a:solidFill>
              <a:latin typeface="Corbel" panose="020B0503020204020204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19006EB-9954-4055-80CF-1305A877C447}"/>
              </a:ext>
            </a:extLst>
          </p:cNvPr>
          <p:cNvSpPr txBox="1">
            <a:spLocks/>
          </p:cNvSpPr>
          <p:nvPr/>
        </p:nvSpPr>
        <p:spPr>
          <a:xfrm>
            <a:off x="4978401" y="3596802"/>
            <a:ext cx="6132026" cy="79104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2000" dirty="0" err="1">
                <a:solidFill>
                  <a:srgbClr val="003895"/>
                </a:solidFill>
                <a:latin typeface="Corbel" panose="020B0503020204020204" pitchFamily="34" charset="0"/>
              </a:rPr>
              <a:t>Domeniu</a:t>
            </a:r>
            <a:r>
              <a:rPr lang="en-US" sz="2000" dirty="0">
                <a:solidFill>
                  <a:srgbClr val="003895"/>
                </a:solidFill>
                <a:latin typeface="Corbel" panose="020B0503020204020204" pitchFamily="34" charset="0"/>
              </a:rPr>
              <a:t>:</a:t>
            </a:r>
            <a:r>
              <a:rPr lang="ro-RO" sz="2000" dirty="0">
                <a:solidFill>
                  <a:srgbClr val="003895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rgbClr val="003895"/>
                </a:solidFill>
                <a:latin typeface="Corbel" panose="020B0503020204020204" pitchFamily="34" charset="0"/>
              </a:rPr>
              <a:t>Calculatoare</a:t>
            </a:r>
            <a:endParaRPr lang="en-US" sz="2000" dirty="0">
              <a:solidFill>
                <a:srgbClr val="003895"/>
              </a:solidFill>
              <a:latin typeface="Corbel" panose="020B0503020204020204" pitchFamily="34" charset="0"/>
            </a:endParaRPr>
          </a:p>
          <a:p>
            <a:pPr algn="r">
              <a:defRPr/>
            </a:pPr>
            <a:r>
              <a:rPr lang="en-US" sz="2000" dirty="0">
                <a:solidFill>
                  <a:srgbClr val="003895"/>
                </a:solidFill>
                <a:latin typeface="Corbel" panose="020B0503020204020204" pitchFamily="34" charset="0"/>
              </a:rPr>
              <a:t>Program de </a:t>
            </a:r>
            <a:r>
              <a:rPr lang="en-US" sz="2000" dirty="0" err="1">
                <a:solidFill>
                  <a:srgbClr val="003895"/>
                </a:solidFill>
                <a:latin typeface="Corbel" panose="020B0503020204020204" pitchFamily="34" charset="0"/>
              </a:rPr>
              <a:t>studii</a:t>
            </a:r>
            <a:r>
              <a:rPr lang="en-US" sz="2000" dirty="0">
                <a:solidFill>
                  <a:srgbClr val="003895"/>
                </a:solidFill>
                <a:latin typeface="Corbel" panose="020B0503020204020204" pitchFamily="34" charset="0"/>
              </a:rPr>
              <a:t>: </a:t>
            </a:r>
            <a:r>
              <a:rPr lang="en-US" sz="2000" dirty="0" err="1">
                <a:solidFill>
                  <a:srgbClr val="003895"/>
                </a:solidFill>
                <a:latin typeface="Corbel" panose="020B0503020204020204" pitchFamily="34" charset="0"/>
              </a:rPr>
              <a:t>Calculatoare</a:t>
            </a:r>
            <a:r>
              <a:rPr lang="en-US" sz="2000" dirty="0">
                <a:solidFill>
                  <a:srgbClr val="003895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rgbClr val="003895"/>
                </a:solidFill>
                <a:latin typeface="Corbel" panose="020B0503020204020204" pitchFamily="34" charset="0"/>
              </a:rPr>
              <a:t>şi</a:t>
            </a:r>
            <a:r>
              <a:rPr lang="en-US" sz="2000" dirty="0">
                <a:solidFill>
                  <a:srgbClr val="003895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rgbClr val="003895"/>
                </a:solidFill>
                <a:latin typeface="Corbel" panose="020B0503020204020204" pitchFamily="34" charset="0"/>
              </a:rPr>
              <a:t>Tehnologia</a:t>
            </a:r>
            <a:r>
              <a:rPr lang="en-US" sz="2000" dirty="0">
                <a:solidFill>
                  <a:srgbClr val="003895"/>
                </a:solidFill>
                <a:latin typeface="Corbel" panose="020B0503020204020204" pitchFamily="34" charset="0"/>
              </a:rPr>
              <a:t> </a:t>
            </a:r>
            <a:r>
              <a:rPr lang="en-US" sz="2000" dirty="0" err="1">
                <a:solidFill>
                  <a:srgbClr val="003895"/>
                </a:solidFill>
                <a:latin typeface="Corbel" panose="020B0503020204020204" pitchFamily="34" charset="0"/>
              </a:rPr>
              <a:t>Informaţiei</a:t>
            </a:r>
            <a:r>
              <a:rPr lang="en-US" sz="2000" dirty="0">
                <a:solidFill>
                  <a:srgbClr val="003895"/>
                </a:solidFill>
                <a:latin typeface="Corbel" panose="020B0503020204020204" pitchFamily="34" charset="0"/>
              </a:rPr>
              <a:t> </a:t>
            </a:r>
          </a:p>
          <a:p>
            <a:pPr algn="r">
              <a:defRPr/>
            </a:pPr>
            <a:r>
              <a:rPr lang="en-US" sz="2000" dirty="0">
                <a:solidFill>
                  <a:srgbClr val="003895"/>
                </a:solidFill>
                <a:latin typeface="Corbel" panose="020B0503020204020204" pitchFamily="34" charset="0"/>
              </a:rPr>
              <a:t>An de </a:t>
            </a:r>
            <a:r>
              <a:rPr lang="en-US" sz="2000" dirty="0" err="1">
                <a:solidFill>
                  <a:srgbClr val="003895"/>
                </a:solidFill>
                <a:latin typeface="Corbel" panose="020B0503020204020204" pitchFamily="34" charset="0"/>
              </a:rPr>
              <a:t>studiu</a:t>
            </a:r>
            <a:r>
              <a:rPr lang="en-US" sz="2000" dirty="0">
                <a:solidFill>
                  <a:srgbClr val="003895"/>
                </a:solidFill>
                <a:latin typeface="Corbel" panose="020B0503020204020204" pitchFamily="34" charset="0"/>
              </a:rPr>
              <a:t>:</a:t>
            </a:r>
            <a:r>
              <a:rPr lang="ro-RO" sz="2000" dirty="0">
                <a:solidFill>
                  <a:srgbClr val="003895"/>
                </a:solidFill>
                <a:latin typeface="Corbel" panose="020B0503020204020204" pitchFamily="34" charset="0"/>
              </a:rPr>
              <a:t> </a:t>
            </a:r>
            <a:r>
              <a:rPr lang="en-US" sz="2000" dirty="0">
                <a:solidFill>
                  <a:srgbClr val="003895"/>
                </a:solidFill>
                <a:latin typeface="Corbel" panose="020B0503020204020204" pitchFamily="34" charset="0"/>
              </a:rPr>
              <a:t>IV</a:t>
            </a:r>
            <a:r>
              <a:rPr lang="ro-RO" sz="2000" dirty="0">
                <a:solidFill>
                  <a:srgbClr val="003895"/>
                </a:solidFill>
                <a:latin typeface="Corbel" panose="020B0503020204020204" pitchFamily="34" charset="0"/>
              </a:rPr>
              <a:t> licență</a:t>
            </a:r>
            <a:r>
              <a:rPr lang="en-US" sz="2000" dirty="0">
                <a:solidFill>
                  <a:srgbClr val="003895"/>
                </a:solidFill>
                <a:latin typeface="Corbel" panose="020B0503020204020204" pitchFamily="34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1CD3EB-C03B-9158-5014-EA6239DC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84B6-4790-BD32-BF98-270BA20F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271"/>
            <a:ext cx="10515600" cy="1325563"/>
          </a:xfrm>
        </p:spPr>
        <p:txBody>
          <a:bodyPr/>
          <a:lstStyle/>
          <a:p>
            <a:r>
              <a:rPr lang="ro-RO" dirty="0">
                <a:solidFill>
                  <a:srgbClr val="003895"/>
                </a:solidFill>
              </a:rPr>
              <a:t>Soluție hibridă de detecție a site-urilor periculoase</a:t>
            </a:r>
            <a:endParaRPr lang="en-US" dirty="0">
              <a:solidFill>
                <a:srgbClr val="00389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1AC1-5413-9EB8-C80C-B09007EA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834"/>
            <a:ext cx="10515600" cy="4351338"/>
          </a:xfrm>
        </p:spPr>
        <p:txBody>
          <a:bodyPr/>
          <a:lstStyle/>
          <a:p>
            <a:r>
              <a:rPr lang="ro-RO" dirty="0"/>
              <a:t>Combinație între </a:t>
            </a:r>
            <a:r>
              <a:rPr lang="ro-RO" b="1" dirty="0"/>
              <a:t>analiză vizuală AI (adnotare și antrenare)</a:t>
            </a:r>
            <a:r>
              <a:rPr lang="ro-RO" dirty="0"/>
              <a:t> și </a:t>
            </a:r>
            <a:r>
              <a:rPr lang="ro-RO" b="1" dirty="0"/>
              <a:t>verificare URL (</a:t>
            </a:r>
            <a:r>
              <a:rPr lang="ro-RO" b="1" dirty="0" err="1"/>
              <a:t>VirusTotal</a:t>
            </a:r>
            <a:r>
              <a:rPr lang="ro-RO" b="1" dirty="0"/>
              <a:t> API)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2C809-A34A-5331-963F-987D58AF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E22BD-EDA3-6ECE-429C-F7AD2672C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8" y="2329461"/>
            <a:ext cx="8402053" cy="42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9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84B6-4790-BD32-BF98-270BA20F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00"/>
            <a:ext cx="10515600" cy="1325563"/>
          </a:xfrm>
        </p:spPr>
        <p:txBody>
          <a:bodyPr/>
          <a:lstStyle/>
          <a:p>
            <a:r>
              <a:rPr lang="ro-RO" dirty="0">
                <a:solidFill>
                  <a:srgbClr val="003895"/>
                </a:solidFill>
              </a:rPr>
              <a:t>Rezultatele antrenării modelului AI</a:t>
            </a:r>
            <a:endParaRPr lang="en-US" dirty="0">
              <a:solidFill>
                <a:srgbClr val="00389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1AC1-5413-9EB8-C80C-B09007EA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2C809-A34A-5331-963F-987D58AF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41D500-B233-02D4-2D7B-D90469913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463584"/>
              </p:ext>
            </p:extLst>
          </p:nvPr>
        </p:nvGraphicFramePr>
        <p:xfrm>
          <a:off x="838200" y="3707284"/>
          <a:ext cx="10784213" cy="26614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60623">
                  <a:extLst>
                    <a:ext uri="{9D8B030D-6E8A-4147-A177-3AD203B41FA5}">
                      <a16:colId xmlns:a16="http://schemas.microsoft.com/office/drawing/2014/main" val="1576330323"/>
                    </a:ext>
                  </a:extLst>
                </a:gridCol>
                <a:gridCol w="2141721">
                  <a:extLst>
                    <a:ext uri="{9D8B030D-6E8A-4147-A177-3AD203B41FA5}">
                      <a16:colId xmlns:a16="http://schemas.microsoft.com/office/drawing/2014/main" val="675603233"/>
                    </a:ext>
                  </a:extLst>
                </a:gridCol>
                <a:gridCol w="2160623">
                  <a:extLst>
                    <a:ext uri="{9D8B030D-6E8A-4147-A177-3AD203B41FA5}">
                      <a16:colId xmlns:a16="http://schemas.microsoft.com/office/drawing/2014/main" val="2872128394"/>
                    </a:ext>
                  </a:extLst>
                </a:gridCol>
                <a:gridCol w="2160623">
                  <a:extLst>
                    <a:ext uri="{9D8B030D-6E8A-4147-A177-3AD203B41FA5}">
                      <a16:colId xmlns:a16="http://schemas.microsoft.com/office/drawing/2014/main" val="138375247"/>
                    </a:ext>
                  </a:extLst>
                </a:gridCol>
                <a:gridCol w="2160623">
                  <a:extLst>
                    <a:ext uri="{9D8B030D-6E8A-4147-A177-3AD203B41FA5}">
                      <a16:colId xmlns:a16="http://schemas.microsoft.com/office/drawing/2014/main" val="3023296490"/>
                    </a:ext>
                  </a:extLst>
                </a:gridCol>
              </a:tblGrid>
              <a:tr h="392276">
                <a:tc>
                  <a:txBody>
                    <a:bodyPr/>
                    <a:lstStyle/>
                    <a:p>
                      <a:pPr algn="l" fontAlgn="b"/>
                      <a:r>
                        <a:rPr lang="ro-RO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ro-RO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2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Type</a:t>
                      </a:r>
                      <a:endParaRPr lang="ro-RO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2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mAP@50</a:t>
                      </a:r>
                      <a:endParaRPr lang="ro-RO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2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Precision</a:t>
                      </a:r>
                      <a:endParaRPr lang="ro-RO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2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Recall</a:t>
                      </a:r>
                      <a:endParaRPr lang="ro-RO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3843976"/>
                  </a:ext>
                </a:extLst>
              </a:tr>
              <a:tr h="328556">
                <a:tc>
                  <a:txBody>
                    <a:bodyPr/>
                    <a:lstStyle/>
                    <a:p>
                      <a:pPr algn="l" fontAlgn="b"/>
                      <a:r>
                        <a:rPr lang="ro-RO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betting</a:t>
                      </a:r>
                      <a:r>
                        <a:rPr lang="ro-RO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./1</a:t>
                      </a:r>
                      <a:endParaRPr lang="ro-RO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YOLOv8 Fast</a:t>
                      </a:r>
                      <a:endParaRPr lang="ro-RO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56.3</a:t>
                      </a:r>
                      <a:endParaRPr lang="ro-RO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73.5</a:t>
                      </a:r>
                      <a:endParaRPr lang="ro-RO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52.5</a:t>
                      </a:r>
                      <a:endParaRPr lang="ro-RO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6222206"/>
                  </a:ext>
                </a:extLst>
              </a:tr>
              <a:tr h="332176">
                <a:tc>
                  <a:txBody>
                    <a:bodyPr/>
                    <a:lstStyle/>
                    <a:p>
                      <a:pPr algn="l" fontAlgn="b"/>
                      <a:r>
                        <a:rPr lang="ro-RO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betting1/5</a:t>
                      </a:r>
                      <a:endParaRPr lang="ro-RO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YOLO-NAS </a:t>
                      </a:r>
                      <a:r>
                        <a:rPr lang="ro-RO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Accurate</a:t>
                      </a:r>
                      <a:endParaRPr lang="ro-RO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19.4</a:t>
                      </a:r>
                      <a:endParaRPr lang="ro-RO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14.3</a:t>
                      </a:r>
                      <a:endParaRPr lang="ro-RO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4.8</a:t>
                      </a:r>
                      <a:endParaRPr lang="ro-RO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8473773"/>
                  </a:ext>
                </a:extLst>
              </a:tr>
              <a:tr h="328556">
                <a:tc>
                  <a:txBody>
                    <a:bodyPr/>
                    <a:lstStyle/>
                    <a:p>
                      <a:pPr algn="l" fontAlgn="b"/>
                      <a:r>
                        <a:rPr lang="ro-RO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betting1/6</a:t>
                      </a:r>
                      <a:endParaRPr lang="ro-RO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YOLOv12 Fast</a:t>
                      </a:r>
                      <a:endParaRPr lang="ro-RO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ro-RO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49.6</a:t>
                      </a:r>
                      <a:endParaRPr lang="ro-RO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12.6</a:t>
                      </a:r>
                      <a:endParaRPr lang="ro-RO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112415"/>
                  </a:ext>
                </a:extLst>
              </a:tr>
              <a:tr h="328556">
                <a:tc>
                  <a:txBody>
                    <a:bodyPr/>
                    <a:lstStyle/>
                    <a:p>
                      <a:pPr algn="l" fontAlgn="b"/>
                      <a:r>
                        <a:rPr lang="ro-RO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betting1/4</a:t>
                      </a:r>
                      <a:endParaRPr lang="ro-RO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YOLOv11 Fast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18.9</a:t>
                      </a:r>
                      <a:endParaRPr lang="ro-RO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92.8</a:t>
                      </a:r>
                      <a:endParaRPr lang="ro-RO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11.2</a:t>
                      </a:r>
                      <a:endParaRPr lang="ro-RO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0502720"/>
                  </a:ext>
                </a:extLst>
              </a:tr>
              <a:tr h="332176">
                <a:tc>
                  <a:txBody>
                    <a:bodyPr/>
                    <a:lstStyle/>
                    <a:p>
                      <a:pPr algn="l" fontAlgn="b"/>
                      <a:r>
                        <a:rPr lang="ro-RO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betting1/3</a:t>
                      </a:r>
                      <a:endParaRPr lang="ro-RO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Roboflow</a:t>
                      </a:r>
                      <a:r>
                        <a:rPr lang="ro-RO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3.0 Fast</a:t>
                      </a:r>
                      <a:endParaRPr lang="ro-RO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17.5</a:t>
                      </a:r>
                      <a:endParaRPr lang="ro-RO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68.4</a:t>
                      </a:r>
                      <a:endParaRPr lang="ro-RO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8.3</a:t>
                      </a:r>
                      <a:endParaRPr lang="ro-RO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3783751"/>
                  </a:ext>
                </a:extLst>
              </a:tr>
              <a:tr h="332176">
                <a:tc>
                  <a:txBody>
                    <a:bodyPr/>
                    <a:lstStyle/>
                    <a:p>
                      <a:pPr algn="l" fontAlgn="b"/>
                      <a:r>
                        <a:rPr lang="ro-RO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betting1/2</a:t>
                      </a:r>
                      <a:endParaRPr lang="ro-RO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YOLO-NA </a:t>
                      </a:r>
                      <a:r>
                        <a:rPr lang="ro-RO" sz="2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Accurate</a:t>
                      </a:r>
                      <a:endParaRPr lang="ro-RO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22.2</a:t>
                      </a:r>
                      <a:endParaRPr lang="ro-RO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ro-RO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o-RO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ro-RO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08235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102235D-25A9-A646-005E-75060A066B29}"/>
              </a:ext>
            </a:extLst>
          </p:cNvPr>
          <p:cNvSpPr txBox="1"/>
          <p:nvPr/>
        </p:nvSpPr>
        <p:spPr>
          <a:xfrm>
            <a:off x="838200" y="1212787"/>
            <a:ext cx="938463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b="1" dirty="0"/>
              <a:t>Precizie (</a:t>
            </a:r>
            <a:r>
              <a:rPr lang="ro-RO" sz="2600" b="1" dirty="0" err="1"/>
              <a:t>Precision</a:t>
            </a:r>
            <a:r>
              <a:rPr lang="ro-RO" sz="2600" b="1" dirty="0"/>
              <a:t>)</a:t>
            </a:r>
            <a:r>
              <a:rPr lang="ro-RO" sz="2600" dirty="0"/>
              <a:t>:. Măsoară cât de „curat” lucrează modelul (fără alarme false).</a:t>
            </a:r>
            <a:endParaRPr lang="ro-RO" sz="2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b="1" dirty="0" err="1"/>
              <a:t>Recall</a:t>
            </a:r>
            <a:r>
              <a:rPr lang="ro-RO" sz="2600" dirty="0"/>
              <a:t>: Procentul de obiecte relevante identificate din totalul celor existente.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600" b="1" dirty="0"/>
              <a:t>mAP@50: </a:t>
            </a:r>
            <a:r>
              <a:rPr lang="ro-RO" sz="2600" dirty="0"/>
              <a:t>Scor agregat care combină precizia și </a:t>
            </a:r>
            <a:r>
              <a:rPr lang="ro-RO" sz="2600" dirty="0" err="1"/>
              <a:t>recall-ul</a:t>
            </a:r>
            <a:r>
              <a:rPr lang="ro-RO" sz="2600" dirty="0"/>
              <a:t> la un prag de suprapunere de 50%.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3237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84B6-4790-BD32-BF98-270BA20F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o-RO" dirty="0">
                <a:solidFill>
                  <a:srgbClr val="003895"/>
                </a:solidFill>
              </a:rPr>
              <a:t>Mecanism avansat de securitate a datelor</a:t>
            </a:r>
            <a:endParaRPr lang="en-US" dirty="0">
              <a:solidFill>
                <a:srgbClr val="00389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1AC1-5413-9EB8-C80C-B09007EA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938"/>
            <a:ext cx="10515600" cy="4351338"/>
          </a:xfrm>
        </p:spPr>
        <p:txBody>
          <a:bodyPr/>
          <a:lstStyle/>
          <a:p>
            <a:r>
              <a:rPr lang="ro-RO" dirty="0"/>
              <a:t>Baza de date locală criptată cu </a:t>
            </a:r>
            <a:r>
              <a:rPr lang="ro-RO" b="1" dirty="0"/>
              <a:t>AES-CBC 128bit</a:t>
            </a:r>
            <a:r>
              <a:rPr lang="ro-RO" dirty="0"/>
              <a:t>, implementat manual</a:t>
            </a:r>
          </a:p>
          <a:p>
            <a:r>
              <a:rPr lang="ro-RO" dirty="0"/>
              <a:t>Optimizarea operației </a:t>
            </a:r>
            <a:r>
              <a:rPr lang="ro-RO" dirty="0" err="1"/>
              <a:t>MixColumns</a:t>
            </a:r>
            <a:endParaRPr lang="ro-RO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2C809-A34A-5331-963F-987D58AF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1EAC38-90AC-995A-6CA9-A66ABD01C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611" y="2430838"/>
            <a:ext cx="3384884" cy="4059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C2C111-E46D-E69F-3D3A-E99095F3B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621" y="2397624"/>
            <a:ext cx="5073652" cy="1915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7BD99E-AA64-A84D-5B93-B1AE8E2FD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620" y="4460376"/>
            <a:ext cx="5073653" cy="20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59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84B6-4790-BD32-BF98-270BA20F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o-RO" dirty="0">
                <a:solidFill>
                  <a:srgbClr val="003895"/>
                </a:solidFill>
              </a:rPr>
              <a:t>Sistem de alertare </a:t>
            </a:r>
            <a:r>
              <a:rPr lang="ro-RO" dirty="0" err="1">
                <a:solidFill>
                  <a:srgbClr val="003895"/>
                </a:solidFill>
              </a:rPr>
              <a:t>proactiv</a:t>
            </a:r>
            <a:endParaRPr lang="en-US" dirty="0">
              <a:solidFill>
                <a:srgbClr val="00389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1AC1-5413-9EB8-C80C-B09007EA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938"/>
            <a:ext cx="10515600" cy="4351338"/>
          </a:xfrm>
        </p:spPr>
        <p:txBody>
          <a:bodyPr/>
          <a:lstStyle/>
          <a:p>
            <a:r>
              <a:rPr lang="ro-RO" b="1" dirty="0" err="1"/>
              <a:t>Heartbeat</a:t>
            </a:r>
            <a:r>
              <a:rPr lang="ro-RO" dirty="0"/>
              <a:t> din extensie: semnal la fiecare 30 secunde</a:t>
            </a:r>
          </a:p>
          <a:p>
            <a:r>
              <a:rPr lang="ro-RO" dirty="0"/>
              <a:t>Dacă semnalul lipsește &gt;3 min → alertă trimisă automat prin email</a:t>
            </a:r>
          </a:p>
          <a:p>
            <a:r>
              <a:rPr lang="ro-RO" dirty="0"/>
              <a:t>Mail trimis către toți părinții înregistrați (via SMTP </a:t>
            </a:r>
            <a:r>
              <a:rPr lang="ro-RO" dirty="0" err="1"/>
              <a:t>Gmail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2C809-A34A-5331-963F-987D58AF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00348B-229C-0F97-A69A-AEC2851C6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37" y="2549234"/>
            <a:ext cx="7687682" cy="380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8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84B6-4790-BD32-BF98-270BA20F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o-RO" dirty="0">
                <a:solidFill>
                  <a:srgbClr val="003895"/>
                </a:solidFill>
              </a:rPr>
              <a:t>Interfață simplă și eficientă pentru părinți</a:t>
            </a:r>
            <a:endParaRPr lang="en-US" dirty="0">
              <a:solidFill>
                <a:srgbClr val="00389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1AC1-5413-9EB8-C80C-B09007EA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938"/>
            <a:ext cx="10515600" cy="4351338"/>
          </a:xfrm>
        </p:spPr>
        <p:txBody>
          <a:bodyPr/>
          <a:lstStyle/>
          <a:p>
            <a:r>
              <a:rPr lang="ro-RO" dirty="0"/>
              <a:t>Vizualizare activitate copil</a:t>
            </a:r>
          </a:p>
          <a:p>
            <a:r>
              <a:rPr lang="ro-RO" dirty="0"/>
              <a:t>Cele mai accesate site-uri</a:t>
            </a:r>
          </a:p>
          <a:p>
            <a:r>
              <a:rPr lang="ro-RO" dirty="0"/>
              <a:t>Posibilitate de adăugare utilizatori / ștergere date </a:t>
            </a:r>
          </a:p>
          <a:p>
            <a:endParaRPr lang="ro-RO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2C809-A34A-5331-963F-987D58AF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0E769-793E-8815-18CB-ABD17E4EA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84" y="2472112"/>
            <a:ext cx="7664116" cy="406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7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84B6-4790-BD32-BF98-270BA20F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ro-RO" dirty="0">
                <a:solidFill>
                  <a:srgbClr val="003895"/>
                </a:solidFill>
              </a:rPr>
              <a:t>Obstacole tehnice</a:t>
            </a:r>
            <a:endParaRPr lang="en-US" dirty="0">
              <a:solidFill>
                <a:srgbClr val="00389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1AC1-5413-9EB8-C80C-B09007EA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99"/>
            <a:ext cx="10515600" cy="4351338"/>
          </a:xfrm>
        </p:spPr>
        <p:txBody>
          <a:bodyPr>
            <a:normAutofit/>
          </a:bodyPr>
          <a:lstStyle/>
          <a:p>
            <a:r>
              <a:rPr lang="ro-RO" dirty="0"/>
              <a:t>Antrenarea repetată a mai multor modele</a:t>
            </a:r>
          </a:p>
          <a:p>
            <a:pPr lvl="1"/>
            <a:r>
              <a:rPr lang="ro-RO" dirty="0"/>
              <a:t>Soluție: îmbunătățirea setului manual de date &amp; augmentare vizuală</a:t>
            </a:r>
          </a:p>
          <a:p>
            <a:r>
              <a:rPr lang="ro-RO" dirty="0"/>
              <a:t>Dezactivarea automata a service </a:t>
            </a:r>
            <a:r>
              <a:rPr lang="ro-RO" dirty="0" err="1"/>
              <a:t>worker</a:t>
            </a:r>
            <a:r>
              <a:rPr lang="ro-RO" dirty="0"/>
              <a:t>-ului</a:t>
            </a:r>
          </a:p>
          <a:p>
            <a:pPr lvl="1"/>
            <a:r>
              <a:rPr lang="ro-RO" dirty="0"/>
              <a:t>Soluție: Implementare </a:t>
            </a:r>
            <a:r>
              <a:rPr lang="ro-RO" dirty="0" err="1"/>
              <a:t>custom</a:t>
            </a:r>
            <a:r>
              <a:rPr lang="ro-RO" dirty="0"/>
              <a:t> de ping </a:t>
            </a:r>
            <a:r>
              <a:rPr lang="ro-RO" dirty="0" err="1"/>
              <a:t>loop</a:t>
            </a:r>
            <a:endParaRPr lang="ro-RO" dirty="0"/>
          </a:p>
          <a:p>
            <a:r>
              <a:rPr lang="ro-RO" dirty="0"/>
              <a:t>Dezactivarea cache-ului după </a:t>
            </a:r>
            <a:r>
              <a:rPr lang="ro-RO" dirty="0" err="1"/>
              <a:t>logout</a:t>
            </a:r>
            <a:endParaRPr lang="ro-RO" dirty="0"/>
          </a:p>
          <a:p>
            <a:pPr lvl="1"/>
            <a:r>
              <a:rPr lang="ro-RO" dirty="0"/>
              <a:t>Soluție: Adăugare </a:t>
            </a:r>
            <a:r>
              <a:rPr lang="ro-RO" dirty="0" err="1"/>
              <a:t>header</a:t>
            </a:r>
            <a:r>
              <a:rPr lang="ro-RO" dirty="0"/>
              <a:t>-e specifice (</a:t>
            </a:r>
            <a:r>
              <a:rPr lang="ro-RO" dirty="0" err="1"/>
              <a:t>no-store</a:t>
            </a:r>
            <a:r>
              <a:rPr lang="ro-RO" dirty="0"/>
              <a:t>, </a:t>
            </a:r>
            <a:r>
              <a:rPr lang="ro-RO" dirty="0" err="1"/>
              <a:t>no</a:t>
            </a:r>
            <a:r>
              <a:rPr lang="ro-RO" dirty="0"/>
              <a:t>-cache, must-revalidate)</a:t>
            </a:r>
          </a:p>
          <a:p>
            <a:r>
              <a:rPr lang="ro-RO" dirty="0"/>
              <a:t>Utilizarea </a:t>
            </a:r>
            <a:r>
              <a:rPr lang="ro-RO" dirty="0" err="1"/>
              <a:t>thread</a:t>
            </a:r>
            <a:r>
              <a:rPr lang="ro-RO" dirty="0"/>
              <a:t>-urilor pentru procese complexe</a:t>
            </a:r>
          </a:p>
          <a:p>
            <a:pPr lvl="1"/>
            <a:r>
              <a:rPr lang="ro-RO" dirty="0"/>
              <a:t>Soluție: Crearea și gestionarea firelor de execuție pentru fiecare task </a:t>
            </a:r>
            <a:r>
              <a:rPr lang="ro-RO" dirty="0">
                <a:sym typeface="Wingdings" panose="05000000000000000000" pitchFamily="2" charset="2"/>
              </a:rPr>
              <a:t> serverul rămâne </a:t>
            </a:r>
            <a:r>
              <a:rPr lang="ro-RO" dirty="0" err="1">
                <a:sym typeface="Wingdings" panose="05000000000000000000" pitchFamily="2" charset="2"/>
              </a:rPr>
              <a:t>responsiv</a:t>
            </a:r>
            <a:endParaRPr lang="ro-RO" baseline="30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2C809-A34A-5331-963F-987D58AF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4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84B6-4790-BD32-BF98-270BA20F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rgbClr val="003895"/>
                </a:solidFill>
              </a:rPr>
              <a:t>Direcții viitoare de dezvoltare</a:t>
            </a:r>
            <a:endParaRPr lang="en-US" dirty="0">
              <a:solidFill>
                <a:srgbClr val="00389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1AC1-5413-9EB8-C80C-B09007EA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Extinderea capabilităților AI pentru a detecta și </a:t>
            </a:r>
            <a:r>
              <a:rPr lang="ro-RO" b="1" dirty="0"/>
              <a:t>conținut inadecvat non-</a:t>
            </a:r>
            <a:r>
              <a:rPr lang="ro-RO" b="1" dirty="0" err="1"/>
              <a:t>gambling</a:t>
            </a:r>
            <a:r>
              <a:rPr lang="ro-RO" dirty="0"/>
              <a:t> (violență, limbaj etc.)</a:t>
            </a:r>
          </a:p>
          <a:p>
            <a:r>
              <a:rPr lang="ro-RO" dirty="0"/>
              <a:t>Integrarea unui </a:t>
            </a:r>
            <a:r>
              <a:rPr lang="ro-RO" b="1" dirty="0"/>
              <a:t>sistem de rapoarte săptămânale</a:t>
            </a:r>
            <a:r>
              <a:rPr lang="ro-RO" dirty="0"/>
              <a:t> trimise prin email</a:t>
            </a:r>
          </a:p>
          <a:p>
            <a:r>
              <a:rPr lang="ro-RO" dirty="0"/>
              <a:t>Implementarea unei </a:t>
            </a:r>
            <a:r>
              <a:rPr lang="ro-RO" b="1" dirty="0"/>
              <a:t>aplicații mobile pentru părinți</a:t>
            </a:r>
            <a:r>
              <a:rPr lang="ro-RO" dirty="0"/>
              <a:t> – notificări și monitorizare în timp real</a:t>
            </a:r>
          </a:p>
          <a:p>
            <a:endParaRPr lang="ro-RO" dirty="0"/>
          </a:p>
          <a:p>
            <a:endParaRPr lang="ro-RO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2C809-A34A-5331-963F-987D58AF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23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84B6-4790-BD32-BF98-270BA20F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rgbClr val="003895"/>
                </a:solidFill>
              </a:rPr>
              <a:t>Concluzii</a:t>
            </a:r>
            <a:endParaRPr lang="en-US" dirty="0">
              <a:solidFill>
                <a:srgbClr val="00389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1AC1-5413-9EB8-C80C-B09007EA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Aplicația oferă o </a:t>
            </a:r>
            <a:r>
              <a:rPr lang="ro-RO" b="1" dirty="0"/>
              <a:t>soluție completă și discretă de control parental</a:t>
            </a:r>
            <a:r>
              <a:rPr lang="ro-RO" dirty="0"/>
              <a:t>, axată pe securitate și automatizare</a:t>
            </a:r>
          </a:p>
          <a:p>
            <a:r>
              <a:rPr lang="ro-RO" dirty="0"/>
              <a:t>Combinația dintre </a:t>
            </a:r>
            <a:r>
              <a:rPr lang="ro-RO" b="1" dirty="0"/>
              <a:t>monitorizare vizuală cu AI</a:t>
            </a:r>
            <a:r>
              <a:rPr lang="ro-RO" dirty="0"/>
              <a:t>, analiza URL-urilor și criptare manuală AES o diferențiază clar față de soluțiile existente</a:t>
            </a:r>
          </a:p>
          <a:p>
            <a:r>
              <a:rPr lang="ro-RO" dirty="0"/>
              <a:t>Sistemul este </a:t>
            </a:r>
            <a:r>
              <a:rPr lang="ro-RO" b="1" dirty="0"/>
              <a:t>modular și extensibil</a:t>
            </a:r>
            <a:r>
              <a:rPr lang="ro-RO" dirty="0"/>
              <a:t>, ușor de adaptat și </a:t>
            </a:r>
            <a:r>
              <a:rPr lang="ro-RO" dirty="0" err="1"/>
              <a:t>scalat</a:t>
            </a:r>
            <a:r>
              <a:rPr lang="ro-RO" dirty="0"/>
              <a:t> în funcție de nevoi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B5E30-918B-934D-F058-B23AA7D5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5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84B6-4790-BD32-BF98-270BA20F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2766218"/>
            <a:ext cx="10515600" cy="1325563"/>
          </a:xfrm>
        </p:spPr>
        <p:txBody>
          <a:bodyPr/>
          <a:lstStyle/>
          <a:p>
            <a:pPr algn="ctr"/>
            <a:r>
              <a:rPr lang="ro-RO" dirty="0">
                <a:solidFill>
                  <a:srgbClr val="003895"/>
                </a:solidFill>
              </a:rPr>
              <a:t>Vă mulțumesc pentru atenție! </a:t>
            </a:r>
            <a:endParaRPr lang="en-US" dirty="0">
              <a:solidFill>
                <a:srgbClr val="003895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B5E30-918B-934D-F058-B23AA7D5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84B6-4790-BD32-BF98-270BA20F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rgbClr val="003895"/>
                </a:solidFill>
              </a:rPr>
              <a:t>Motivarea problemei</a:t>
            </a:r>
            <a:endParaRPr lang="en-US" dirty="0">
              <a:solidFill>
                <a:srgbClr val="00389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1AC1-5413-9EB8-C80C-B09007EA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Accesul facil al copiilor la internet aduce și riscuri semnificative.</a:t>
            </a:r>
            <a:endParaRPr lang="ro-RO" dirty="0"/>
          </a:p>
          <a:p>
            <a:r>
              <a:rPr lang="ro-RO" dirty="0"/>
              <a:t>Platformele de pariuri, conținutul inadecvat sau site-urile malițioase sunt tot mai ușor de accesat.</a:t>
            </a:r>
          </a:p>
          <a:p>
            <a:r>
              <a:rPr lang="ro-RO" dirty="0"/>
              <a:t>Părinții au nevoie de soluții moderne de control parental, care să funcționeze discret și eficient.</a:t>
            </a:r>
          </a:p>
          <a:p>
            <a:r>
              <a:rPr lang="ro-RO" dirty="0"/>
              <a:t>Am ales să dezvolt o soluție modernă, </a:t>
            </a:r>
            <a:r>
              <a:rPr lang="ro-RO" dirty="0" err="1"/>
              <a:t>proactivă</a:t>
            </a:r>
            <a:r>
              <a:rPr lang="ro-RO" dirty="0"/>
              <a:t> și adaptată nevoilor reale ale părinților în era digitală.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169B9-F61F-3A32-7FB3-92DA0741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84B6-4790-BD32-BF98-270BA20F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rgbClr val="003895"/>
                </a:solidFill>
              </a:rPr>
              <a:t>Concepte</a:t>
            </a:r>
            <a:r>
              <a:rPr lang="en-US" dirty="0">
                <a:solidFill>
                  <a:srgbClr val="003895"/>
                </a:solidFill>
              </a:rPr>
              <a:t> </a:t>
            </a:r>
            <a:r>
              <a:rPr lang="ro-RO" dirty="0">
                <a:solidFill>
                  <a:srgbClr val="003895"/>
                </a:solidFill>
              </a:rPr>
              <a:t>abordate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1AC1-5413-9EB8-C80C-B09007EA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9533"/>
          </a:xfrm>
        </p:spPr>
        <p:txBody>
          <a:bodyPr/>
          <a:lstStyle/>
          <a:p>
            <a:r>
              <a:rPr lang="ro-RO" b="1" dirty="0"/>
              <a:t>Control parental: </a:t>
            </a:r>
            <a:r>
              <a:rPr lang="ro-RO" dirty="0"/>
              <a:t>totalitatea metodelor și tehnologiilor folosite pentru a supraveghea și restricționa activitatea online a copiilor.</a:t>
            </a:r>
          </a:p>
          <a:p>
            <a:r>
              <a:rPr lang="ro-RO" b="1" dirty="0"/>
              <a:t>Criptare AES (</a:t>
            </a:r>
            <a:r>
              <a:rPr lang="ro-RO" b="1" dirty="0" err="1"/>
              <a:t>Advanced</a:t>
            </a:r>
            <a:r>
              <a:rPr lang="ro-RO" b="1" dirty="0"/>
              <a:t> </a:t>
            </a:r>
            <a:r>
              <a:rPr lang="ro-RO" b="1" dirty="0" err="1"/>
              <a:t>Encryption</a:t>
            </a:r>
            <a:r>
              <a:rPr lang="ro-RO" b="1" dirty="0"/>
              <a:t> Standard):</a:t>
            </a:r>
            <a:r>
              <a:rPr lang="ro-RO" dirty="0"/>
              <a:t> algoritm simetric de criptare, folosit pentru protecția datelor sensibile.</a:t>
            </a:r>
          </a:p>
          <a:p>
            <a:r>
              <a:rPr lang="ro-RO" b="1" dirty="0"/>
              <a:t>Inteligență Artificială (YOLOv8)</a:t>
            </a:r>
            <a:r>
              <a:rPr lang="ro-RO" dirty="0"/>
              <a:t> – algoritm de detecție a obiectelor în imagini, folosit pentru identificarea vizuală a site-urilor periculoase.</a:t>
            </a:r>
          </a:p>
          <a:p>
            <a:r>
              <a:rPr lang="ro-RO" b="1" dirty="0" err="1"/>
              <a:t>Heartbeat</a:t>
            </a:r>
            <a:r>
              <a:rPr lang="ro-RO" dirty="0"/>
              <a:t> – mecanism periodic prin care extensia comunică cu serverul pentru a semnala că este activă.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2C399-2B63-6DE0-E5FA-214B1BE5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6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84B6-4790-BD32-BF98-270BA20F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rgbClr val="003895"/>
                </a:solidFill>
              </a:rPr>
              <a:t>Obiective</a:t>
            </a:r>
            <a:endParaRPr lang="en-US" dirty="0">
              <a:solidFill>
                <a:srgbClr val="00389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1AC1-5413-9EB8-C80C-B09007EA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9533"/>
          </a:xfrm>
        </p:spPr>
        <p:txBody>
          <a:bodyPr/>
          <a:lstStyle/>
          <a:p>
            <a:r>
              <a:rPr lang="ro-RO" dirty="0"/>
              <a:t>Monitorizarea URL-urilor accesate în browser</a:t>
            </a:r>
          </a:p>
          <a:p>
            <a:r>
              <a:rPr lang="ro-RO" dirty="0"/>
              <a:t>Capturarea automata a ecranului</a:t>
            </a:r>
          </a:p>
          <a:p>
            <a:r>
              <a:rPr lang="ro-RO" dirty="0"/>
              <a:t>Aplicarea detecției AI</a:t>
            </a:r>
          </a:p>
          <a:p>
            <a:r>
              <a:rPr lang="ro-RO" dirty="0"/>
              <a:t>Verificarea siguranței site-urilor cu </a:t>
            </a:r>
            <a:r>
              <a:rPr lang="ro-RO" dirty="0" err="1"/>
              <a:t>VirusTotal</a:t>
            </a:r>
            <a:endParaRPr lang="ro-RO" dirty="0"/>
          </a:p>
          <a:p>
            <a:r>
              <a:rPr lang="ro-RO" dirty="0"/>
              <a:t>Alertă în caz de dezactivare a extensiei</a:t>
            </a:r>
          </a:p>
          <a:p>
            <a:r>
              <a:rPr lang="ro-RO" dirty="0"/>
              <a:t>Criptarea și securizarea datelor</a:t>
            </a:r>
          </a:p>
          <a:p>
            <a:r>
              <a:rPr lang="ro-RO" dirty="0"/>
              <a:t>Interfață web pentru vizualizarea activității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2C399-2B63-6DE0-E5FA-214B1BE5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0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84B6-4790-BD32-BF98-270BA20F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rgbClr val="003895"/>
                </a:solidFill>
              </a:rPr>
              <a:t>Tehnologii utilizate</a:t>
            </a:r>
            <a:endParaRPr lang="en-US" dirty="0">
              <a:solidFill>
                <a:srgbClr val="00389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1AC1-5413-9EB8-C80C-B09007EA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b="1" dirty="0" err="1"/>
              <a:t>Pyhton</a:t>
            </a:r>
            <a:r>
              <a:rPr lang="ro-RO" dirty="0"/>
              <a:t>: limbajul principal de programare</a:t>
            </a:r>
          </a:p>
          <a:p>
            <a:r>
              <a:rPr lang="ro-RO" b="1" dirty="0" err="1"/>
              <a:t>Flask</a:t>
            </a:r>
            <a:r>
              <a:rPr lang="ro-RO" dirty="0"/>
              <a:t>: </a:t>
            </a:r>
            <a:r>
              <a:rPr lang="ro-RO" dirty="0" err="1"/>
              <a:t>framework</a:t>
            </a:r>
            <a:r>
              <a:rPr lang="ro-RO" dirty="0"/>
              <a:t> web pentru server</a:t>
            </a:r>
          </a:p>
          <a:p>
            <a:r>
              <a:rPr lang="ro-RO" b="1" dirty="0" err="1"/>
              <a:t>SQLite</a:t>
            </a:r>
            <a:r>
              <a:rPr lang="ro-RO" dirty="0"/>
              <a:t>: baza de date</a:t>
            </a:r>
          </a:p>
          <a:p>
            <a:r>
              <a:rPr lang="ro-RO" b="1" dirty="0" err="1"/>
              <a:t>JavaScript</a:t>
            </a:r>
            <a:r>
              <a:rPr lang="ro-RO" dirty="0"/>
              <a:t>: scriptul extensiei</a:t>
            </a:r>
          </a:p>
          <a:p>
            <a:r>
              <a:rPr lang="ro-RO" b="1" dirty="0"/>
              <a:t>YOLOv8</a:t>
            </a:r>
            <a:r>
              <a:rPr lang="ro-RO" dirty="0"/>
              <a:t>: model AI</a:t>
            </a:r>
          </a:p>
          <a:p>
            <a:r>
              <a:rPr lang="ro-RO" b="1" dirty="0" err="1"/>
              <a:t>Roboflow</a:t>
            </a:r>
            <a:r>
              <a:rPr lang="ro-RO" dirty="0"/>
              <a:t>: API de inferență &amp; adnotare</a:t>
            </a:r>
          </a:p>
          <a:p>
            <a:r>
              <a:rPr lang="ro-RO" b="1" dirty="0"/>
              <a:t>AES</a:t>
            </a:r>
            <a:r>
              <a:rPr lang="ro-RO" dirty="0"/>
              <a:t>: criptarea bazei de date</a:t>
            </a:r>
          </a:p>
          <a:p>
            <a:r>
              <a:rPr lang="ro-RO" b="1" dirty="0" err="1"/>
              <a:t>VirusTotal</a:t>
            </a:r>
            <a:r>
              <a:rPr lang="ro-RO" b="1" dirty="0"/>
              <a:t> API</a:t>
            </a:r>
            <a:r>
              <a:rPr lang="ro-RO" dirty="0"/>
              <a:t>: identificarea site-urilor de risc</a:t>
            </a:r>
          </a:p>
          <a:p>
            <a:endParaRPr lang="ro-RO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3D53B-ABFE-9E6C-5E79-3A1BE181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DF6373-B5DE-1416-B8C1-1934E6DF1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578" y="1723600"/>
            <a:ext cx="565643" cy="5923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F5CBA8-83B1-6FA4-AC44-42BA1953B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67" y="2315996"/>
            <a:ext cx="510807" cy="576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39B405-E66E-F74A-4ABA-9F28D9A43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484" y="2808622"/>
            <a:ext cx="1001182" cy="5484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9AB12F-7BC0-7175-0E4D-1B2E95152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441" y="3357096"/>
            <a:ext cx="499990" cy="4634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DA1BE5-6924-C247-1A4E-8A97104F9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2087" y="3886240"/>
            <a:ext cx="1359919" cy="4367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20C7A2-53EE-6414-6621-62A7B11F2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1973" y="4333054"/>
            <a:ext cx="1509042" cy="4835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336032-83FD-872A-DF81-D69ADF8AD1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1221" y="5394354"/>
            <a:ext cx="1891026" cy="44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5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84B6-4790-BD32-BF98-270BA20F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rgbClr val="003895"/>
                </a:solidFill>
              </a:rPr>
              <a:t>Soluții similare</a:t>
            </a:r>
            <a:endParaRPr lang="en-US" dirty="0">
              <a:solidFill>
                <a:srgbClr val="00389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1AC1-5413-9EB8-C80C-B09007EA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dirty="0" err="1"/>
              <a:t>Qustodio</a:t>
            </a:r>
            <a:endParaRPr lang="ro-RO" dirty="0"/>
          </a:p>
          <a:p>
            <a:r>
              <a:rPr lang="ro-RO" dirty="0"/>
              <a:t>Net </a:t>
            </a:r>
            <a:r>
              <a:rPr lang="ro-RO" dirty="0" err="1"/>
              <a:t>Nanny</a:t>
            </a:r>
            <a:endParaRPr lang="ro-RO" dirty="0"/>
          </a:p>
          <a:p>
            <a:r>
              <a:rPr lang="ro-RO" dirty="0"/>
              <a:t>Google </a:t>
            </a:r>
            <a:r>
              <a:rPr lang="ro-RO" dirty="0" err="1"/>
              <a:t>Family</a:t>
            </a:r>
            <a:r>
              <a:rPr lang="ro-RO" dirty="0"/>
              <a:t> Link (Android)</a:t>
            </a:r>
          </a:p>
          <a:p>
            <a:r>
              <a:rPr lang="ro-RO" dirty="0" err="1"/>
              <a:t>Kaspersky</a:t>
            </a:r>
            <a:r>
              <a:rPr lang="ro-RO" dirty="0"/>
              <a:t> Safe </a:t>
            </a:r>
            <a:r>
              <a:rPr lang="ro-RO" dirty="0" err="1"/>
              <a:t>Kids</a:t>
            </a:r>
            <a:endParaRPr lang="ro-RO" dirty="0"/>
          </a:p>
          <a:p>
            <a:r>
              <a:rPr lang="ro-RO" dirty="0"/>
              <a:t>Necesită abonament și sunt limitate.</a:t>
            </a:r>
          </a:p>
          <a:p>
            <a:endParaRPr lang="ro-RO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3D53B-ABFE-9E6C-5E79-3A1BE181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7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84B6-4790-BD32-BF98-270BA20FD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289718"/>
            <a:ext cx="10515600" cy="1325563"/>
          </a:xfrm>
        </p:spPr>
        <p:txBody>
          <a:bodyPr/>
          <a:lstStyle/>
          <a:p>
            <a:r>
              <a:rPr lang="ro-RO" dirty="0">
                <a:solidFill>
                  <a:srgbClr val="003895"/>
                </a:solidFill>
              </a:rPr>
              <a:t>Avantajele soluției propuse</a:t>
            </a:r>
            <a:endParaRPr lang="en-US" dirty="0">
              <a:solidFill>
                <a:srgbClr val="003895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2D2EC55-329F-BD8C-C0A4-2BCB14C9D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165601"/>
              </p:ext>
            </p:extLst>
          </p:nvPr>
        </p:nvGraphicFramePr>
        <p:xfrm>
          <a:off x="755650" y="1420826"/>
          <a:ext cx="9226550" cy="4824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4124">
                  <a:extLst>
                    <a:ext uri="{9D8B030D-6E8A-4147-A177-3AD203B41FA5}">
                      <a16:colId xmlns:a16="http://schemas.microsoft.com/office/drawing/2014/main" val="3518101258"/>
                    </a:ext>
                  </a:extLst>
                </a:gridCol>
                <a:gridCol w="2403764">
                  <a:extLst>
                    <a:ext uri="{9D8B030D-6E8A-4147-A177-3AD203B41FA5}">
                      <a16:colId xmlns:a16="http://schemas.microsoft.com/office/drawing/2014/main" val="1894027294"/>
                    </a:ext>
                  </a:extLst>
                </a:gridCol>
                <a:gridCol w="3538662">
                  <a:extLst>
                    <a:ext uri="{9D8B030D-6E8A-4147-A177-3AD203B41FA5}">
                      <a16:colId xmlns:a16="http://schemas.microsoft.com/office/drawing/2014/main" val="2722113073"/>
                    </a:ext>
                  </a:extLst>
                </a:gridCol>
              </a:tblGrid>
              <a:tr h="58662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o-RO" sz="1600" dirty="0">
                          <a:effectLst/>
                        </a:rPr>
                        <a:t>Caracteristică/ Funcționalitate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3812" marR="5381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o-RO" sz="1600" dirty="0">
                          <a:effectLst/>
                        </a:rPr>
                        <a:t>Soluții Clasice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3812" marR="53812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o-RO" sz="1600">
                          <a:effectLst/>
                        </a:rPr>
                        <a:t>Soluția propusă în această lucrare</a:t>
                      </a:r>
                      <a:endParaRPr lang="ro-RO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3812" marR="53812" marT="0" marB="0"/>
                </a:tc>
                <a:extLst>
                  <a:ext uri="{0D108BD9-81ED-4DB2-BD59-A6C34878D82A}">
                    <a16:rowId xmlns:a16="http://schemas.microsoft.com/office/drawing/2014/main" val="2845207111"/>
                  </a:ext>
                </a:extLst>
              </a:tr>
              <a:tr h="57171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o-RO" sz="1600" dirty="0">
                          <a:effectLst/>
                        </a:rPr>
                        <a:t>Criptarea bazei de date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3812" marR="5381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o-RO" sz="1600" dirty="0">
                          <a:effectLst/>
                        </a:rPr>
                        <a:t>Librării externe deja existente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3812" marR="5381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o-RO" sz="1600" dirty="0">
                          <a:effectLst/>
                        </a:rPr>
                        <a:t>Implementare AES de la zero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3812" marR="53812" marT="0" marB="0"/>
                </a:tc>
                <a:extLst>
                  <a:ext uri="{0D108BD9-81ED-4DB2-BD59-A6C34878D82A}">
                    <a16:rowId xmlns:a16="http://schemas.microsoft.com/office/drawing/2014/main" val="3459578239"/>
                  </a:ext>
                </a:extLst>
              </a:tr>
              <a:tr h="59068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o-RO" sz="1600" dirty="0">
                          <a:effectLst/>
                        </a:rPr>
                        <a:t>Detecție site-uri </a:t>
                      </a:r>
                      <a:r>
                        <a:rPr lang="ro-RO" sz="1600" dirty="0" err="1">
                          <a:effectLst/>
                        </a:rPr>
                        <a:t>gambling</a:t>
                      </a:r>
                      <a:r>
                        <a:rPr lang="ro-RO" sz="1600" dirty="0">
                          <a:effectLst/>
                        </a:rPr>
                        <a:t> / cazino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3812" marR="5381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o-RO" sz="1600" dirty="0">
                          <a:effectLst/>
                        </a:rPr>
                        <a:t>Filtrare pe bază de URL-uri predefinite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3812" marR="5381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o-RO" sz="1600" dirty="0">
                          <a:effectLst/>
                        </a:rPr>
                        <a:t>Detecție vizuală AI (YOLOv8)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3812" marR="53812" marT="0" marB="0"/>
                </a:tc>
                <a:extLst>
                  <a:ext uri="{0D108BD9-81ED-4DB2-BD59-A6C34878D82A}">
                    <a16:rowId xmlns:a16="http://schemas.microsoft.com/office/drawing/2014/main" val="4080782231"/>
                  </a:ext>
                </a:extLst>
              </a:tr>
              <a:tr h="628730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o-RO" sz="1600">
                          <a:effectLst/>
                        </a:rPr>
                        <a:t>Protecție suplimentară URL</a:t>
                      </a:r>
                      <a:endParaRPr lang="ro-RO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3812" marR="5381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o-RO" sz="1600" dirty="0">
                          <a:effectLst/>
                        </a:rPr>
                        <a:t>Limitată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3812" marR="5381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o-RO" sz="1600" dirty="0">
                          <a:effectLst/>
                        </a:rPr>
                        <a:t>Integrare API </a:t>
                      </a:r>
                      <a:r>
                        <a:rPr lang="ro-RO" sz="1600" dirty="0" err="1">
                          <a:effectLst/>
                        </a:rPr>
                        <a:t>VirusTotal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3812" marR="53812" marT="0" marB="0"/>
                </a:tc>
                <a:extLst>
                  <a:ext uri="{0D108BD9-81ED-4DB2-BD59-A6C34878D82A}">
                    <a16:rowId xmlns:a16="http://schemas.microsoft.com/office/drawing/2014/main" val="1166357790"/>
                  </a:ext>
                </a:extLst>
              </a:tr>
              <a:tr h="57171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o-RO" sz="1600">
                          <a:effectLst/>
                        </a:rPr>
                        <a:t>Notificare în caz de dezactivare extensie</a:t>
                      </a:r>
                      <a:endParaRPr lang="ro-RO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3812" marR="5381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o-RO" sz="1600" dirty="0">
                          <a:effectLst/>
                        </a:rPr>
                        <a:t>Nu există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3812" marR="5381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o-RO" sz="1600" dirty="0">
                          <a:effectLst/>
                        </a:rPr>
                        <a:t>Sistem </a:t>
                      </a:r>
                      <a:r>
                        <a:rPr lang="ro-RO" sz="1600" dirty="0" err="1">
                          <a:effectLst/>
                        </a:rPr>
                        <a:t>heartbeat</a:t>
                      </a:r>
                      <a:r>
                        <a:rPr lang="ro-RO" sz="1600" dirty="0">
                          <a:effectLst/>
                        </a:rPr>
                        <a:t> – alertare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3812" marR="53812" marT="0" marB="0"/>
                </a:tc>
                <a:extLst>
                  <a:ext uri="{0D108BD9-81ED-4DB2-BD59-A6C34878D82A}">
                    <a16:rowId xmlns:a16="http://schemas.microsoft.com/office/drawing/2014/main" val="3287404634"/>
                  </a:ext>
                </a:extLst>
              </a:tr>
              <a:tr h="458056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o-RO" sz="1600">
                          <a:effectLst/>
                        </a:rPr>
                        <a:t>Backup securizat în Cloud</a:t>
                      </a:r>
                      <a:endParaRPr lang="ro-RO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3812" marR="5381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o-RO" sz="1600">
                          <a:effectLst/>
                        </a:rPr>
                        <a:t>Opțional, necriptat</a:t>
                      </a:r>
                      <a:endParaRPr lang="ro-RO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3812" marR="5381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o-RO" sz="1600" dirty="0">
                          <a:effectLst/>
                        </a:rPr>
                        <a:t>Backup criptat manual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3812" marR="53812" marT="0" marB="0"/>
                </a:tc>
                <a:extLst>
                  <a:ext uri="{0D108BD9-81ED-4DB2-BD59-A6C34878D82A}">
                    <a16:rowId xmlns:a16="http://schemas.microsoft.com/office/drawing/2014/main" val="2595400548"/>
                  </a:ext>
                </a:extLst>
              </a:tr>
              <a:tr h="571713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o-RO" sz="1600">
                          <a:effectLst/>
                        </a:rPr>
                        <a:t>Gestionare spațiu Google Drive</a:t>
                      </a:r>
                      <a:endParaRPr lang="ro-RO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3812" marR="5381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o-RO" sz="1600" dirty="0">
                          <a:effectLst/>
                        </a:rPr>
                        <a:t>Nu există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3812" marR="5381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o-RO" sz="1600" dirty="0">
                          <a:effectLst/>
                        </a:rPr>
                        <a:t>Ștergere automată a celor mai vechi </a:t>
                      </a:r>
                      <a:r>
                        <a:rPr lang="ro-RO" sz="1600" dirty="0" err="1">
                          <a:effectLst/>
                        </a:rPr>
                        <a:t>screenshot</a:t>
                      </a:r>
                      <a:r>
                        <a:rPr lang="ro-RO" sz="1600" dirty="0">
                          <a:effectLst/>
                        </a:rPr>
                        <a:t>-uri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3812" marR="53812" marT="0" marB="0"/>
                </a:tc>
                <a:extLst>
                  <a:ext uri="{0D108BD9-81ED-4DB2-BD59-A6C34878D82A}">
                    <a16:rowId xmlns:a16="http://schemas.microsoft.com/office/drawing/2014/main" val="328190514"/>
                  </a:ext>
                </a:extLst>
              </a:tr>
              <a:tr h="845338"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o-RO" sz="1600">
                          <a:effectLst/>
                        </a:rPr>
                        <a:t>Dashboard web pentru părinți</a:t>
                      </a:r>
                      <a:endParaRPr lang="ro-RO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3812" marR="5381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o-RO" sz="1600">
                          <a:effectLst/>
                        </a:rPr>
                        <a:t>Basic, Limitat</a:t>
                      </a:r>
                      <a:endParaRPr lang="ro-RO" sz="1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3812" marR="53812" marT="0" marB="0"/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ro-RO" sz="1600" dirty="0">
                          <a:effectLst/>
                        </a:rPr>
                        <a:t>Activități recente, URL-uri accesate, administrare utilizatori</a:t>
                      </a:r>
                      <a:endParaRPr lang="ro-RO" sz="1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3812" marR="53812" marT="0" marB="0"/>
                </a:tc>
                <a:extLst>
                  <a:ext uri="{0D108BD9-81ED-4DB2-BD59-A6C34878D82A}">
                    <a16:rowId xmlns:a16="http://schemas.microsoft.com/office/drawing/2014/main" val="23593849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3D53B-ABFE-9E6C-5E79-3A1BE181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1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84B6-4790-BD32-BF98-270BA20F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rgbClr val="003895"/>
                </a:solidFill>
              </a:rPr>
              <a:t>Arhitectura aplicației</a:t>
            </a:r>
            <a:endParaRPr lang="en-US" dirty="0">
              <a:solidFill>
                <a:srgbClr val="00389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1AC1-5413-9EB8-C80C-B09007EA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0" y="1935163"/>
            <a:ext cx="10515600" cy="4351338"/>
          </a:xfrm>
        </p:spPr>
        <p:txBody>
          <a:bodyPr/>
          <a:lstStyle/>
          <a:p>
            <a:r>
              <a:rPr lang="ro-RO" dirty="0"/>
              <a:t>Extensia: colectare date</a:t>
            </a:r>
          </a:p>
          <a:p>
            <a:r>
              <a:rPr lang="ro-RO" dirty="0"/>
              <a:t>Server: procesare date</a:t>
            </a:r>
          </a:p>
          <a:p>
            <a:r>
              <a:rPr lang="ro-RO" dirty="0"/>
              <a:t>Yolov8: analiză vizuală</a:t>
            </a:r>
          </a:p>
          <a:p>
            <a:r>
              <a:rPr lang="ro-RO" dirty="0" err="1"/>
              <a:t>VirusTotal</a:t>
            </a:r>
            <a:r>
              <a:rPr lang="ro-RO" dirty="0"/>
              <a:t>: analiză siguranță</a:t>
            </a:r>
          </a:p>
          <a:p>
            <a:r>
              <a:rPr lang="ro-RO" dirty="0"/>
              <a:t>Google Drive: backup date</a:t>
            </a:r>
          </a:p>
          <a:p>
            <a:r>
              <a:rPr lang="ro-RO" dirty="0"/>
              <a:t>Interfață web: vizualizare date</a:t>
            </a:r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3D53B-ABFE-9E6C-5E79-3A1BE181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A diagram of a server">
            <a:extLst>
              <a:ext uri="{FF2B5EF4-FFF2-40B4-BE49-F238E27FC236}">
                <a16:creationId xmlns:a16="http://schemas.microsoft.com/office/drawing/2014/main" id="{A2D1EA22-14C7-74CA-86A1-82F478C48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50" y="474663"/>
            <a:ext cx="5834477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39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84B6-4790-BD32-BF98-270BA20F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rgbClr val="003895"/>
                </a:solidFill>
              </a:rPr>
              <a:t>Soluție hibridă de detecție a site-urilor periculoase</a:t>
            </a:r>
            <a:endParaRPr lang="en-US" dirty="0">
              <a:solidFill>
                <a:srgbClr val="00389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31AC1-5413-9EB8-C80C-B09007EAC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Combinație între </a:t>
            </a:r>
            <a:r>
              <a:rPr lang="ro-RO" b="1" dirty="0"/>
              <a:t>analiză vizuală AI (adnotare și antrenare)</a:t>
            </a:r>
            <a:r>
              <a:rPr lang="ro-RO" dirty="0"/>
              <a:t> și </a:t>
            </a:r>
            <a:r>
              <a:rPr lang="ro-RO" b="1" dirty="0"/>
              <a:t>verificare URL (</a:t>
            </a:r>
            <a:r>
              <a:rPr lang="ro-RO" b="1" dirty="0" err="1"/>
              <a:t>VirusTotal</a:t>
            </a:r>
            <a:r>
              <a:rPr lang="ro-RO" b="1" dirty="0"/>
              <a:t> API)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2C809-A34A-5331-963F-987D58AF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5AFAA-3042-4B0A-99FC-0B90B27FCA99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EFA266-4C15-F27A-9B92-CA8019176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25" y="2772022"/>
            <a:ext cx="9120737" cy="358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5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822</Words>
  <Application>Microsoft Office PowerPoint</Application>
  <PresentationFormat>Widescreen</PresentationFormat>
  <Paragraphs>169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Aptos Narrow</vt:lpstr>
      <vt:lpstr>Arial</vt:lpstr>
      <vt:lpstr>Corbel</vt:lpstr>
      <vt:lpstr>Times New Roman</vt:lpstr>
      <vt:lpstr>Wingdings</vt:lpstr>
      <vt:lpstr>Office Theme</vt:lpstr>
      <vt:lpstr>PowerPoint Presentation</vt:lpstr>
      <vt:lpstr>Motivarea problemei</vt:lpstr>
      <vt:lpstr>Concepte abordate</vt:lpstr>
      <vt:lpstr>Obiective</vt:lpstr>
      <vt:lpstr>Tehnologii utilizate</vt:lpstr>
      <vt:lpstr>Soluții similare</vt:lpstr>
      <vt:lpstr>Avantajele soluției propuse</vt:lpstr>
      <vt:lpstr>Arhitectura aplicației</vt:lpstr>
      <vt:lpstr>Soluție hibridă de detecție a site-urilor periculoase</vt:lpstr>
      <vt:lpstr>Soluție hibridă de detecție a site-urilor periculoase</vt:lpstr>
      <vt:lpstr>Rezultatele antrenării modelului AI</vt:lpstr>
      <vt:lpstr>Mecanism avansat de securitate a datelor</vt:lpstr>
      <vt:lpstr>Sistem de alertare proactiv</vt:lpstr>
      <vt:lpstr>Interfață simplă și eficientă pentru părinți</vt:lpstr>
      <vt:lpstr>Obstacole tehnice</vt:lpstr>
      <vt:lpstr>Direcții viitoare de dezvoltare</vt:lpstr>
      <vt:lpstr>Concluzii</vt:lpstr>
      <vt:lpstr>Vă mulțumesc pentru atenție!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Caruntu, Constantin</dc:creator>
  <cp:lastModifiedBy>Leo Donici</cp:lastModifiedBy>
  <cp:revision>19</cp:revision>
  <dcterms:created xsi:type="dcterms:W3CDTF">2025-05-01T12:01:32Z</dcterms:created>
  <dcterms:modified xsi:type="dcterms:W3CDTF">2025-05-07T10:47:09Z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