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7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8" r:id="rId10"/>
    <p:sldId id="271" r:id="rId11"/>
    <p:sldId id="266" r:id="rId12"/>
    <p:sldId id="265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-3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7DF505-A22A-4FBA-8437-EB01B38D788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DA4417-8A1A-465B-B445-6A97B73FA3DC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Salvarea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o-RO" sz="1600" dirty="0">
              <a:latin typeface="Arial" panose="020B0604020202020204" pitchFamily="34" charset="0"/>
              <a:cs typeface="Arial" panose="020B0604020202020204" pitchFamily="34" charset="0"/>
            </a:rPr>
            <a:t>și s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tocarea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imagini</a:t>
          </a:r>
          <a:r>
            <a:rPr lang="ro-RO" sz="1600" dirty="0">
              <a:latin typeface="Arial" panose="020B0604020202020204" pitchFamily="34" charset="0"/>
              <a:cs typeface="Arial" panose="020B0604020202020204" pitchFamily="34" charset="0"/>
            </a:rPr>
            <a:t>i de la utilizator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DF2EE8-0661-451B-9E0C-990EBDBFED47}" type="parTrans" cxnId="{5795C673-5111-432D-B4F9-CF860BA4F4CF}">
      <dgm:prSet/>
      <dgm:spPr/>
      <dgm:t>
        <a:bodyPr/>
        <a:lstStyle/>
        <a:p>
          <a:endParaRPr lang="en-US"/>
        </a:p>
      </dgm:t>
    </dgm:pt>
    <dgm:pt modelId="{F1C194C8-3FE4-46F4-9B42-B2BE560C441C}" type="sibTrans" cxnId="{5795C673-5111-432D-B4F9-CF860BA4F4CF}">
      <dgm:prSet/>
      <dgm:spPr/>
      <dgm:t>
        <a:bodyPr/>
        <a:lstStyle/>
        <a:p>
          <a:endParaRPr lang="en-US"/>
        </a:p>
      </dgm:t>
    </dgm:pt>
    <dgm:pt modelId="{52114D28-0A67-4E58-8C2F-620CB94FE686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ro-RO" sz="1600" dirty="0">
              <a:latin typeface="Arial" panose="020B0604020202020204" pitchFamily="34" charset="0"/>
              <a:cs typeface="Arial" panose="020B0604020202020204" pitchFamily="34" charset="0"/>
            </a:rPr>
            <a:t>Extragerea textului folosind un OCR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3F5998-8BA5-49F3-B08C-B255DF537E09}" type="parTrans" cxnId="{18D3EFBF-9F7A-4C30-B1C4-F301E3F3AD46}">
      <dgm:prSet/>
      <dgm:spPr/>
      <dgm:t>
        <a:bodyPr/>
        <a:lstStyle/>
        <a:p>
          <a:endParaRPr lang="en-US"/>
        </a:p>
      </dgm:t>
    </dgm:pt>
    <dgm:pt modelId="{F3360687-5079-4DA5-ADFD-E785EDCE493C}" type="sibTrans" cxnId="{18D3EFBF-9F7A-4C30-B1C4-F301E3F3AD46}">
      <dgm:prSet/>
      <dgm:spPr/>
      <dgm:t>
        <a:bodyPr/>
        <a:lstStyle/>
        <a:p>
          <a:endParaRPr lang="en-US"/>
        </a:p>
      </dgm:t>
    </dgm:pt>
    <dgm:pt modelId="{6658A04B-C881-4AFF-9B94-B8D1A5C04EED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ro-RO" sz="1600" dirty="0">
              <a:latin typeface="Arial" panose="020B0604020202020204" pitchFamily="34" charset="0"/>
              <a:cs typeface="Arial" panose="020B0604020202020204" pitchFamily="34" charset="0"/>
            </a:rPr>
            <a:t>Etichetarea textului extras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535C60-ABA0-4547-B509-E11E70905699}" type="parTrans" cxnId="{AE0B3C41-7064-447E-8CBA-8AE5AABC3AD8}">
      <dgm:prSet/>
      <dgm:spPr/>
      <dgm:t>
        <a:bodyPr/>
        <a:lstStyle/>
        <a:p>
          <a:endParaRPr lang="en-US"/>
        </a:p>
      </dgm:t>
    </dgm:pt>
    <dgm:pt modelId="{4AC84BCF-166F-487A-9316-AB2E9FD17811}" type="sibTrans" cxnId="{AE0B3C41-7064-447E-8CBA-8AE5AABC3AD8}">
      <dgm:prSet/>
      <dgm:spPr/>
      <dgm:t>
        <a:bodyPr/>
        <a:lstStyle/>
        <a:p>
          <a:endParaRPr lang="en-US"/>
        </a:p>
      </dgm:t>
    </dgm:pt>
    <dgm:pt modelId="{183F43E0-C2F6-43C5-A00F-1E02A3A3E3D5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ro-RO" sz="1600" dirty="0">
              <a:latin typeface="Arial" panose="020B0604020202020204" pitchFamily="34" charset="0"/>
              <a:cs typeface="Arial" panose="020B0604020202020204" pitchFamily="34" charset="0"/>
            </a:rPr>
            <a:t>Extragerea datelor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8AFF0D-53F7-4979-BCE7-5B46E97A8847}" type="parTrans" cxnId="{6DB39885-44B2-4558-ADF0-CEB8C74BFDEA}">
      <dgm:prSet/>
      <dgm:spPr/>
      <dgm:t>
        <a:bodyPr/>
        <a:lstStyle/>
        <a:p>
          <a:endParaRPr lang="en-US"/>
        </a:p>
      </dgm:t>
    </dgm:pt>
    <dgm:pt modelId="{2C7C1998-B42D-47C5-9929-4D7A41592E23}" type="sibTrans" cxnId="{6DB39885-44B2-4558-ADF0-CEB8C74BFDEA}">
      <dgm:prSet/>
      <dgm:spPr/>
      <dgm:t>
        <a:bodyPr/>
        <a:lstStyle/>
        <a:p>
          <a:endParaRPr lang="en-US"/>
        </a:p>
      </dgm:t>
    </dgm:pt>
    <dgm:pt modelId="{30BCEA30-0F6E-487C-A750-1C1DEF801518}" type="pres">
      <dgm:prSet presAssocID="{637DF505-A22A-4FBA-8437-EB01B38D78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6A973E-83F5-4B2E-9AFE-7928DC02685D}" type="pres">
      <dgm:prSet presAssocID="{A5DA4417-8A1A-465B-B445-6A97B73FA3DC}" presName="hierRoot1" presStyleCnt="0"/>
      <dgm:spPr/>
    </dgm:pt>
    <dgm:pt modelId="{53A9C017-C535-4D39-B70C-A03A2CAF5501}" type="pres">
      <dgm:prSet presAssocID="{A5DA4417-8A1A-465B-B445-6A97B73FA3DC}" presName="composite" presStyleCnt="0"/>
      <dgm:spPr/>
    </dgm:pt>
    <dgm:pt modelId="{2C948863-14A4-4745-8116-6573FBF0232E}" type="pres">
      <dgm:prSet presAssocID="{A5DA4417-8A1A-465B-B445-6A97B73FA3DC}" presName="background" presStyleLbl="node0" presStyleIdx="0" presStyleCnt="4"/>
      <dgm:spPr>
        <a:solidFill>
          <a:schemeClr val="tx2"/>
        </a:solidFill>
      </dgm:spPr>
    </dgm:pt>
    <dgm:pt modelId="{D77D7F62-6348-46C8-A3FF-78BB176F723D}" type="pres">
      <dgm:prSet presAssocID="{A5DA4417-8A1A-465B-B445-6A97B73FA3DC}" presName="text" presStyleLbl="fgAcc0" presStyleIdx="0" presStyleCnt="4">
        <dgm:presLayoutVars>
          <dgm:chPref val="3"/>
        </dgm:presLayoutVars>
      </dgm:prSet>
      <dgm:spPr/>
    </dgm:pt>
    <dgm:pt modelId="{A4BC88C7-B640-4390-9920-C54BBDA455BD}" type="pres">
      <dgm:prSet presAssocID="{A5DA4417-8A1A-465B-B445-6A97B73FA3DC}" presName="hierChild2" presStyleCnt="0"/>
      <dgm:spPr/>
    </dgm:pt>
    <dgm:pt modelId="{0B3999B1-071C-4EEB-86C5-603A454D2EEB}" type="pres">
      <dgm:prSet presAssocID="{52114D28-0A67-4E58-8C2F-620CB94FE686}" presName="hierRoot1" presStyleCnt="0"/>
      <dgm:spPr/>
    </dgm:pt>
    <dgm:pt modelId="{04BE5D90-B764-4190-923C-673E194E586F}" type="pres">
      <dgm:prSet presAssocID="{52114D28-0A67-4E58-8C2F-620CB94FE686}" presName="composite" presStyleCnt="0"/>
      <dgm:spPr/>
    </dgm:pt>
    <dgm:pt modelId="{8004DC00-EFB7-4AEF-B2C5-F42BE2468D27}" type="pres">
      <dgm:prSet presAssocID="{52114D28-0A67-4E58-8C2F-620CB94FE686}" presName="background" presStyleLbl="node0" presStyleIdx="1" presStyleCnt="4"/>
      <dgm:spPr>
        <a:solidFill>
          <a:schemeClr val="tx2"/>
        </a:solidFill>
      </dgm:spPr>
    </dgm:pt>
    <dgm:pt modelId="{7E2E79F6-FBE0-4C3A-A752-0E4EF8E12672}" type="pres">
      <dgm:prSet presAssocID="{52114D28-0A67-4E58-8C2F-620CB94FE686}" presName="text" presStyleLbl="fgAcc0" presStyleIdx="1" presStyleCnt="4">
        <dgm:presLayoutVars>
          <dgm:chPref val="3"/>
        </dgm:presLayoutVars>
      </dgm:prSet>
      <dgm:spPr/>
    </dgm:pt>
    <dgm:pt modelId="{A1D7D69C-B088-406E-BB62-E39009DE68E6}" type="pres">
      <dgm:prSet presAssocID="{52114D28-0A67-4E58-8C2F-620CB94FE686}" presName="hierChild2" presStyleCnt="0"/>
      <dgm:spPr/>
    </dgm:pt>
    <dgm:pt modelId="{B3377798-1B1D-4861-9256-4CF8C9FB8754}" type="pres">
      <dgm:prSet presAssocID="{6658A04B-C881-4AFF-9B94-B8D1A5C04EED}" presName="hierRoot1" presStyleCnt="0"/>
      <dgm:spPr/>
    </dgm:pt>
    <dgm:pt modelId="{C1E5F86E-FBCA-4A2E-BFE7-7731455CF4E2}" type="pres">
      <dgm:prSet presAssocID="{6658A04B-C881-4AFF-9B94-B8D1A5C04EED}" presName="composite" presStyleCnt="0"/>
      <dgm:spPr/>
    </dgm:pt>
    <dgm:pt modelId="{92A96B1C-0D0E-4445-A3FA-70B5B850AB87}" type="pres">
      <dgm:prSet presAssocID="{6658A04B-C881-4AFF-9B94-B8D1A5C04EED}" presName="background" presStyleLbl="node0" presStyleIdx="2" presStyleCnt="4"/>
      <dgm:spPr>
        <a:solidFill>
          <a:schemeClr val="tx2"/>
        </a:solidFill>
      </dgm:spPr>
    </dgm:pt>
    <dgm:pt modelId="{4D0296EE-6CE5-482A-AABB-3013B8B6DEB9}" type="pres">
      <dgm:prSet presAssocID="{6658A04B-C881-4AFF-9B94-B8D1A5C04EED}" presName="text" presStyleLbl="fgAcc0" presStyleIdx="2" presStyleCnt="4">
        <dgm:presLayoutVars>
          <dgm:chPref val="3"/>
        </dgm:presLayoutVars>
      </dgm:prSet>
      <dgm:spPr/>
    </dgm:pt>
    <dgm:pt modelId="{C4C99EAD-6E62-4485-BBE6-E225702702B2}" type="pres">
      <dgm:prSet presAssocID="{6658A04B-C881-4AFF-9B94-B8D1A5C04EED}" presName="hierChild2" presStyleCnt="0"/>
      <dgm:spPr/>
    </dgm:pt>
    <dgm:pt modelId="{872D6332-0996-48C2-8147-09F71A07181F}" type="pres">
      <dgm:prSet presAssocID="{183F43E0-C2F6-43C5-A00F-1E02A3A3E3D5}" presName="hierRoot1" presStyleCnt="0"/>
      <dgm:spPr/>
    </dgm:pt>
    <dgm:pt modelId="{0F488EB6-2AD8-4513-908E-FA5FAC4D507F}" type="pres">
      <dgm:prSet presAssocID="{183F43E0-C2F6-43C5-A00F-1E02A3A3E3D5}" presName="composite" presStyleCnt="0"/>
      <dgm:spPr/>
    </dgm:pt>
    <dgm:pt modelId="{C6EEC927-3074-44A5-ABB0-92444938F5A6}" type="pres">
      <dgm:prSet presAssocID="{183F43E0-C2F6-43C5-A00F-1E02A3A3E3D5}" presName="background" presStyleLbl="node0" presStyleIdx="3" presStyleCnt="4"/>
      <dgm:spPr>
        <a:solidFill>
          <a:schemeClr val="tx2"/>
        </a:solidFill>
      </dgm:spPr>
    </dgm:pt>
    <dgm:pt modelId="{6B9AA9E0-F3FF-4B0F-AA02-7510240F2EF5}" type="pres">
      <dgm:prSet presAssocID="{183F43E0-C2F6-43C5-A00F-1E02A3A3E3D5}" presName="text" presStyleLbl="fgAcc0" presStyleIdx="3" presStyleCnt="4">
        <dgm:presLayoutVars>
          <dgm:chPref val="3"/>
        </dgm:presLayoutVars>
      </dgm:prSet>
      <dgm:spPr/>
    </dgm:pt>
    <dgm:pt modelId="{BEBB0E22-01F1-4973-A238-4B4FFD9FB394}" type="pres">
      <dgm:prSet presAssocID="{183F43E0-C2F6-43C5-A00F-1E02A3A3E3D5}" presName="hierChild2" presStyleCnt="0"/>
      <dgm:spPr/>
    </dgm:pt>
  </dgm:ptLst>
  <dgm:cxnLst>
    <dgm:cxn modelId="{9B38521F-4B69-4F77-9BC7-ACDEBE426B0B}" type="presOf" srcId="{52114D28-0A67-4E58-8C2F-620CB94FE686}" destId="{7E2E79F6-FBE0-4C3A-A752-0E4EF8E12672}" srcOrd="0" destOrd="0" presId="urn:microsoft.com/office/officeart/2005/8/layout/hierarchy1"/>
    <dgm:cxn modelId="{AE0B3C41-7064-447E-8CBA-8AE5AABC3AD8}" srcId="{637DF505-A22A-4FBA-8437-EB01B38D788F}" destId="{6658A04B-C881-4AFF-9B94-B8D1A5C04EED}" srcOrd="2" destOrd="0" parTransId="{20535C60-ABA0-4547-B509-E11E70905699}" sibTransId="{4AC84BCF-166F-487A-9316-AB2E9FD17811}"/>
    <dgm:cxn modelId="{5795C673-5111-432D-B4F9-CF860BA4F4CF}" srcId="{637DF505-A22A-4FBA-8437-EB01B38D788F}" destId="{A5DA4417-8A1A-465B-B445-6A97B73FA3DC}" srcOrd="0" destOrd="0" parTransId="{84DF2EE8-0661-451B-9E0C-990EBDBFED47}" sibTransId="{F1C194C8-3FE4-46F4-9B42-B2BE560C441C}"/>
    <dgm:cxn modelId="{B35F4D7C-ED92-471B-B0A8-3B915FD25155}" type="presOf" srcId="{A5DA4417-8A1A-465B-B445-6A97B73FA3DC}" destId="{D77D7F62-6348-46C8-A3FF-78BB176F723D}" srcOrd="0" destOrd="0" presId="urn:microsoft.com/office/officeart/2005/8/layout/hierarchy1"/>
    <dgm:cxn modelId="{6DB39885-44B2-4558-ADF0-CEB8C74BFDEA}" srcId="{637DF505-A22A-4FBA-8437-EB01B38D788F}" destId="{183F43E0-C2F6-43C5-A00F-1E02A3A3E3D5}" srcOrd="3" destOrd="0" parTransId="{228AFF0D-53F7-4979-BCE7-5B46E97A8847}" sibTransId="{2C7C1998-B42D-47C5-9929-4D7A41592E23}"/>
    <dgm:cxn modelId="{709F1694-84AB-46E8-A8A5-6BE626F008D2}" type="presOf" srcId="{183F43E0-C2F6-43C5-A00F-1E02A3A3E3D5}" destId="{6B9AA9E0-F3FF-4B0F-AA02-7510240F2EF5}" srcOrd="0" destOrd="0" presId="urn:microsoft.com/office/officeart/2005/8/layout/hierarchy1"/>
    <dgm:cxn modelId="{7914F2A2-8B11-4518-B765-BF6307E62A4C}" type="presOf" srcId="{637DF505-A22A-4FBA-8437-EB01B38D788F}" destId="{30BCEA30-0F6E-487C-A750-1C1DEF801518}" srcOrd="0" destOrd="0" presId="urn:microsoft.com/office/officeart/2005/8/layout/hierarchy1"/>
    <dgm:cxn modelId="{B9F2D4B9-621F-4D62-9FE7-257E38D282BD}" type="presOf" srcId="{6658A04B-C881-4AFF-9B94-B8D1A5C04EED}" destId="{4D0296EE-6CE5-482A-AABB-3013B8B6DEB9}" srcOrd="0" destOrd="0" presId="urn:microsoft.com/office/officeart/2005/8/layout/hierarchy1"/>
    <dgm:cxn modelId="{18D3EFBF-9F7A-4C30-B1C4-F301E3F3AD46}" srcId="{637DF505-A22A-4FBA-8437-EB01B38D788F}" destId="{52114D28-0A67-4E58-8C2F-620CB94FE686}" srcOrd="1" destOrd="0" parTransId="{E63F5998-8BA5-49F3-B08C-B255DF537E09}" sibTransId="{F3360687-5079-4DA5-ADFD-E785EDCE493C}"/>
    <dgm:cxn modelId="{860C3899-D8C0-4BDE-9155-16F623D1BDA3}" type="presParOf" srcId="{30BCEA30-0F6E-487C-A750-1C1DEF801518}" destId="{C56A973E-83F5-4B2E-9AFE-7928DC02685D}" srcOrd="0" destOrd="0" presId="urn:microsoft.com/office/officeart/2005/8/layout/hierarchy1"/>
    <dgm:cxn modelId="{A7BD96B7-FB8C-4928-9AE6-B3958F379EA0}" type="presParOf" srcId="{C56A973E-83F5-4B2E-9AFE-7928DC02685D}" destId="{53A9C017-C535-4D39-B70C-A03A2CAF5501}" srcOrd="0" destOrd="0" presId="urn:microsoft.com/office/officeart/2005/8/layout/hierarchy1"/>
    <dgm:cxn modelId="{C0432097-83A0-48AB-AF96-D6E4CCAA5F84}" type="presParOf" srcId="{53A9C017-C535-4D39-B70C-A03A2CAF5501}" destId="{2C948863-14A4-4745-8116-6573FBF0232E}" srcOrd="0" destOrd="0" presId="urn:microsoft.com/office/officeart/2005/8/layout/hierarchy1"/>
    <dgm:cxn modelId="{1D6E3B4C-5A84-4C36-8FA6-25CC3088911A}" type="presParOf" srcId="{53A9C017-C535-4D39-B70C-A03A2CAF5501}" destId="{D77D7F62-6348-46C8-A3FF-78BB176F723D}" srcOrd="1" destOrd="0" presId="urn:microsoft.com/office/officeart/2005/8/layout/hierarchy1"/>
    <dgm:cxn modelId="{E7323F7A-36AF-4A81-94F3-18988436D57D}" type="presParOf" srcId="{C56A973E-83F5-4B2E-9AFE-7928DC02685D}" destId="{A4BC88C7-B640-4390-9920-C54BBDA455BD}" srcOrd="1" destOrd="0" presId="urn:microsoft.com/office/officeart/2005/8/layout/hierarchy1"/>
    <dgm:cxn modelId="{DA6D17C3-852E-4BD0-97A8-07A5F75D09E3}" type="presParOf" srcId="{30BCEA30-0F6E-487C-A750-1C1DEF801518}" destId="{0B3999B1-071C-4EEB-86C5-603A454D2EEB}" srcOrd="1" destOrd="0" presId="urn:microsoft.com/office/officeart/2005/8/layout/hierarchy1"/>
    <dgm:cxn modelId="{376040E2-6191-48B7-87DB-3B971EBE0842}" type="presParOf" srcId="{0B3999B1-071C-4EEB-86C5-603A454D2EEB}" destId="{04BE5D90-B764-4190-923C-673E194E586F}" srcOrd="0" destOrd="0" presId="urn:microsoft.com/office/officeart/2005/8/layout/hierarchy1"/>
    <dgm:cxn modelId="{CFCD1885-4479-40B1-B3CF-AC3F98DB726B}" type="presParOf" srcId="{04BE5D90-B764-4190-923C-673E194E586F}" destId="{8004DC00-EFB7-4AEF-B2C5-F42BE2468D27}" srcOrd="0" destOrd="0" presId="urn:microsoft.com/office/officeart/2005/8/layout/hierarchy1"/>
    <dgm:cxn modelId="{AEAC8797-2FC8-445C-BAB9-F1B3948B1410}" type="presParOf" srcId="{04BE5D90-B764-4190-923C-673E194E586F}" destId="{7E2E79F6-FBE0-4C3A-A752-0E4EF8E12672}" srcOrd="1" destOrd="0" presId="urn:microsoft.com/office/officeart/2005/8/layout/hierarchy1"/>
    <dgm:cxn modelId="{9E9BD5E6-F064-4AC6-ACC7-5A5EB3CB22CF}" type="presParOf" srcId="{0B3999B1-071C-4EEB-86C5-603A454D2EEB}" destId="{A1D7D69C-B088-406E-BB62-E39009DE68E6}" srcOrd="1" destOrd="0" presId="urn:microsoft.com/office/officeart/2005/8/layout/hierarchy1"/>
    <dgm:cxn modelId="{4715032B-89B1-453E-B753-84FEF36C02A4}" type="presParOf" srcId="{30BCEA30-0F6E-487C-A750-1C1DEF801518}" destId="{B3377798-1B1D-4861-9256-4CF8C9FB8754}" srcOrd="2" destOrd="0" presId="urn:microsoft.com/office/officeart/2005/8/layout/hierarchy1"/>
    <dgm:cxn modelId="{E30BE391-4903-41CA-8916-738492B76CC7}" type="presParOf" srcId="{B3377798-1B1D-4861-9256-4CF8C9FB8754}" destId="{C1E5F86E-FBCA-4A2E-BFE7-7731455CF4E2}" srcOrd="0" destOrd="0" presId="urn:microsoft.com/office/officeart/2005/8/layout/hierarchy1"/>
    <dgm:cxn modelId="{BC78FE31-1149-4701-AE26-699BC98B01FA}" type="presParOf" srcId="{C1E5F86E-FBCA-4A2E-BFE7-7731455CF4E2}" destId="{92A96B1C-0D0E-4445-A3FA-70B5B850AB87}" srcOrd="0" destOrd="0" presId="urn:microsoft.com/office/officeart/2005/8/layout/hierarchy1"/>
    <dgm:cxn modelId="{E95BB3BA-2CA1-48DC-A1A8-541837B0C3DE}" type="presParOf" srcId="{C1E5F86E-FBCA-4A2E-BFE7-7731455CF4E2}" destId="{4D0296EE-6CE5-482A-AABB-3013B8B6DEB9}" srcOrd="1" destOrd="0" presId="urn:microsoft.com/office/officeart/2005/8/layout/hierarchy1"/>
    <dgm:cxn modelId="{07AE65CA-2433-445B-A447-081725E77566}" type="presParOf" srcId="{B3377798-1B1D-4861-9256-4CF8C9FB8754}" destId="{C4C99EAD-6E62-4485-BBE6-E225702702B2}" srcOrd="1" destOrd="0" presId="urn:microsoft.com/office/officeart/2005/8/layout/hierarchy1"/>
    <dgm:cxn modelId="{39E91521-2437-4A37-BF6C-7870EC8BCB94}" type="presParOf" srcId="{30BCEA30-0F6E-487C-A750-1C1DEF801518}" destId="{872D6332-0996-48C2-8147-09F71A07181F}" srcOrd="3" destOrd="0" presId="urn:microsoft.com/office/officeart/2005/8/layout/hierarchy1"/>
    <dgm:cxn modelId="{66244391-1616-474E-947E-0E1D13CF1B21}" type="presParOf" srcId="{872D6332-0996-48C2-8147-09F71A07181F}" destId="{0F488EB6-2AD8-4513-908E-FA5FAC4D507F}" srcOrd="0" destOrd="0" presId="urn:microsoft.com/office/officeart/2005/8/layout/hierarchy1"/>
    <dgm:cxn modelId="{3867480D-C982-4429-90B4-B553036CB992}" type="presParOf" srcId="{0F488EB6-2AD8-4513-908E-FA5FAC4D507F}" destId="{C6EEC927-3074-44A5-ABB0-92444938F5A6}" srcOrd="0" destOrd="0" presId="urn:microsoft.com/office/officeart/2005/8/layout/hierarchy1"/>
    <dgm:cxn modelId="{1CBF4653-8093-4F0B-9896-D4DB6E847C92}" type="presParOf" srcId="{0F488EB6-2AD8-4513-908E-FA5FAC4D507F}" destId="{6B9AA9E0-F3FF-4B0F-AA02-7510240F2EF5}" srcOrd="1" destOrd="0" presId="urn:microsoft.com/office/officeart/2005/8/layout/hierarchy1"/>
    <dgm:cxn modelId="{5662B4DF-47C9-4B57-A1E8-73498615E7D7}" type="presParOf" srcId="{872D6332-0996-48C2-8147-09F71A07181F}" destId="{BEBB0E22-01F1-4973-A238-4B4FFD9FB3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48863-14A4-4745-8116-6573FBF0232E}">
      <dsp:nvSpPr>
        <dsp:cNvPr id="0" name=""/>
        <dsp:cNvSpPr/>
      </dsp:nvSpPr>
      <dsp:spPr>
        <a:xfrm>
          <a:off x="2163" y="1218846"/>
          <a:ext cx="1544391" cy="980688"/>
        </a:xfrm>
        <a:prstGeom prst="roundRect">
          <a:avLst>
            <a:gd name="adj" fmla="val 10000"/>
          </a:avLst>
        </a:prstGeom>
        <a:solidFill>
          <a:schemeClr val="tx2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D7F62-6348-46C8-A3FF-78BB176F723D}">
      <dsp:nvSpPr>
        <dsp:cNvPr id="0" name=""/>
        <dsp:cNvSpPr/>
      </dsp:nvSpPr>
      <dsp:spPr>
        <a:xfrm>
          <a:off x="173762" y="1381865"/>
          <a:ext cx="1544391" cy="980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Salvarea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ro-RO" sz="1600" kern="1200" dirty="0">
              <a:latin typeface="Arial" panose="020B0604020202020204" pitchFamily="34" charset="0"/>
              <a:cs typeface="Arial" panose="020B0604020202020204" pitchFamily="34" charset="0"/>
            </a:rPr>
            <a:t>și s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tocarea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imagini</a:t>
          </a:r>
          <a:r>
            <a:rPr lang="ro-RO" sz="1600" kern="1200" dirty="0">
              <a:latin typeface="Arial" panose="020B0604020202020204" pitchFamily="34" charset="0"/>
              <a:cs typeface="Arial" panose="020B0604020202020204" pitchFamily="34" charset="0"/>
            </a:rPr>
            <a:t>i de la utilizator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2485" y="1410588"/>
        <a:ext cx="1486945" cy="923242"/>
      </dsp:txXfrm>
    </dsp:sp>
    <dsp:sp modelId="{8004DC00-EFB7-4AEF-B2C5-F42BE2468D27}">
      <dsp:nvSpPr>
        <dsp:cNvPr id="0" name=""/>
        <dsp:cNvSpPr/>
      </dsp:nvSpPr>
      <dsp:spPr>
        <a:xfrm>
          <a:off x="1889753" y="1218846"/>
          <a:ext cx="1544391" cy="980688"/>
        </a:xfrm>
        <a:prstGeom prst="roundRect">
          <a:avLst>
            <a:gd name="adj" fmla="val 10000"/>
          </a:avLst>
        </a:prstGeom>
        <a:solidFill>
          <a:schemeClr val="tx2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E79F6-FBE0-4C3A-A752-0E4EF8E12672}">
      <dsp:nvSpPr>
        <dsp:cNvPr id="0" name=""/>
        <dsp:cNvSpPr/>
      </dsp:nvSpPr>
      <dsp:spPr>
        <a:xfrm>
          <a:off x="2061352" y="1381865"/>
          <a:ext cx="1544391" cy="980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 dirty="0">
              <a:latin typeface="Arial" panose="020B0604020202020204" pitchFamily="34" charset="0"/>
              <a:cs typeface="Arial" panose="020B0604020202020204" pitchFamily="34" charset="0"/>
            </a:rPr>
            <a:t>Extragerea textului folosind un OCR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90075" y="1410588"/>
        <a:ext cx="1486945" cy="923242"/>
      </dsp:txXfrm>
    </dsp:sp>
    <dsp:sp modelId="{92A96B1C-0D0E-4445-A3FA-70B5B850AB87}">
      <dsp:nvSpPr>
        <dsp:cNvPr id="0" name=""/>
        <dsp:cNvSpPr/>
      </dsp:nvSpPr>
      <dsp:spPr>
        <a:xfrm>
          <a:off x="3777343" y="1218846"/>
          <a:ext cx="1544391" cy="980688"/>
        </a:xfrm>
        <a:prstGeom prst="roundRect">
          <a:avLst>
            <a:gd name="adj" fmla="val 10000"/>
          </a:avLst>
        </a:prstGeom>
        <a:solidFill>
          <a:schemeClr val="tx2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296EE-6CE5-482A-AABB-3013B8B6DEB9}">
      <dsp:nvSpPr>
        <dsp:cNvPr id="0" name=""/>
        <dsp:cNvSpPr/>
      </dsp:nvSpPr>
      <dsp:spPr>
        <a:xfrm>
          <a:off x="3948942" y="1381865"/>
          <a:ext cx="1544391" cy="980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 dirty="0">
              <a:latin typeface="Arial" panose="020B0604020202020204" pitchFamily="34" charset="0"/>
              <a:cs typeface="Arial" panose="020B0604020202020204" pitchFamily="34" charset="0"/>
            </a:rPr>
            <a:t>Etichetarea textului extras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77665" y="1410588"/>
        <a:ext cx="1486945" cy="923242"/>
      </dsp:txXfrm>
    </dsp:sp>
    <dsp:sp modelId="{C6EEC927-3074-44A5-ABB0-92444938F5A6}">
      <dsp:nvSpPr>
        <dsp:cNvPr id="0" name=""/>
        <dsp:cNvSpPr/>
      </dsp:nvSpPr>
      <dsp:spPr>
        <a:xfrm>
          <a:off x="5664933" y="1218846"/>
          <a:ext cx="1544391" cy="980688"/>
        </a:xfrm>
        <a:prstGeom prst="roundRect">
          <a:avLst>
            <a:gd name="adj" fmla="val 10000"/>
          </a:avLst>
        </a:prstGeom>
        <a:solidFill>
          <a:schemeClr val="tx2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AA9E0-F3FF-4B0F-AA02-7510240F2EF5}">
      <dsp:nvSpPr>
        <dsp:cNvPr id="0" name=""/>
        <dsp:cNvSpPr/>
      </dsp:nvSpPr>
      <dsp:spPr>
        <a:xfrm>
          <a:off x="5836532" y="1381865"/>
          <a:ext cx="1544391" cy="980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 dirty="0">
              <a:latin typeface="Arial" panose="020B0604020202020204" pitchFamily="34" charset="0"/>
              <a:cs typeface="Arial" panose="020B0604020202020204" pitchFamily="34" charset="0"/>
            </a:rPr>
            <a:t>Extragerea datelor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65255" y="1410588"/>
        <a:ext cx="1486945" cy="923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FC1C4-30B9-4441-A95D-1F12BD973459}" type="datetimeFigureOut">
              <a:rPr lang="ro-RO" smtClean="0"/>
              <a:t>08.05.2025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17DA3-13DA-45B6-828C-B1A3A730556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120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B2539E-F8F9-4CD5-AC5E-65820AC23AE4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88196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23ED-19A7-40DB-8C75-5C904F77FF2C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28BF-57D7-40EB-AED9-E2A8EE7EF960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2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819D-E7A4-4EBB-B3EE-4A112FF584A5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3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AB2C18-3F39-4C73-9034-7D8842F3919F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15708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3090-55BB-4283-BD04-D4A7B97896B0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E7EF-B860-4870-8E1E-DC91D42C2067}" type="datetime1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7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C2C-13CD-4D57-8B22-67E2D2DC66CB}" type="datetime1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5F40-B90E-46E3-BEFA-58D43F2CAC67}" type="datetime1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4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76835-8885-44C6-95B0-825CA3B1BAA5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1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51C84A-042C-4521-BC61-027C1987CA8B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956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A4884E3-5BAA-4E47-90FB-052E8BABBA23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948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o-RO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o-RO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o-RO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o-RO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A6F10CF9-74B2-4905-92EA-71653F20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210" y="1173269"/>
            <a:ext cx="4957904" cy="10247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200" cap="al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UNIVersitatea</a:t>
            </a:r>
            <a:r>
              <a:rPr lang="en-US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cap="al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Tehnic</a:t>
            </a:r>
            <a:r>
              <a:rPr lang="ro-RO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 </a:t>
            </a:r>
            <a:r>
              <a:rPr lang="en-US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o-RO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Gheorghe Asachi</a:t>
            </a:r>
            <a:r>
              <a:rPr lang="en-US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o-RO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din Iași</a:t>
            </a:r>
            <a:br>
              <a:rPr lang="ro-RO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Facultatea de automatică și calculatoare</a:t>
            </a:r>
            <a:br>
              <a:rPr lang="ro-RO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Domeniul</a:t>
            </a:r>
            <a:r>
              <a:rPr lang="en-US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cap="al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CalCulatoare</a:t>
            </a:r>
            <a:r>
              <a:rPr lang="en-US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 Tehnologia informației</a:t>
            </a:r>
            <a:br>
              <a:rPr lang="ro-RO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Specializarea</a:t>
            </a:r>
            <a:r>
              <a:rPr lang="en-US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o-RO" sz="12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Tehnologia informației</a:t>
            </a:r>
            <a:endParaRPr lang="en-US" sz="1200" cap="al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tăText 4">
            <a:extLst>
              <a:ext uri="{FF2B5EF4-FFF2-40B4-BE49-F238E27FC236}">
                <a16:creationId xmlns:a16="http://schemas.microsoft.com/office/drawing/2014/main" id="{CAEE2207-5550-0CE4-DDED-DEBA3662FAB0}"/>
              </a:ext>
            </a:extLst>
          </p:cNvPr>
          <p:cNvSpPr txBox="1"/>
          <p:nvPr/>
        </p:nvSpPr>
        <p:spPr>
          <a:xfrm>
            <a:off x="1576986" y="2475166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3600" cap="all" dirty="0">
                <a:latin typeface="Arial" panose="020B0604020202020204" pitchFamily="34" charset="0"/>
                <a:cs typeface="Arial" panose="020B0604020202020204" pitchFamily="34" charset="0"/>
              </a:rPr>
              <a:t>Gestionarea digitală a </a:t>
            </a:r>
          </a:p>
          <a:p>
            <a:pPr algn="ctr"/>
            <a:r>
              <a:rPr lang="ro-RO" sz="3600" cap="all" dirty="0">
                <a:latin typeface="Arial" panose="020B0604020202020204" pitchFamily="34" charset="0"/>
                <a:cs typeface="Arial" panose="020B0604020202020204" pitchFamily="34" charset="0"/>
              </a:rPr>
              <a:t>bonurilor fiscale</a:t>
            </a:r>
            <a:endParaRPr lang="ro-RO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552E60DB-1B74-9E43-9393-2B7B87888DC2}"/>
              </a:ext>
            </a:extLst>
          </p:cNvPr>
          <p:cNvSpPr txBox="1"/>
          <p:nvPr/>
        </p:nvSpPr>
        <p:spPr>
          <a:xfrm>
            <a:off x="5061274" y="4506626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b="1" u="sng" dirty="0"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: Cazamir Andrei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Coordonator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dirty="0" err="1">
                <a:latin typeface="Arial" panose="020B0604020202020204" pitchFamily="34" charset="0"/>
                <a:cs typeface="Arial" panose="020B0604020202020204" pitchFamily="34" charset="0"/>
              </a:rPr>
              <a:t>Știintific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ș.l.dr.inf. Tiberius Dumitriu</a:t>
            </a:r>
          </a:p>
        </p:txBody>
      </p:sp>
      <p:pic>
        <p:nvPicPr>
          <p:cNvPr id="1028" name="Picture 4" descr="Illustration vector graphic cartoon character of bill">
            <a:extLst>
              <a:ext uri="{FF2B5EF4-FFF2-40B4-BE49-F238E27FC236}">
                <a16:creationId xmlns:a16="http://schemas.microsoft.com/office/drawing/2014/main" id="{329E5E95-2144-E384-16CF-4BDD27085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964" y="2351373"/>
            <a:ext cx="3275009" cy="18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stituent număr diapozitiv 2">
            <a:extLst>
              <a:ext uri="{FF2B5EF4-FFF2-40B4-BE49-F238E27FC236}">
                <a16:creationId xmlns:a16="http://schemas.microsoft.com/office/drawing/2014/main" id="{967DAE71-1368-E892-BB34-4E84BEED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34DEF-9C84-E300-0388-E16F19CBA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11" y="1244623"/>
            <a:ext cx="1395573" cy="88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6A52D0C-C685-9ED3-6A38-CD90DAAD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266" y="1264043"/>
            <a:ext cx="656718" cy="8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154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2CB2DE2-03BF-FCB1-F381-763F2D30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9325"/>
            <a:ext cx="5257800" cy="14859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Modelul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RNN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</a:t>
            </a:r>
            <a:endParaRPr lang="ro-R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02D1EDB-DC4A-A583-DD73-5163E9430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184057"/>
            <a:ext cx="3282694" cy="26636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Modelul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RNN de tip LSTM(Long Short Term Memory) are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rolul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eticheta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secven</a:t>
            </a:r>
            <a:r>
              <a:rPr lang="ro-RO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ță</a:t>
            </a:r>
            <a:r>
              <a:rPr lang="ro-R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text dintr-un bon fiscal pentru a putea extrage informațiile importante de pe acel bon fiscal.</a:t>
            </a:r>
          </a:p>
        </p:txBody>
      </p:sp>
      <p:pic>
        <p:nvPicPr>
          <p:cNvPr id="5" name="Imagine 4" descr="O imagine care conține captură de ecran, desen animat, diagramă, clipart&#10;&#10;Conținutul generat de inteligența artificială poate fi incorect.">
            <a:extLst>
              <a:ext uri="{FF2B5EF4-FFF2-40B4-BE49-F238E27FC236}">
                <a16:creationId xmlns:a16="http://schemas.microsoft.com/office/drawing/2014/main" id="{4CCC6781-7ED5-5C90-DDE4-E61896AC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414" y="1417320"/>
            <a:ext cx="7607809" cy="4197096"/>
          </a:xfrm>
          <a:prstGeom prst="rect">
            <a:avLst/>
          </a:prstGeom>
        </p:spPr>
      </p:pic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CEDDA3AC-0D2D-73A2-83E5-5427110D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7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743B9A-9E28-234D-2E95-C6B509B87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70A2EEB-F9C8-07EE-B506-71843B24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0" y="0"/>
            <a:ext cx="681228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cap="all" dirty="0" err="1">
                <a:solidFill>
                  <a:schemeClr val="tx1"/>
                </a:solidFill>
              </a:rPr>
              <a:t>Rezultate</a:t>
            </a:r>
            <a:r>
              <a:rPr lang="en-US" cap="all" dirty="0">
                <a:solidFill>
                  <a:schemeClr val="tx1"/>
                </a:solidFill>
              </a:rPr>
              <a:t> </a:t>
            </a:r>
            <a:r>
              <a:rPr lang="en-US" cap="all" dirty="0" err="1">
                <a:solidFill>
                  <a:schemeClr val="tx1"/>
                </a:solidFill>
              </a:rPr>
              <a:t>obținute</a:t>
            </a:r>
            <a:endParaRPr lang="en-US" cap="all" dirty="0">
              <a:solidFill>
                <a:schemeClr val="tx1"/>
              </a:solidFill>
            </a:endParaRP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F39A2E38-F7EB-C322-E6D9-74A5D052C8B8}"/>
              </a:ext>
            </a:extLst>
          </p:cNvPr>
          <p:cNvSpPr txBox="1"/>
          <p:nvPr/>
        </p:nvSpPr>
        <p:spPr>
          <a:xfrm>
            <a:off x="1925861" y="5919896"/>
            <a:ext cx="3282694" cy="63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algn="ctr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dirty="0" err="1">
                <a:effectLst/>
              </a:rPr>
              <a:t>Imaginea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bonului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încărcată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către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utilizator</a:t>
            </a:r>
            <a:endParaRPr lang="en-US" dirty="0">
              <a:effectLst/>
            </a:endParaRPr>
          </a:p>
        </p:txBody>
      </p:sp>
      <p:pic>
        <p:nvPicPr>
          <p:cNvPr id="9" name="Imagine 8" descr="O imagine care conține text, captură de ecran, Font, meniu&#10;&#10;Conținutul generat de inteligența artificială poate fi incorect.">
            <a:extLst>
              <a:ext uri="{FF2B5EF4-FFF2-40B4-BE49-F238E27FC236}">
                <a16:creationId xmlns:a16="http://schemas.microsoft.com/office/drawing/2014/main" id="{59318FEA-7248-307A-0E01-5961C0E72A2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7208" y="622968"/>
            <a:ext cx="3960000" cy="5220000"/>
          </a:xfrm>
          <a:prstGeom prst="rect">
            <a:avLst/>
          </a:prstGeom>
          <a:noFill/>
        </p:spPr>
      </p:pic>
      <p:sp>
        <p:nvSpPr>
          <p:cNvPr id="3" name="Substituent număr diapozitiv 2">
            <a:extLst>
              <a:ext uri="{FF2B5EF4-FFF2-40B4-BE49-F238E27FC236}">
                <a16:creationId xmlns:a16="http://schemas.microsoft.com/office/drawing/2014/main" id="{DE1AE592-928D-3E9B-72F3-1549AF03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48CC95F-0247-41B6-91CF-DC97C76A7088}" type="slidenum">
              <a:rPr lang="en-US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ine 3" descr="O imagine care conține text, captură de ecran, meniu, Font&#10;&#10;Conținutul generat de inteligența artificială poate fi incorect.">
            <a:extLst>
              <a:ext uri="{FF2B5EF4-FFF2-40B4-BE49-F238E27FC236}">
                <a16:creationId xmlns:a16="http://schemas.microsoft.com/office/drawing/2014/main" id="{443D111C-AABA-3902-CE7B-43FFC945B26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26866" y="622967"/>
            <a:ext cx="3960000" cy="5220000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B137F72A-D700-CCD7-7D57-1169D5BD036A}"/>
              </a:ext>
            </a:extLst>
          </p:cNvPr>
          <p:cNvSpPr txBox="1"/>
          <p:nvPr/>
        </p:nvSpPr>
        <p:spPr>
          <a:xfrm>
            <a:off x="7797211" y="5996553"/>
            <a:ext cx="2419310" cy="378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112000"/>
              </a:lnSpc>
              <a:spcAft>
                <a:spcPts val="600"/>
              </a:spcAft>
            </a:pPr>
            <a:r>
              <a:rPr lang="en-US" sz="1800" dirty="0" err="1">
                <a:effectLst/>
              </a:rPr>
              <a:t>Textul</a:t>
            </a:r>
            <a:r>
              <a:rPr lang="en-US" sz="1800" dirty="0">
                <a:effectLst/>
              </a:rPr>
              <a:t> extras de OCR</a:t>
            </a:r>
          </a:p>
        </p:txBody>
      </p:sp>
    </p:spTree>
    <p:extLst>
      <p:ext uri="{BB962C8B-B14F-4D97-AF65-F5344CB8AC3E}">
        <p14:creationId xmlns:p14="http://schemas.microsoft.com/office/powerpoint/2010/main" val="47455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o-RO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AFC8774-9A46-8C23-5D25-27ECDDB4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>
                <a:solidFill>
                  <a:schemeClr val="tx1"/>
                </a:solidFill>
              </a:rPr>
              <a:t>Rezultate</a:t>
            </a:r>
            <a:r>
              <a:rPr lang="en-US" sz="7200" cap="all" dirty="0">
                <a:solidFill>
                  <a:schemeClr val="tx1"/>
                </a:solidFill>
              </a:rPr>
              <a:t> </a:t>
            </a:r>
            <a:r>
              <a:rPr lang="en-US" sz="7200" cap="all" dirty="0" err="1">
                <a:solidFill>
                  <a:schemeClr val="tx1"/>
                </a:solidFill>
              </a:rPr>
              <a:t>obținute</a:t>
            </a:r>
            <a:endParaRPr lang="en-US" sz="7200" cap="all" dirty="0">
              <a:solidFill>
                <a:schemeClr val="tx1"/>
              </a:solidFill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1A80BD98-E11F-52DB-DDA0-DB1A924AAB2E}"/>
              </a:ext>
            </a:extLst>
          </p:cNvPr>
          <p:cNvSpPr txBox="1"/>
          <p:nvPr/>
        </p:nvSpPr>
        <p:spPr>
          <a:xfrm>
            <a:off x="5307292" y="4436462"/>
            <a:ext cx="6221688" cy="179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12000"/>
              </a:lnSpc>
              <a:spcAft>
                <a:spcPts val="600"/>
              </a:spcAft>
            </a:pPr>
            <a:r>
              <a:rPr lang="en-US" sz="2300" dirty="0" err="1">
                <a:effectLst/>
              </a:rPr>
              <a:t>Textul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după</a:t>
            </a:r>
            <a:r>
              <a:rPr lang="en-US" sz="2300" dirty="0">
                <a:effectLst/>
              </a:rPr>
              <a:t> prima </a:t>
            </a:r>
            <a:r>
              <a:rPr lang="en-US" sz="2300" dirty="0" err="1">
                <a:effectLst/>
              </a:rPr>
              <a:t>etapă</a:t>
            </a:r>
            <a:r>
              <a:rPr lang="en-US" sz="2300" dirty="0">
                <a:effectLst/>
              </a:rPr>
              <a:t> de </a:t>
            </a:r>
            <a:r>
              <a:rPr lang="en-US" sz="2300" dirty="0" err="1">
                <a:effectLst/>
              </a:rPr>
              <a:t>etichetare</a:t>
            </a:r>
            <a:endParaRPr lang="en-US" sz="2300" dirty="0">
              <a:effectLst/>
            </a:endParaRP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o-RO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o-RO"/>
          </a:p>
        </p:txBody>
      </p:sp>
      <p:pic>
        <p:nvPicPr>
          <p:cNvPr id="4" name="Imagine 3" descr="O imagine care conține text, captură de ecran, Font, meniu&#10;&#10;Conținutul generat de inteligența artificială poate fi incorect.">
            <a:extLst>
              <a:ext uri="{FF2B5EF4-FFF2-40B4-BE49-F238E27FC236}">
                <a16:creationId xmlns:a16="http://schemas.microsoft.com/office/drawing/2014/main" id="{A5B70CFF-9F1A-AAE1-FD2C-2672C5E38CE3}"/>
              </a:ext>
            </a:extLst>
          </p:cNvPr>
          <p:cNvPicPr>
            <a:picLocks/>
          </p:cNvPicPr>
          <p:nvPr/>
        </p:nvPicPr>
        <p:blipFill>
          <a:blip r:embed="rId2"/>
          <a:srcRect t="22353" r="-2" b="21161"/>
          <a:stretch/>
        </p:blipFill>
        <p:spPr>
          <a:xfrm>
            <a:off x="1052005" y="1029903"/>
            <a:ext cx="3349164" cy="4995512"/>
          </a:xfrm>
          <a:prstGeom prst="rect">
            <a:avLst/>
          </a:prstGeom>
        </p:spPr>
      </p:pic>
      <p:sp>
        <p:nvSpPr>
          <p:cNvPr id="3" name="Substituent număr diapozitiv 2">
            <a:extLst>
              <a:ext uri="{FF2B5EF4-FFF2-40B4-BE49-F238E27FC236}">
                <a16:creationId xmlns:a16="http://schemas.microsoft.com/office/drawing/2014/main" id="{AEA65113-6971-1C8E-764A-99EEE7FA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48CC95F-0247-41B6-91CF-DC97C76A7088}" type="slidenum">
              <a:rPr lang="en-US" smtClean="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2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75F5EE-F8F5-E76E-DC0E-CBE22B4F4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o-RO"/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113CB76-5DE9-45ED-BDCF-E41F4C059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AE9C736-0578-E305-D2F8-690261E9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675" y="76386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 err="1">
                <a:solidFill>
                  <a:schemeClr val="tx1"/>
                </a:solidFill>
              </a:rPr>
              <a:t>Rezultate</a:t>
            </a:r>
            <a:r>
              <a:rPr lang="en-US" sz="7200" cap="all" dirty="0">
                <a:solidFill>
                  <a:schemeClr val="tx1"/>
                </a:solidFill>
              </a:rPr>
              <a:t> </a:t>
            </a:r>
            <a:r>
              <a:rPr lang="en-US" sz="7200" cap="all" dirty="0" err="1">
                <a:solidFill>
                  <a:schemeClr val="tx1"/>
                </a:solidFill>
              </a:rPr>
              <a:t>obținute</a:t>
            </a:r>
            <a:endParaRPr lang="en-US" sz="7200" cap="all" dirty="0">
              <a:solidFill>
                <a:schemeClr val="tx1"/>
              </a:solidFill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40569C4D-944D-532D-247E-AEB11F5AD045}"/>
              </a:ext>
            </a:extLst>
          </p:cNvPr>
          <p:cNvSpPr txBox="1"/>
          <p:nvPr/>
        </p:nvSpPr>
        <p:spPr>
          <a:xfrm>
            <a:off x="6356116" y="4238922"/>
            <a:ext cx="5607906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2000"/>
              </a:lnSpc>
              <a:spcAft>
                <a:spcPts val="600"/>
              </a:spcAft>
            </a:pPr>
            <a:r>
              <a:rPr lang="en-US" sz="2300" dirty="0" err="1">
                <a:effectLst/>
              </a:rPr>
              <a:t>Filtrarea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textului</a:t>
            </a:r>
            <a:r>
              <a:rPr lang="en-US" sz="2300" dirty="0">
                <a:effectLst/>
              </a:rPr>
              <a:t> </a:t>
            </a:r>
            <a:r>
              <a:rPr lang="en-US" sz="2300" dirty="0" err="1">
                <a:effectLst/>
              </a:rPr>
              <a:t>inițial</a:t>
            </a:r>
            <a:endParaRPr lang="en-US" sz="2300" dirty="0">
              <a:effectLst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AE25D8-8EF9-4A70-AE28-DD9B8A02A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4721739" cy="5349671"/>
            <a:chOff x="752858" y="744469"/>
            <a:chExt cx="4721739" cy="534967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47BE8E0A-23D8-49BB-8A56-66C010617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9584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F4F0FDAA-96B4-4AC1-8E4C-25B545A16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o-RO"/>
            </a:p>
          </p:txBody>
        </p:sp>
      </p:grpSp>
      <p:pic>
        <p:nvPicPr>
          <p:cNvPr id="3" name="Imagine 2" descr="O imagine care conține text, captură de ecran, Font, proiectare&#10;&#10;Conținutul generat de inteligența artificială poate fi incorect.">
            <a:extLst>
              <a:ext uri="{FF2B5EF4-FFF2-40B4-BE49-F238E27FC236}">
                <a16:creationId xmlns:a16="http://schemas.microsoft.com/office/drawing/2014/main" id="{3B716A2E-6626-8F76-A119-A74659BB245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65" y="1290218"/>
            <a:ext cx="3581194" cy="4253934"/>
          </a:xfrm>
          <a:prstGeom prst="rect">
            <a:avLst/>
          </a:prstGeom>
        </p:spPr>
      </p:pic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74CDDEE-67E3-7A59-3CBA-7B126996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12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7" name="Titlu 1">
            <a:extLst>
              <a:ext uri="{FF2B5EF4-FFF2-40B4-BE49-F238E27FC236}">
                <a16:creationId xmlns:a16="http://schemas.microsoft.com/office/drawing/2014/main" id="{9757218C-BF34-044F-372B-AC62F563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ctr"/>
            <a:r>
              <a:rPr lang="ro-RO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Concluzii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F78C325-9FD4-21C9-B8A9-FC2F88881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19" y="791570"/>
            <a:ext cx="5375199" cy="526239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ro-RO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Scopul lucrării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o-RO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digitalizarea procesului de gestionare a bonurilor fiscale.</a:t>
            </a:r>
          </a:p>
          <a:p>
            <a:pPr marL="0" indent="0">
              <a:buNone/>
            </a:pPr>
            <a:r>
              <a:rPr lang="ro-RO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Puncte tari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Automatizarea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procesului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ro-RO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extragere și prelucrare a datelor de pe bonurile fiscale.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Asigurarea unui acces rapid și facil la istoricul cumpărăturilor.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Utilizarea tehnologiilor moderne de tip OCR și rețele neuronale recurente.</a:t>
            </a:r>
          </a:p>
          <a:p>
            <a:pPr marL="0" indent="0">
              <a:buNone/>
            </a:pPr>
            <a:r>
              <a:rPr lang="ro-RO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Direcții viitoare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ro-RO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Îmbunătățirea prototipurilor existente și extinderea setului de date etichetate.</a:t>
            </a: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97462C3A-B348-67AC-60D0-0CB11D44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5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2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o-RO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o-RO"/>
            </a:p>
          </p:txBody>
        </p:sp>
      </p:grp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2D170B9C-85A5-4673-981C-DDDBAC51F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ine 4" descr="O imagine care conține text, proiectare, Font, ilustrație&#10;&#10;Conținutul generat de inteligența artificială poate fi incorect.">
            <a:extLst>
              <a:ext uri="{FF2B5EF4-FFF2-40B4-BE49-F238E27FC236}">
                <a16:creationId xmlns:a16="http://schemas.microsoft.com/office/drawing/2014/main" id="{DC131554-9A44-CD86-FF4E-2396E3A9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6445"/>
          <a:stretch/>
        </p:blipFill>
        <p:spPr>
          <a:xfrm>
            <a:off x="20" y="10"/>
            <a:ext cx="4966232" cy="6857990"/>
          </a:xfrm>
          <a:prstGeom prst="rect">
            <a:avLst/>
          </a:prstGeom>
        </p:spPr>
      </p:pic>
      <p:sp>
        <p:nvSpPr>
          <p:cNvPr id="37" name="Freeform 6">
            <a:extLst>
              <a:ext uri="{FF2B5EF4-FFF2-40B4-BE49-F238E27FC236}">
                <a16:creationId xmlns:a16="http://schemas.microsoft.com/office/drawing/2014/main" id="{1C82216A-4221-434A-B11C-7E13B4A1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D5C1857-E5C7-0D8F-602F-BAA2CB8B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3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 dirty="0" err="1">
                <a:solidFill>
                  <a:schemeClr val="tx1"/>
                </a:solidFill>
              </a:rPr>
              <a:t>Vă</a:t>
            </a:r>
            <a:r>
              <a:rPr lang="en-US" sz="6000" cap="all" dirty="0">
                <a:solidFill>
                  <a:schemeClr val="tx1"/>
                </a:solidFill>
              </a:rPr>
              <a:t> </a:t>
            </a:r>
            <a:r>
              <a:rPr lang="en-US" sz="6000" cap="all" dirty="0" err="1">
                <a:solidFill>
                  <a:schemeClr val="tx1"/>
                </a:solidFill>
              </a:rPr>
              <a:t>mulțumesc</a:t>
            </a:r>
            <a:r>
              <a:rPr lang="en-US" sz="6000" cap="all" dirty="0">
                <a:solidFill>
                  <a:schemeClr val="tx1"/>
                </a:solidFill>
              </a:rPr>
              <a:t> </a:t>
            </a:r>
            <a:r>
              <a:rPr lang="en-US" sz="6000" cap="all" dirty="0" err="1">
                <a:solidFill>
                  <a:schemeClr val="tx1"/>
                </a:solidFill>
              </a:rPr>
              <a:t>pentru</a:t>
            </a:r>
            <a:r>
              <a:rPr lang="en-US" sz="6000" cap="all" dirty="0">
                <a:solidFill>
                  <a:schemeClr val="tx1"/>
                </a:solidFill>
              </a:rPr>
              <a:t> </a:t>
            </a:r>
            <a:r>
              <a:rPr lang="en-US" sz="6000" cap="all" dirty="0" err="1">
                <a:solidFill>
                  <a:schemeClr val="tx1"/>
                </a:solidFill>
              </a:rPr>
              <a:t>atenție</a:t>
            </a:r>
            <a:r>
              <a:rPr lang="en-US" sz="6000" cap="all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" name="Substituent număr diapozitiv 2">
            <a:extLst>
              <a:ext uri="{FF2B5EF4-FFF2-40B4-BE49-F238E27FC236}">
                <a16:creationId xmlns:a16="http://schemas.microsoft.com/office/drawing/2014/main" id="{E113086E-8FAF-1988-E0DB-06E7E6D5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8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148AC54-E83A-3F11-E24C-EA4470E6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ro-RO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ABF4211-F45E-38A4-57B9-B5D4BF00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Introducere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Obiective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Noțiuni teoretice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o-RO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Tehnologii utilizate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Arhitectura aplicației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Serviciul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procesare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Fluxul procesării bonului fiscal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Etichetarea textului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Modelul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RNN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</a:t>
            </a:r>
            <a:endParaRPr lang="ro-RO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Rezultate obținute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Concluzii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6503734-BE17-3DAD-3457-2D123D11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CD73138-EAB2-FB34-0054-83A2EA18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773" y="641836"/>
            <a:ext cx="3219643" cy="868081"/>
          </a:xfrm>
        </p:spPr>
        <p:txBody>
          <a:bodyPr anchor="ctr">
            <a:normAutofit/>
          </a:bodyPr>
          <a:lstStyle/>
          <a:p>
            <a:r>
              <a:rPr lang="ro-R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Introducere </a:t>
            </a:r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o-R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698722D-C09C-8861-48E8-2C05F914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E3017B-43A3-657F-911E-63BBBFEDB0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8568" y="2151753"/>
            <a:ext cx="1045074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ro-RO" altLang="ro-RO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Gestionarea cheltuielilor lunare este o problemă frecventă pentru mulți oameni.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ro-RO" altLang="ro-RO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Creșterea numărului de cumpărături zilnice îngreunează urmărirea cheltuielilor.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ro-RO" altLang="ro-RO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Utilizatorii întâmpină dificultăți în a-și administra singuri bugetul.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ro-RO" altLang="ro-RO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Digitalizarea procesului de cumpărare poate oferi soluții eficiente.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ro-RO" altLang="ro-RO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Soluțiile digitale pot facilita gestionarea și urmărirea cumpărăturilor.</a:t>
            </a:r>
          </a:p>
        </p:txBody>
      </p:sp>
    </p:spTree>
    <p:extLst>
      <p:ext uri="{BB962C8B-B14F-4D97-AF65-F5344CB8AC3E}">
        <p14:creationId xmlns:p14="http://schemas.microsoft.com/office/powerpoint/2010/main" val="141832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01AA16-6500-4F11-4C77-BBD9AB790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CB4D000A-C86F-5173-D527-8B63E5902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48ABA4D-ABF6-18FF-B1DE-0F713E26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305" y="827381"/>
            <a:ext cx="3129647" cy="868081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Obiective</a:t>
            </a:r>
            <a:r>
              <a:rPr lang="ro-R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9B96B105-EF26-9CCF-E16F-F49ED9733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EB299367-1D61-7907-C045-784D3C48E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7FDA411-E16D-E8D3-AD41-AA6CC7505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758754"/>
            <a:ext cx="9639868" cy="351675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Automatizarea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colect</a:t>
            </a:r>
            <a:r>
              <a:rPr lang="ro-RO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ării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datelor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pe</a:t>
            </a:r>
            <a:r>
              <a:rPr lang="ro-R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bonuril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o-R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fiscale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Asigurarea unui acces rapid și facil la informațiile financiare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Creșterea eficienței în organizarea cheltuielilor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Reducerea pierderilor de documente fizice</a:t>
            </a:r>
          </a:p>
          <a:p>
            <a:pPr>
              <a:buFont typeface="Wingdings" panose="05000000000000000000" pitchFamily="2" charset="2"/>
              <a:buChar char="v"/>
            </a:pPr>
            <a:endParaRPr lang="ro-R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9C04E-6C9B-F206-6D1B-485A919E9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A50D09A3-D336-0CFB-D14D-53B18DAA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9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9B9F57F-7066-62F2-E6CA-D986FF2E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665054"/>
            <a:ext cx="7118268" cy="1048459"/>
          </a:xfrm>
        </p:spPr>
        <p:txBody>
          <a:bodyPr anchor="ctr">
            <a:normAutofit/>
          </a:bodyPr>
          <a:lstStyle/>
          <a:p>
            <a:r>
              <a:rPr lang="ro-RO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Noțiuni teoretice.</a:t>
            </a:r>
            <a:r>
              <a:rPr lang="en-US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3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Tehnologii utilizate</a:t>
            </a:r>
          </a:p>
        </p:txBody>
      </p:sp>
      <p:pic>
        <p:nvPicPr>
          <p:cNvPr id="1030" name="Picture 6" descr="Understanding Principles of Python | by Mr. Huseyin | Dev Genius">
            <a:extLst>
              <a:ext uri="{FF2B5EF4-FFF2-40B4-BE49-F238E27FC236}">
                <a16:creationId xmlns:a16="http://schemas.microsoft.com/office/drawing/2014/main" id="{5176D58F-F658-3A90-5FFA-3AA213B70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566" y="1437367"/>
            <a:ext cx="3020596" cy="169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00106F80-B138-4C27-AEAE-350D5506E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611062" y="710273"/>
            <a:ext cx="2308583" cy="2084882"/>
          </a:xfrm>
          <a:custGeom>
            <a:avLst/>
            <a:gdLst>
              <a:gd name="connsiteX0" fmla="*/ 462 w 2308583"/>
              <a:gd name="connsiteY0" fmla="*/ 2084882 h 2084882"/>
              <a:gd name="connsiteX1" fmla="*/ 2308583 w 2308583"/>
              <a:gd name="connsiteY1" fmla="*/ 2084882 h 2084882"/>
              <a:gd name="connsiteX2" fmla="*/ 2308583 w 2308583"/>
              <a:gd name="connsiteY2" fmla="*/ 0 h 2084882"/>
              <a:gd name="connsiteX3" fmla="*/ 2022607 w 2308583"/>
              <a:gd name="connsiteY3" fmla="*/ 0 h 2084882"/>
              <a:gd name="connsiteX4" fmla="*/ 2022607 w 2308583"/>
              <a:gd name="connsiteY4" fmla="*/ 1813955 h 2084882"/>
              <a:gd name="connsiteX5" fmla="*/ 0 w 2308583"/>
              <a:gd name="connsiteY5" fmla="*/ 1813023 h 2084882"/>
              <a:gd name="connsiteX6" fmla="*/ 462 w 2308583"/>
              <a:gd name="connsiteY6" fmla="*/ 2084882 h 208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2084882">
                <a:moveTo>
                  <a:pt x="462" y="2084882"/>
                </a:moveTo>
                <a:lnTo>
                  <a:pt x="2308583" y="2084882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1813955"/>
                </a:lnTo>
                <a:lnTo>
                  <a:pt x="0" y="1813023"/>
                </a:lnTo>
                <a:cubicBezTo>
                  <a:pt x="923" y="1906853"/>
                  <a:pt x="-462" y="1991052"/>
                  <a:pt x="462" y="2084882"/>
                </a:cubicBezTo>
                <a:close/>
              </a:path>
            </a:pathLst>
          </a:custGeom>
          <a:solidFill>
            <a:schemeClr val="tx2">
              <a:alpha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o-RO"/>
          </a:p>
        </p:txBody>
      </p:sp>
      <p:pic>
        <p:nvPicPr>
          <p:cNvPr id="1032" name="Picture 8" descr="fastapi · PyPI">
            <a:extLst>
              <a:ext uri="{FF2B5EF4-FFF2-40B4-BE49-F238E27FC236}">
                <a16:creationId xmlns:a16="http://schemas.microsoft.com/office/drawing/2014/main" id="{B126EDAB-557B-8E40-9BFD-5CD62BA4F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6294" y="1335789"/>
            <a:ext cx="4042636" cy="145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rebase Brand Guidelines">
            <a:extLst>
              <a:ext uri="{FF2B5EF4-FFF2-40B4-BE49-F238E27FC236}">
                <a16:creationId xmlns:a16="http://schemas.microsoft.com/office/drawing/2014/main" id="{8E6D016F-3AE8-8CA9-FC25-3DA075AF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5383" y="710273"/>
            <a:ext cx="2367505" cy="236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DABC7F38-C8B8-4C20-82BE-82A52FF9C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292517" y="1071683"/>
            <a:ext cx="2308583" cy="2379788"/>
          </a:xfrm>
          <a:custGeom>
            <a:avLst/>
            <a:gdLst>
              <a:gd name="connsiteX0" fmla="*/ 2308583 w 2308583"/>
              <a:gd name="connsiteY0" fmla="*/ 0 h 2379788"/>
              <a:gd name="connsiteX1" fmla="*/ 2022607 w 2308583"/>
              <a:gd name="connsiteY1" fmla="*/ 0 h 2379788"/>
              <a:gd name="connsiteX2" fmla="*/ 2022607 w 2308583"/>
              <a:gd name="connsiteY2" fmla="*/ 2108861 h 2379788"/>
              <a:gd name="connsiteX3" fmla="*/ 0 w 2308583"/>
              <a:gd name="connsiteY3" fmla="*/ 2107929 h 2379788"/>
              <a:gd name="connsiteX4" fmla="*/ 462 w 2308583"/>
              <a:gd name="connsiteY4" fmla="*/ 2379788 h 2379788"/>
              <a:gd name="connsiteX5" fmla="*/ 2308583 w 2308583"/>
              <a:gd name="connsiteY5" fmla="*/ 2379788 h 2379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379788">
                <a:moveTo>
                  <a:pt x="2308583" y="0"/>
                </a:moveTo>
                <a:lnTo>
                  <a:pt x="2022607" y="0"/>
                </a:lnTo>
                <a:lnTo>
                  <a:pt x="2022607" y="2108861"/>
                </a:lnTo>
                <a:lnTo>
                  <a:pt x="0" y="2107929"/>
                </a:lnTo>
                <a:cubicBezTo>
                  <a:pt x="923" y="2201759"/>
                  <a:pt x="-462" y="2285958"/>
                  <a:pt x="462" y="2379788"/>
                </a:cubicBezTo>
                <a:lnTo>
                  <a:pt x="2308583" y="2379788"/>
                </a:lnTo>
                <a:close/>
              </a:path>
            </a:pathLst>
          </a:custGeom>
          <a:solidFill>
            <a:schemeClr val="tx2">
              <a:alpha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o-RO"/>
          </a:p>
        </p:txBody>
      </p:sp>
      <p:sp>
        <p:nvSpPr>
          <p:cNvPr id="9" name="Substituent conținut 8">
            <a:extLst>
              <a:ext uri="{FF2B5EF4-FFF2-40B4-BE49-F238E27FC236}">
                <a16:creationId xmlns:a16="http://schemas.microsoft.com/office/drawing/2014/main" id="{54A4E129-A9F6-2FF7-5E36-7E16879C5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4735983"/>
            <a:ext cx="7118268" cy="153852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o-RO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Recunoașterea optică a caracterelor(OCR)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EasyOCR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 </a:t>
            </a:r>
            <a:r>
              <a:rPr lang="ro-RO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Tesseract</a:t>
            </a:r>
            <a:r>
              <a:rPr lang="ro-RO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OCR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o-RO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Rețele neuronale recurente(RNN)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o-RO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Algoritmi pentru autentificare și securitate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C2D288CE-7D18-FC5D-F43B-B39068E0E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856" y="3592287"/>
            <a:ext cx="2120561" cy="2682224"/>
          </a:xfrm>
          <a:prstGeom prst="rect">
            <a:avLst/>
          </a:prstGeom>
        </p:spPr>
      </p:pic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D8968742-1D40-4F6B-9272-064FD163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0486" y="6453386"/>
            <a:ext cx="573314" cy="4046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număr diapozitiv 2">
            <a:extLst>
              <a:ext uri="{FF2B5EF4-FFF2-40B4-BE49-F238E27FC236}">
                <a16:creationId xmlns:a16="http://schemas.microsoft.com/office/drawing/2014/main" id="{035C890E-E996-215F-8655-E11FF526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1056" y="6453386"/>
            <a:ext cx="977971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1E49743-F9DF-99C7-5610-99C5FA8A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65" y="118534"/>
            <a:ext cx="5663311" cy="14859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Arhitectura</a:t>
            </a:r>
            <a:r>
              <a:rPr lang="ro-R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</a:t>
            </a:r>
            <a:r>
              <a:rPr lang="ro-RO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ției</a:t>
            </a:r>
            <a:endParaRPr lang="ro-R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pic>
        <p:nvPicPr>
          <p:cNvPr id="16" name="Imagine 15" descr="O imagine care conține diagramă, linie, cerc, text&#10;&#10;Conținutul generat de inteligența artificială poate fi incorect.">
            <a:extLst>
              <a:ext uri="{FF2B5EF4-FFF2-40B4-BE49-F238E27FC236}">
                <a16:creationId xmlns:a16="http://schemas.microsoft.com/office/drawing/2014/main" id="{B6D583E9-9611-71E4-384E-EEC10BBA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65" y="844804"/>
            <a:ext cx="5454241" cy="5904745"/>
          </a:xfrm>
          <a:prstGeom prst="rect">
            <a:avLst/>
          </a:prstGeom>
        </p:spPr>
      </p:pic>
      <p:sp>
        <p:nvSpPr>
          <p:cNvPr id="17" name="Substituent conținut 2">
            <a:extLst>
              <a:ext uri="{FF2B5EF4-FFF2-40B4-BE49-F238E27FC236}">
                <a16:creationId xmlns:a16="http://schemas.microsoft.com/office/drawing/2014/main" id="{5771336B-EC66-4E4B-E6B5-579C342B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476" y="118534"/>
            <a:ext cx="5361748" cy="3581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Serviciul de autentificare și gestionare a utilizatorilor</a:t>
            </a:r>
            <a:r>
              <a:rPr lang="ro-RO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it-IT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gestionează autentificarea utilizatorilor și crearea conturilor </a:t>
            </a:r>
            <a:endParaRPr lang="ro-RO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o-RO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Serviciul de procesare de imagini și text </a:t>
            </a:r>
            <a:r>
              <a:rPr lang="ro-RO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 ocupă de prelucrarea imaginilor încărcate, are rolul de a extrage textul din bonurile fiscale, de a extrage informațiile relevante din cadrul textului și de a clasifica produsele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Serviciul de gestionare a datelor despre produse și bonuri</a:t>
            </a:r>
            <a:r>
              <a:rPr lang="ro-RO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administrarea informațiilor extrase din bonurile fiscale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Serviciul de feedback și contact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Serviciul de statistici și rapoarte</a:t>
            </a:r>
            <a:r>
              <a:rPr lang="ro-RO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generează statistici și rapoarte pentru analizarea cheltuielilor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 </a:t>
            </a:r>
            <a:r>
              <a:rPr lang="ro-RO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conectează toate </a:t>
            </a:r>
            <a:r>
              <a:rPr lang="ro-RO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microserviciile</a:t>
            </a:r>
            <a:r>
              <a:rPr lang="ro-RO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aplicației pentru o accesare mai facilă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1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sz="1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interfața cu utilizatorul</a:t>
            </a:r>
          </a:p>
        </p:txBody>
      </p:sp>
      <p:sp>
        <p:nvSpPr>
          <p:cNvPr id="3" name="Substituent număr diapozitiv 2">
            <a:extLst>
              <a:ext uri="{FF2B5EF4-FFF2-40B4-BE49-F238E27FC236}">
                <a16:creationId xmlns:a16="http://schemas.microsoft.com/office/drawing/2014/main" id="{9A695F47-2647-783C-0660-AFB062C3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1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C80B544-9859-D227-F9C8-6DDB7CFF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42338"/>
            <a:ext cx="10040112" cy="1485900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Serviciul de procesare de imagini și text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4159D3B5-7046-C158-D24B-BE6B9C40F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223092"/>
              </p:ext>
            </p:extLst>
          </p:nvPr>
        </p:nvGraphicFramePr>
        <p:xfrm>
          <a:off x="1827414" y="2634262"/>
          <a:ext cx="7383087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setăText 8">
            <a:extLst>
              <a:ext uri="{FF2B5EF4-FFF2-40B4-BE49-F238E27FC236}">
                <a16:creationId xmlns:a16="http://schemas.microsoft.com/office/drawing/2014/main" id="{09A5C1E2-60C0-110C-7564-802210B9B673}"/>
              </a:ext>
            </a:extLst>
          </p:cNvPr>
          <p:cNvSpPr txBox="1"/>
          <p:nvPr/>
        </p:nvSpPr>
        <p:spPr>
          <a:xfrm>
            <a:off x="1371600" y="2083763"/>
            <a:ext cx="8224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dirty="0">
                <a:latin typeface="Arial" panose="020B0604020202020204" pitchFamily="34" charset="0"/>
                <a:cs typeface="Arial" panose="020B0604020202020204" pitchFamily="34" charset="0"/>
              </a:rPr>
              <a:t>Acest serviciu gestionează automat procesul de prelucrare a bonurilor fiscale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A8E5393F-DAB2-FE74-302E-8F00E2F69DA9}"/>
              </a:ext>
            </a:extLst>
          </p:cNvPr>
          <p:cNvSpPr txBox="1"/>
          <p:nvPr/>
        </p:nvSpPr>
        <p:spPr>
          <a:xfrm>
            <a:off x="1371600" y="3103822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Etapele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principale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sunt:</a:t>
            </a:r>
            <a:endParaRPr lang="ro-R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stituent număr diapozitiv 2">
            <a:extLst>
              <a:ext uri="{FF2B5EF4-FFF2-40B4-BE49-F238E27FC236}">
                <a16:creationId xmlns:a16="http://schemas.microsoft.com/office/drawing/2014/main" id="{C74112D4-E698-784C-2022-7DDE6B6B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9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o-RO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o-RO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8E4ADECA-E5E2-9E56-68E9-D4609A6E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6" y="1649691"/>
            <a:ext cx="3172968" cy="22730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cap="al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Fluxul</a:t>
            </a:r>
            <a:r>
              <a:rPr lang="en-US" sz="37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cap="al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procesăr</a:t>
            </a:r>
            <a:r>
              <a:rPr lang="ro-RO" sz="37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700" cap="al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7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cap="al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bonului</a:t>
            </a:r>
            <a:r>
              <a:rPr lang="en-US" sz="3700" cap="al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fiscal</a:t>
            </a:r>
          </a:p>
        </p:txBody>
      </p:sp>
      <p:pic>
        <p:nvPicPr>
          <p:cNvPr id="4" name="Imagine 3" descr="O imagine care conține text, captură de ecran, diagramă, linie&#10;&#10;Conținutul generat de inteligența artificială poate fi incorect.">
            <a:extLst>
              <a:ext uri="{FF2B5EF4-FFF2-40B4-BE49-F238E27FC236}">
                <a16:creationId xmlns:a16="http://schemas.microsoft.com/office/drawing/2014/main" id="{02234214-98A4-E1B7-7514-41A36E03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7" b="-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" name="Substituent număr diapozitiv 2">
            <a:extLst>
              <a:ext uri="{FF2B5EF4-FFF2-40B4-BE49-F238E27FC236}">
                <a16:creationId xmlns:a16="http://schemas.microsoft.com/office/drawing/2014/main" id="{1DD2C73E-31A1-CE93-5441-31EA5D99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47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E0D4284-654F-D871-86F4-5C885792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ro-RO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Etichetarea textului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90F786F-FA3B-D44D-DCF3-BBF8E6098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ro-RO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Procesul de etichetare constă în trei etape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</a:t>
            </a:r>
            <a:r>
              <a:rPr lang="ro-RO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 constă în etichetarea textului folosind un model de RNN pre-antrenat de tip BERT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doua etapă constă în extragerea secvenței de text corespunzătoare listei de produse achiziționate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treia etapă constă în etichetarea secvenței de text extrasă cu un model de RNN creat </a:t>
            </a:r>
            <a:r>
              <a:rPr lang="ro-RO"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și antrenat </a:t>
            </a:r>
            <a:endParaRPr lang="ro-RO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270F452E-9BD5-7D8C-D008-F64CFC52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37425"/>
      </p:ext>
    </p:extLst>
  </p:cSld>
  <p:clrMapOvr>
    <a:masterClrMapping/>
  </p:clrMapOvr>
</p:sld>
</file>

<file path=ppt/theme/theme1.xml><?xml version="1.0" encoding="utf-8"?>
<a:theme xmlns:a="http://schemas.openxmlformats.org/drawingml/2006/main" name="Trunchiere">
  <a:themeElements>
    <a:clrScheme name="Particularizare 5">
      <a:dk1>
        <a:sysClr val="windowText" lastClr="000000"/>
      </a:dk1>
      <a:lt1>
        <a:sysClr val="window" lastClr="FFFFFF"/>
      </a:lt1>
      <a:dk2>
        <a:srgbClr val="65A3FF"/>
      </a:dk2>
      <a:lt2>
        <a:srgbClr val="EAE5EB"/>
      </a:lt2>
      <a:accent1>
        <a:srgbClr val="65A3FF"/>
      </a:accent1>
      <a:accent2>
        <a:srgbClr val="9B57D3"/>
      </a:accent2>
      <a:accent3>
        <a:srgbClr val="755DD9"/>
      </a:accent3>
      <a:accent4>
        <a:srgbClr val="665EB8"/>
      </a:accent4>
      <a:accent5>
        <a:srgbClr val="000000"/>
      </a:accent5>
      <a:accent6>
        <a:srgbClr val="5982DB"/>
      </a:accent6>
      <a:hlink>
        <a:srgbClr val="000000"/>
      </a:hlink>
      <a:folHlink>
        <a:srgbClr val="666699"/>
      </a:folHlink>
    </a:clrScheme>
    <a:fontScheme name="Trunchier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unchier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Trunchiere</Template>
  <TotalTime>534</TotalTime>
  <Words>540</Words>
  <Application>Microsoft Office PowerPoint</Application>
  <PresentationFormat>Ecran lat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20" baseType="lpstr">
      <vt:lpstr>Aptos</vt:lpstr>
      <vt:lpstr>Arial</vt:lpstr>
      <vt:lpstr>Franklin Gothic Book</vt:lpstr>
      <vt:lpstr>Wingdings</vt:lpstr>
      <vt:lpstr>Trunchiere</vt:lpstr>
      <vt:lpstr>UNIVersitatea Tehnică “Gheorghe Asachi” din Iași Facultatea de automatică și calculatoare Domeniul: CalCulatoare și Tehnologia informației Specializarea: Tehnologia informației</vt:lpstr>
      <vt:lpstr>Sumar</vt:lpstr>
      <vt:lpstr>Introducere </vt:lpstr>
      <vt:lpstr>Obiective </vt:lpstr>
      <vt:lpstr>Noțiuni teoretice. Tehnologii utilizate</vt:lpstr>
      <vt:lpstr>Arhitectura aplicației</vt:lpstr>
      <vt:lpstr>Serviciul de procesare de imagini și text</vt:lpstr>
      <vt:lpstr>Fluxul procesării bonului fiscal</vt:lpstr>
      <vt:lpstr>Etichetarea textului</vt:lpstr>
      <vt:lpstr>Modelul RNN creat</vt:lpstr>
      <vt:lpstr>Rezultate obținute</vt:lpstr>
      <vt:lpstr>Rezultate obținute</vt:lpstr>
      <vt:lpstr>Rezultate obținute</vt:lpstr>
      <vt:lpstr>Concluzii</vt:lpstr>
      <vt:lpstr>Vă mulțumesc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 Cazamir</dc:creator>
  <cp:lastModifiedBy>Andrei Cazamir</cp:lastModifiedBy>
  <cp:revision>31</cp:revision>
  <dcterms:created xsi:type="dcterms:W3CDTF">2025-04-27T06:54:49Z</dcterms:created>
  <dcterms:modified xsi:type="dcterms:W3CDTF">2025-05-08T15:39:45Z</dcterms:modified>
</cp:coreProperties>
</file>