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1" r:id="rId6"/>
    <p:sldId id="260" r:id="rId7"/>
    <p:sldId id="262" r:id="rId8"/>
    <p:sldId id="266" r:id="rId9"/>
    <p:sldId id="265"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3" r:id="rId24"/>
    <p:sldId id="284"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8AA17B5-1EA0-4E92-9D81-8E64790F7F7B}" type="datetimeFigureOut">
              <a:rPr lang="en-US" smtClean="0"/>
              <a:t>5/30/2023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1654821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78AA17B5-1EA0-4E92-9D81-8E64790F7F7B}"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81273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8AA17B5-1EA0-4E92-9D81-8E64790F7F7B}" type="datetimeFigureOut">
              <a:rPr lang="en-US" smtClean="0"/>
              <a:t>5/30/2023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50881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ro-RO"/>
              <a:t>Faceți clic pentru a edita stilul de titlu coordonator</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78AA17B5-1EA0-4E92-9D81-8E64790F7F7B}" type="datetimeFigureOut">
              <a:rPr lang="en-US" smtClean="0"/>
              <a:t>5/30/2023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444865-84FD-48D3-935A-28016384714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3816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78AA17B5-1EA0-4E92-9D81-8E64790F7F7B}" type="datetimeFigureOut">
              <a:rPr lang="en-US" smtClean="0"/>
              <a:t>5/30/2023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3199520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ro-RO"/>
              <a:t>Faceți clic pentru a edita stilul de titlu coordonator</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78AA17B5-1EA0-4E92-9D81-8E64790F7F7B}"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269477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ro-RO"/>
              <a:t>Faceți clic pentru a edita stilul de titlu coordonator</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3" name="Date Placeholder 2"/>
          <p:cNvSpPr>
            <a:spLocks noGrp="1"/>
          </p:cNvSpPr>
          <p:nvPr>
            <p:ph type="dt" sz="half" idx="10"/>
          </p:nvPr>
        </p:nvSpPr>
        <p:spPr/>
        <p:txBody>
          <a:bodyPr/>
          <a:lstStyle/>
          <a:p>
            <a:fld id="{78AA17B5-1EA0-4E92-9D81-8E64790F7F7B}"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3502065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78AA17B5-1EA0-4E92-9D81-8E64790F7F7B}"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2188710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78AA17B5-1EA0-4E92-9D81-8E64790F7F7B}" type="datetimeFigureOut">
              <a:rPr lang="en-US" smtClean="0"/>
              <a:t>5/30/2023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98041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78AA17B5-1EA0-4E92-9D81-8E64790F7F7B}" type="datetimeFigureOut">
              <a:rPr lang="en-US" smtClean="0"/>
              <a:t>5/30/2023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212881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78AA17B5-1EA0-4E92-9D81-8E64790F7F7B}" type="datetimeFigureOut">
              <a:rPr lang="en-US" smtClean="0"/>
              <a:t>5/30/2023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83274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78AA17B5-1EA0-4E92-9D81-8E64790F7F7B}"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254936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685800" y="3132666"/>
            <a:ext cx="5311775" cy="3086019"/>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172200" y="3132666"/>
            <a:ext cx="5334000" cy="3086019"/>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78AA17B5-1EA0-4E92-9D81-8E64790F7F7B}" type="datetimeFigureOut">
              <a:rPr lang="en-US" smtClean="0"/>
              <a:t>5/30/2023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21133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78AA17B5-1EA0-4E92-9D81-8E64790F7F7B}" type="datetimeFigureOut">
              <a:rPr lang="en-US" smtClean="0"/>
              <a:t>5/30/2023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2795738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A17B5-1EA0-4E92-9D81-8E64790F7F7B}" type="datetimeFigureOut">
              <a:rPr lang="en-US" smtClean="0"/>
              <a:t>5/30/2023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845785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ro-RO"/>
              <a:t>Faceți clic pentru a edita stilul de titlu coordonator</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78AA17B5-1EA0-4E92-9D81-8E64790F7F7B}"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329367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78AA17B5-1EA0-4E92-9D81-8E64790F7F7B}" type="datetimeFigureOut">
              <a:rPr lang="en-US" smtClean="0"/>
              <a:t>5/30/2023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44865-84FD-48D3-935A-28016384714B}" type="slidenum">
              <a:rPr lang="en-US" smtClean="0"/>
              <a:t>‹#›</a:t>
            </a:fld>
            <a:endParaRPr lang="en-US"/>
          </a:p>
        </p:txBody>
      </p:sp>
    </p:spTree>
    <p:extLst>
      <p:ext uri="{BB962C8B-B14F-4D97-AF65-F5344CB8AC3E}">
        <p14:creationId xmlns:p14="http://schemas.microsoft.com/office/powerpoint/2010/main" val="337243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8AA17B5-1EA0-4E92-9D81-8E64790F7F7B}" type="datetimeFigureOut">
              <a:rPr lang="en-US" smtClean="0"/>
              <a:t>5/30/2023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444865-84FD-48D3-935A-28016384714B}" type="slidenum">
              <a:rPr lang="en-US" smtClean="0"/>
              <a:t>‹#›</a:t>
            </a:fld>
            <a:endParaRPr lang="en-US"/>
          </a:p>
        </p:txBody>
      </p:sp>
    </p:spTree>
    <p:extLst>
      <p:ext uri="{BB962C8B-B14F-4D97-AF65-F5344CB8AC3E}">
        <p14:creationId xmlns:p14="http://schemas.microsoft.com/office/powerpoint/2010/main" val="1933187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kaggle.com/datasets/andradaolteanu/gtzan-dataset-music-genre-classific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1A7788B6-09CB-E15F-8389-AC7DF4164C1B}"/>
              </a:ext>
            </a:extLst>
          </p:cNvPr>
          <p:cNvSpPr>
            <a:spLocks noGrp="1"/>
          </p:cNvSpPr>
          <p:nvPr>
            <p:ph type="ctrTitle"/>
          </p:nvPr>
        </p:nvSpPr>
        <p:spPr/>
        <p:txBody>
          <a:bodyPr>
            <a:normAutofit fontScale="90000"/>
          </a:bodyPr>
          <a:lstStyle/>
          <a:p>
            <a:r>
              <a:rPr lang="ro-RO" dirty="0"/>
              <a:t>Analiza muzicală </a:t>
            </a:r>
            <a:r>
              <a:rPr lang="ro-RO" dirty="0" err="1"/>
              <a:t>spotify</a:t>
            </a:r>
            <a:r>
              <a:rPr lang="ro-RO" dirty="0"/>
              <a:t> – detecția genurilor</a:t>
            </a:r>
            <a:endParaRPr lang="en-US" dirty="0"/>
          </a:p>
        </p:txBody>
      </p:sp>
      <p:sp>
        <p:nvSpPr>
          <p:cNvPr id="3" name="Subtitlu 2">
            <a:extLst>
              <a:ext uri="{FF2B5EF4-FFF2-40B4-BE49-F238E27FC236}">
                <a16:creationId xmlns:a16="http://schemas.microsoft.com/office/drawing/2014/main" id="{880441A5-5C42-B6FE-9E08-0A8859E36659}"/>
              </a:ext>
            </a:extLst>
          </p:cNvPr>
          <p:cNvSpPr>
            <a:spLocks noGrp="1"/>
          </p:cNvSpPr>
          <p:nvPr>
            <p:ph type="subTitle" idx="1"/>
          </p:nvPr>
        </p:nvSpPr>
        <p:spPr/>
        <p:txBody>
          <a:bodyPr>
            <a:normAutofit fontScale="92500" lnSpcReduction="10000"/>
          </a:bodyPr>
          <a:lstStyle/>
          <a:p>
            <a:r>
              <a:rPr lang="ro-RO" dirty="0"/>
              <a:t>Hălmagiu Ioan-Florin</a:t>
            </a:r>
          </a:p>
          <a:p>
            <a:r>
              <a:rPr lang="ro-RO" dirty="0"/>
              <a:t>ioan.florinh@icloud.com</a:t>
            </a:r>
            <a:endParaRPr lang="en-US" dirty="0"/>
          </a:p>
        </p:txBody>
      </p:sp>
    </p:spTree>
    <p:extLst>
      <p:ext uri="{BB962C8B-B14F-4D97-AF65-F5344CB8AC3E}">
        <p14:creationId xmlns:p14="http://schemas.microsoft.com/office/powerpoint/2010/main" val="2386969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96852ADD-E566-36E0-FBC3-E90DF79DC684}"/>
              </a:ext>
            </a:extLst>
          </p:cNvPr>
          <p:cNvSpPr>
            <a:spLocks noGrp="1"/>
          </p:cNvSpPr>
          <p:nvPr>
            <p:ph idx="1"/>
          </p:nvPr>
        </p:nvSpPr>
        <p:spPr>
          <a:xfrm>
            <a:off x="685800" y="609077"/>
            <a:ext cx="10820400" cy="5639845"/>
          </a:xfrm>
        </p:spPr>
        <p:txBody>
          <a:bodyPr>
            <a:normAutofit/>
          </a:bodyPr>
          <a:lstStyle/>
          <a:p>
            <a:endParaRPr lang="ro-RO" sz="3700" dirty="0"/>
          </a:p>
          <a:p>
            <a:endParaRPr lang="ro-RO" sz="3700" dirty="0"/>
          </a:p>
          <a:p>
            <a:r>
              <a:rPr lang="ro-RO" sz="3700" dirty="0"/>
              <a:t>Rularea modelului:</a:t>
            </a:r>
          </a:p>
          <a:p>
            <a:endParaRPr lang="ro-RO" sz="3700" dirty="0"/>
          </a:p>
          <a:p>
            <a:endParaRPr lang="ro-RO" sz="3700" dirty="0"/>
          </a:p>
          <a:p>
            <a:r>
              <a:rPr lang="ro-RO" sz="3700" dirty="0"/>
              <a:t>Rularea a 40 de epoci: </a:t>
            </a:r>
          </a:p>
          <a:p>
            <a:endParaRPr lang="ro-RO" dirty="0"/>
          </a:p>
          <a:p>
            <a:endParaRPr lang="ro-RO" dirty="0"/>
          </a:p>
          <a:p>
            <a:endParaRPr lang="ro-RO" dirty="0"/>
          </a:p>
          <a:p>
            <a:pPr marL="0" indent="0">
              <a:buNone/>
            </a:pPr>
            <a:endParaRPr lang="ro-RO" b="0" i="0" dirty="0">
              <a:solidFill>
                <a:srgbClr val="D5D5D5"/>
              </a:solidFill>
              <a:effectLst/>
              <a:latin typeface="Courier New" panose="02070309020205020404" pitchFamily="49" charset="0"/>
            </a:endParaRPr>
          </a:p>
          <a:p>
            <a:endParaRPr lang="ro-RO" b="0" i="0" dirty="0">
              <a:solidFill>
                <a:srgbClr val="D5D5D5"/>
              </a:solidFill>
              <a:effectLst/>
              <a:latin typeface="Courier New" panose="02070309020205020404" pitchFamily="49" charset="0"/>
            </a:endParaRPr>
          </a:p>
          <a:p>
            <a:endParaRPr lang="ro-RO" dirty="0">
              <a:solidFill>
                <a:srgbClr val="D5D5D5"/>
              </a:solidFill>
              <a:latin typeface="Courier New" panose="02070309020205020404" pitchFamily="49" charset="0"/>
            </a:endParaRPr>
          </a:p>
        </p:txBody>
      </p:sp>
      <p:pic>
        <p:nvPicPr>
          <p:cNvPr id="5" name="Imagine 4">
            <a:extLst>
              <a:ext uri="{FF2B5EF4-FFF2-40B4-BE49-F238E27FC236}">
                <a16:creationId xmlns:a16="http://schemas.microsoft.com/office/drawing/2014/main" id="{10E341DD-AB1A-6AE2-D37F-6D31A72799DF}"/>
              </a:ext>
            </a:extLst>
          </p:cNvPr>
          <p:cNvPicPr>
            <a:picLocks noChangeAspect="1"/>
          </p:cNvPicPr>
          <p:nvPr/>
        </p:nvPicPr>
        <p:blipFill>
          <a:blip r:embed="rId2"/>
          <a:stretch>
            <a:fillRect/>
          </a:stretch>
        </p:blipFill>
        <p:spPr>
          <a:xfrm>
            <a:off x="6096000" y="794447"/>
            <a:ext cx="4991797" cy="2114845"/>
          </a:xfrm>
          <a:prstGeom prst="rect">
            <a:avLst/>
          </a:prstGeom>
        </p:spPr>
      </p:pic>
      <p:pic>
        <p:nvPicPr>
          <p:cNvPr id="7" name="Imagine 6">
            <a:extLst>
              <a:ext uri="{FF2B5EF4-FFF2-40B4-BE49-F238E27FC236}">
                <a16:creationId xmlns:a16="http://schemas.microsoft.com/office/drawing/2014/main" id="{3E31C502-B67C-6BC4-AFB6-C89130D58613}"/>
              </a:ext>
            </a:extLst>
          </p:cNvPr>
          <p:cNvPicPr>
            <a:picLocks noChangeAspect="1"/>
          </p:cNvPicPr>
          <p:nvPr/>
        </p:nvPicPr>
        <p:blipFill>
          <a:blip r:embed="rId3"/>
          <a:stretch>
            <a:fillRect/>
          </a:stretch>
        </p:blipFill>
        <p:spPr>
          <a:xfrm>
            <a:off x="1883438" y="4462205"/>
            <a:ext cx="7821116" cy="1171739"/>
          </a:xfrm>
          <a:prstGeom prst="rect">
            <a:avLst/>
          </a:prstGeom>
        </p:spPr>
      </p:pic>
    </p:spTree>
    <p:extLst>
      <p:ext uri="{BB962C8B-B14F-4D97-AF65-F5344CB8AC3E}">
        <p14:creationId xmlns:p14="http://schemas.microsoft.com/office/powerpoint/2010/main" val="3633463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52A45E8A-AC58-1AF5-4117-2E13B7BF7591}"/>
              </a:ext>
            </a:extLst>
          </p:cNvPr>
          <p:cNvSpPr>
            <a:spLocks noGrp="1"/>
          </p:cNvSpPr>
          <p:nvPr>
            <p:ph idx="1"/>
          </p:nvPr>
        </p:nvSpPr>
        <p:spPr>
          <a:xfrm>
            <a:off x="685800" y="620786"/>
            <a:ext cx="10820400" cy="5597900"/>
          </a:xfrm>
        </p:spPr>
        <p:txBody>
          <a:bodyPr/>
          <a:lstStyle/>
          <a:p>
            <a:endParaRPr lang="ro-RO" dirty="0"/>
          </a:p>
          <a:p>
            <a:endParaRPr lang="ro-RO" dirty="0"/>
          </a:p>
          <a:p>
            <a:endParaRPr lang="ro-RO" dirty="0"/>
          </a:p>
          <a:p>
            <a:endParaRPr lang="ro-RO" dirty="0"/>
          </a:p>
          <a:p>
            <a:endParaRPr lang="ro-RO" dirty="0"/>
          </a:p>
          <a:p>
            <a:endParaRPr lang="ro-RO" dirty="0"/>
          </a:p>
          <a:p>
            <a:endParaRPr lang="ro-RO" dirty="0"/>
          </a:p>
          <a:p>
            <a:endParaRPr lang="ro-RO" dirty="0"/>
          </a:p>
          <a:p>
            <a:pPr marL="0" indent="0">
              <a:buNone/>
            </a:pPr>
            <a:r>
              <a:rPr lang="ro-RO" dirty="0"/>
              <a:t>                    </a:t>
            </a:r>
            <a:r>
              <a:rPr lang="ro-RO" sz="1600" dirty="0"/>
              <a:t> Evoluția pierderii                                                              Evoluția </a:t>
            </a:r>
            <a:r>
              <a:rPr lang="ro-RO" sz="1600" dirty="0" err="1"/>
              <a:t>acurateții</a:t>
            </a:r>
            <a:endParaRPr lang="en-US" dirty="0"/>
          </a:p>
        </p:txBody>
      </p:sp>
      <p:pic>
        <p:nvPicPr>
          <p:cNvPr id="5" name="Imagine 4">
            <a:extLst>
              <a:ext uri="{FF2B5EF4-FFF2-40B4-BE49-F238E27FC236}">
                <a16:creationId xmlns:a16="http://schemas.microsoft.com/office/drawing/2014/main" id="{78AE598E-5930-AEEF-ADB9-D520F6E188D8}"/>
              </a:ext>
            </a:extLst>
          </p:cNvPr>
          <p:cNvPicPr>
            <a:picLocks noChangeAspect="1"/>
          </p:cNvPicPr>
          <p:nvPr/>
        </p:nvPicPr>
        <p:blipFill>
          <a:blip r:embed="rId2"/>
          <a:stretch>
            <a:fillRect/>
          </a:stretch>
        </p:blipFill>
        <p:spPr>
          <a:xfrm>
            <a:off x="1205174" y="930741"/>
            <a:ext cx="4010025" cy="3067050"/>
          </a:xfrm>
          <a:prstGeom prst="rect">
            <a:avLst/>
          </a:prstGeom>
        </p:spPr>
      </p:pic>
      <p:pic>
        <p:nvPicPr>
          <p:cNvPr id="6" name="Imagine 5">
            <a:extLst>
              <a:ext uri="{FF2B5EF4-FFF2-40B4-BE49-F238E27FC236}">
                <a16:creationId xmlns:a16="http://schemas.microsoft.com/office/drawing/2014/main" id="{380DC543-53DC-249A-A25C-531655FED655}"/>
              </a:ext>
            </a:extLst>
          </p:cNvPr>
          <p:cNvPicPr>
            <a:picLocks noChangeAspect="1"/>
          </p:cNvPicPr>
          <p:nvPr/>
        </p:nvPicPr>
        <p:blipFill>
          <a:blip r:embed="rId3"/>
          <a:stretch>
            <a:fillRect/>
          </a:stretch>
        </p:blipFill>
        <p:spPr>
          <a:xfrm>
            <a:off x="6275751" y="930741"/>
            <a:ext cx="4019550" cy="3057525"/>
          </a:xfrm>
          <a:prstGeom prst="rect">
            <a:avLst/>
          </a:prstGeom>
        </p:spPr>
      </p:pic>
    </p:spTree>
    <p:extLst>
      <p:ext uri="{BB962C8B-B14F-4D97-AF65-F5344CB8AC3E}">
        <p14:creationId xmlns:p14="http://schemas.microsoft.com/office/powerpoint/2010/main" val="664913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FE7DA75-7077-DF99-6E22-F40176BD6983}"/>
              </a:ext>
            </a:extLst>
          </p:cNvPr>
          <p:cNvSpPr>
            <a:spLocks noGrp="1"/>
          </p:cNvSpPr>
          <p:nvPr>
            <p:ph type="title"/>
          </p:nvPr>
        </p:nvSpPr>
        <p:spPr/>
        <p:txBody>
          <a:bodyPr/>
          <a:lstStyle/>
          <a:p>
            <a:r>
              <a:rPr lang="ro-RO" dirty="0"/>
              <a:t>3.2. implementare algoritmi de învățare automata</a:t>
            </a:r>
            <a:endParaRPr lang="en-US" dirty="0"/>
          </a:p>
        </p:txBody>
      </p:sp>
      <p:sp>
        <p:nvSpPr>
          <p:cNvPr id="3" name="Substituent conținut 2">
            <a:extLst>
              <a:ext uri="{FF2B5EF4-FFF2-40B4-BE49-F238E27FC236}">
                <a16:creationId xmlns:a16="http://schemas.microsoft.com/office/drawing/2014/main" id="{2E47C4D1-2D9B-0ED0-0905-08B0B4A46F24}"/>
              </a:ext>
            </a:extLst>
          </p:cNvPr>
          <p:cNvSpPr>
            <a:spLocks noGrp="1"/>
          </p:cNvSpPr>
          <p:nvPr>
            <p:ph idx="1"/>
          </p:nvPr>
        </p:nvSpPr>
        <p:spPr/>
        <p:txBody>
          <a:bodyPr>
            <a:normAutofit fontScale="85000" lnSpcReduction="10000"/>
          </a:bodyPr>
          <a:lstStyle/>
          <a:p>
            <a:pPr marR="0" algn="just">
              <a:spcBef>
                <a:spcPts val="0"/>
              </a:spcBef>
              <a:spcAft>
                <a:spcPts val="0"/>
              </a:spcAft>
              <a:buFontTx/>
              <a:buChar char="-"/>
            </a:pPr>
            <a:r>
              <a:rPr lang="en-US" sz="1800" b="1" dirty="0">
                <a:effectLst/>
                <a:latin typeface="Times New Roman" panose="02020603050405020304" pitchFamily="18" charset="0"/>
                <a:ea typeface="SimSun" panose="02010600030101010101" pitchFamily="2" charset="-122"/>
              </a:rPr>
              <a:t>Logistic Regression (LR): </a:t>
            </a:r>
            <a:r>
              <a:rPr lang="en-US" sz="1800" dirty="0" err="1">
                <a:effectLst/>
                <a:latin typeface="Times New Roman" panose="02020603050405020304" pitchFamily="18" charset="0"/>
                <a:ea typeface="SimSun" panose="02010600030101010101" pitchFamily="2" charset="-122"/>
              </a:rPr>
              <a:t>Acest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clasificator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liniar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general </a:t>
            </a:r>
            <a:r>
              <a:rPr lang="en-US" sz="1800" dirty="0" err="1">
                <a:effectLst/>
                <a:latin typeface="Times New Roman" panose="02020603050405020304" pitchFamily="18" charset="0"/>
                <a:ea typeface="SimSun" panose="02010600030101010101" pitchFamily="2" charset="-122"/>
              </a:rPr>
              <a:t>folosit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sarcini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clasificare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binară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această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sarcină</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clasificare</a:t>
            </a:r>
            <a:r>
              <a:rPr lang="en-US" sz="1800" dirty="0">
                <a:effectLst/>
                <a:latin typeface="Times New Roman" panose="02020603050405020304" pitchFamily="18" charset="0"/>
                <a:ea typeface="SimSun" panose="02010600030101010101" pitchFamily="2" charset="-122"/>
              </a:rPr>
              <a:t> multi-</a:t>
            </a:r>
            <a:r>
              <a:rPr lang="en-US" sz="1800" dirty="0" err="1">
                <a:effectLst/>
                <a:latin typeface="Times New Roman" panose="02020603050405020304" pitchFamily="18" charset="0"/>
                <a:ea typeface="SimSun" panose="02010600030101010101" pitchFamily="2" charset="-122"/>
              </a:rPr>
              <a:t>clasă</a:t>
            </a:r>
            <a:r>
              <a:rPr lang="en-US" sz="1800" dirty="0">
                <a:effectLst/>
                <a:latin typeface="Times New Roman" panose="02020603050405020304" pitchFamily="18" charset="0"/>
                <a:ea typeface="SimSun" panose="02010600030101010101" pitchFamily="2" charset="-122"/>
              </a:rPr>
              <a:t>, LR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implementat</a:t>
            </a:r>
            <a:r>
              <a:rPr lang="en-US" sz="1800" dirty="0">
                <a:effectLst/>
                <a:latin typeface="Times New Roman" panose="02020603050405020304" pitchFamily="18" charset="0"/>
                <a:ea typeface="SimSun" panose="02010600030101010101" pitchFamily="2" charset="-122"/>
              </a:rPr>
              <a:t> ca o </a:t>
            </a:r>
            <a:r>
              <a:rPr lang="en-US" sz="1800" dirty="0" err="1">
                <a:effectLst/>
                <a:latin typeface="Times New Roman" panose="02020603050405020304" pitchFamily="18" charset="0"/>
                <a:ea typeface="SimSun" panose="02010600030101010101" pitchFamily="2" charset="-122"/>
              </a:rPr>
              <a:t>metodă</a:t>
            </a:r>
            <a:r>
              <a:rPr lang="en-US" sz="1800" dirty="0">
                <a:effectLst/>
                <a:latin typeface="Times New Roman" panose="02020603050405020304" pitchFamily="18" charset="0"/>
                <a:ea typeface="SimSun" panose="02010600030101010101" pitchFamily="2" charset="-122"/>
              </a:rPr>
              <a:t> de tip “one-vs-rest”. </a:t>
            </a:r>
            <a:r>
              <a:rPr lang="en-US" sz="1800" dirty="0" err="1">
                <a:effectLst/>
                <a:latin typeface="Times New Roman" panose="02020603050405020304" pitchFamily="18" charset="0"/>
                <a:ea typeface="SimSun" panose="02010600030101010101" pitchFamily="2" charset="-122"/>
              </a:rPr>
              <a:t>Asta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înseamnă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că</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antrenează</a:t>
            </a:r>
            <a:r>
              <a:rPr lang="en-US" sz="1800" dirty="0">
                <a:effectLst/>
                <a:latin typeface="Times New Roman" panose="02020603050405020304" pitchFamily="18" charset="0"/>
                <a:ea typeface="SimSun" panose="02010600030101010101" pitchFamily="2" charset="-122"/>
              </a:rPr>
              <a:t> 10 </a:t>
            </a:r>
            <a:r>
              <a:rPr lang="en-US" sz="1800" dirty="0" err="1">
                <a:effectLst/>
                <a:latin typeface="Times New Roman" panose="02020603050405020304" pitchFamily="18" charset="0"/>
                <a:ea typeface="SimSun" panose="02010600030101010101" pitchFamily="2" charset="-122"/>
              </a:rPr>
              <a:t>clasificatori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binari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separați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timpul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testării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clasa</a:t>
            </a:r>
            <a:r>
              <a:rPr lang="en-US" sz="1800" dirty="0">
                <a:effectLst/>
                <a:latin typeface="Times New Roman" panose="02020603050405020304" pitchFamily="18" charset="0"/>
                <a:ea typeface="SimSun" panose="02010600030101010101" pitchFamily="2" charset="-122"/>
              </a:rPr>
              <a:t> cu </a:t>
            </a:r>
            <a:r>
              <a:rPr lang="en-US" sz="1800" dirty="0" err="1">
                <a:effectLst/>
                <a:latin typeface="Times New Roman" panose="02020603050405020304" pitchFamily="18" charset="0"/>
                <a:ea typeface="SimSun" panose="02010600030101010101" pitchFamily="2" charset="-122"/>
              </a:rPr>
              <a:t>cea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mare </a:t>
            </a:r>
            <a:r>
              <a:rPr lang="en-US" sz="1800" dirty="0" err="1">
                <a:effectLst/>
                <a:latin typeface="Times New Roman" panose="02020603050405020304" pitchFamily="18" charset="0"/>
                <a:ea typeface="SimSun" panose="02010600030101010101" pitchFamily="2" charset="-122"/>
              </a:rPr>
              <a:t>probabilitate</a:t>
            </a:r>
            <a:r>
              <a:rPr lang="en-US" sz="1800" dirty="0">
                <a:effectLst/>
                <a:latin typeface="Times New Roman" panose="02020603050405020304" pitchFamily="18" charset="0"/>
                <a:ea typeface="SimSun" panose="02010600030101010101" pitchFamily="2" charset="-122"/>
              </a:rPr>
              <a:t> din </a:t>
            </a:r>
            <a:r>
              <a:rPr lang="en-US" sz="1800" dirty="0" err="1">
                <a:effectLst/>
                <a:latin typeface="Times New Roman" panose="02020603050405020304" pitchFamily="18" charset="0"/>
                <a:ea typeface="SimSun" panose="02010600030101010101" pitchFamily="2" charset="-122"/>
              </a:rPr>
              <a:t>cei</a:t>
            </a:r>
            <a:r>
              <a:rPr lang="en-US" sz="1800" dirty="0">
                <a:effectLst/>
                <a:latin typeface="Times New Roman" panose="02020603050405020304" pitchFamily="18" charset="0"/>
                <a:ea typeface="SimSun" panose="02010600030101010101" pitchFamily="2" charset="-122"/>
              </a:rPr>
              <a:t> 10 </a:t>
            </a:r>
            <a:r>
              <a:rPr lang="en-US" sz="1800" dirty="0" err="1">
                <a:effectLst/>
                <a:latin typeface="Times New Roman" panose="02020603050405020304" pitchFamily="18" charset="0"/>
                <a:ea typeface="SimSun" panose="02010600030101010101" pitchFamily="2" charset="-122"/>
              </a:rPr>
              <a:t>clasificatori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aleasă</a:t>
            </a:r>
            <a:r>
              <a:rPr lang="en-US" sz="1800" dirty="0">
                <a:effectLst/>
                <a:latin typeface="Times New Roman" panose="02020603050405020304" pitchFamily="18" charset="0"/>
                <a:ea typeface="SimSun" panose="02010600030101010101" pitchFamily="2" charset="-122"/>
              </a:rPr>
              <a:t> ca </a:t>
            </a:r>
            <a:r>
              <a:rPr lang="en-US" sz="1800" dirty="0" err="1">
                <a:effectLst/>
                <a:latin typeface="Times New Roman" panose="02020603050405020304" pitchFamily="18" charset="0"/>
                <a:ea typeface="SimSun" panose="02010600030101010101" pitchFamily="2" charset="-122"/>
              </a:rPr>
              <a:t>clasă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prezisă</a:t>
            </a:r>
            <a:r>
              <a:rPr lang="en-US" sz="1800" dirty="0">
                <a:effectLst/>
                <a:latin typeface="Times New Roman" panose="02020603050405020304" pitchFamily="18" charset="0"/>
                <a:ea typeface="SimSun" panose="02010600030101010101" pitchFamily="2" charset="-122"/>
              </a:rPr>
              <a:t>.</a:t>
            </a:r>
            <a:endParaRPr lang="ro-RO"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r>
              <a:rPr lang="ro-RO" sz="1800" dirty="0">
                <a:effectLst/>
                <a:latin typeface="Times New Roman" panose="02020603050405020304" pitchFamily="18" charset="0"/>
                <a:ea typeface="SimSun" panose="02010600030101010101" pitchFamily="2" charset="-122"/>
              </a:rPr>
              <a:t>  </a:t>
            </a:r>
            <a:r>
              <a:rPr lang="en-US" sz="1800" b="1" dirty="0">
                <a:effectLst/>
                <a:latin typeface="Times New Roman" panose="02020603050405020304" pitchFamily="18" charset="0"/>
                <a:ea typeface="SimSun" panose="02010600030101010101" pitchFamily="2" charset="-122"/>
              </a:rPr>
              <a:t>Random Forest (RF): </a:t>
            </a:r>
            <a:r>
              <a:rPr lang="en-US" sz="1800" dirty="0">
                <a:effectLst/>
                <a:latin typeface="Times New Roman" panose="02020603050405020304" pitchFamily="18" charset="0"/>
                <a:ea typeface="SimSun" panose="02010600030101010101" pitchFamily="2" charset="-122"/>
              </a:rPr>
              <a:t>Random Forest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un </a:t>
            </a:r>
            <a:r>
              <a:rPr lang="en-US" sz="1800" dirty="0" err="1">
                <a:effectLst/>
                <a:latin typeface="Times New Roman" panose="02020603050405020304" pitchFamily="18" charset="0"/>
                <a:ea typeface="SimSun" panose="02010600030101010101" pitchFamily="2" charset="-122"/>
              </a:rPr>
              <a:t>algoritm</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învățare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ansamblu</a:t>
            </a:r>
            <a:r>
              <a:rPr lang="en-US" sz="1800" dirty="0">
                <a:effectLst/>
                <a:latin typeface="Times New Roman" panose="02020603050405020304" pitchFamily="18" charset="0"/>
                <a:ea typeface="SimSun" panose="02010600030101010101" pitchFamily="2" charset="-122"/>
              </a:rPr>
              <a:t> care </a:t>
            </a:r>
            <a:r>
              <a:rPr lang="en-US" sz="1800" dirty="0" err="1">
                <a:effectLst/>
                <a:latin typeface="Times New Roman" panose="02020603050405020304" pitchFamily="18" charset="0"/>
                <a:ea typeface="SimSun" panose="02010600030101010101" pitchFamily="2" charset="-122"/>
              </a:rPr>
              <a:t>combină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predicțiile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unui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număr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predefinit</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arbori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decizie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Acesta</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bazează</a:t>
            </a:r>
            <a:r>
              <a:rPr lang="en-US" sz="1800" dirty="0">
                <a:effectLst/>
                <a:latin typeface="Times New Roman" panose="02020603050405020304" pitchFamily="18" charset="0"/>
                <a:ea typeface="SimSun" panose="02010600030101010101" pitchFamily="2" charset="-122"/>
              </a:rPr>
              <a:t> pe </a:t>
            </a:r>
            <a:r>
              <a:rPr lang="en-US" sz="1800" dirty="0" err="1">
                <a:effectLst/>
                <a:latin typeface="Times New Roman" panose="02020603050405020304" pitchFamily="18" charset="0"/>
                <a:ea typeface="SimSun" panose="02010600030101010101" pitchFamily="2" charset="-122"/>
              </a:rPr>
              <a:t>două</a:t>
            </a:r>
            <a:r>
              <a:rPr lang="en-US" sz="1800" dirty="0">
                <a:effectLst/>
                <a:latin typeface="Times New Roman" panose="02020603050405020304" pitchFamily="18" charset="0"/>
                <a:ea typeface="SimSun" panose="02010600030101010101" pitchFamily="2" charset="-122"/>
              </a:rPr>
              <a:t> principii </a:t>
            </a:r>
            <a:r>
              <a:rPr lang="en-US" sz="1800" dirty="0" err="1">
                <a:effectLst/>
                <a:latin typeface="Times New Roman" panose="02020603050405020304" pitchFamily="18" charset="0"/>
                <a:ea typeface="SimSun" panose="02010600030101010101" pitchFamily="2" charset="-122"/>
              </a:rPr>
              <a:t>principale</a:t>
            </a:r>
            <a:r>
              <a:rPr lang="en-US" sz="1800" dirty="0">
                <a:effectLst/>
                <a:latin typeface="Times New Roman" panose="02020603050405020304" pitchFamily="18" charset="0"/>
                <a:ea typeface="SimSun" panose="02010600030101010101" pitchFamily="2" charset="-122"/>
              </a:rPr>
              <a:t>: 1) </a:t>
            </a:r>
            <a:r>
              <a:rPr lang="en-US" sz="1800" dirty="0" err="1">
                <a:effectLst/>
                <a:latin typeface="Times New Roman" panose="02020603050405020304" pitchFamily="18" charset="0"/>
                <a:ea typeface="SimSun" panose="02010600030101010101" pitchFamily="2" charset="-122"/>
              </a:rPr>
              <a:t>fiecare</a:t>
            </a:r>
            <a:r>
              <a:rPr lang="en-US" sz="1800" dirty="0">
                <a:effectLst/>
                <a:latin typeface="Times New Roman" panose="02020603050405020304" pitchFamily="18" charset="0"/>
                <a:ea typeface="SimSun" panose="02010600030101010101" pitchFamily="2" charset="-122"/>
              </a:rPr>
              <a:t> arbore de </a:t>
            </a:r>
            <a:r>
              <a:rPr lang="en-US" sz="1800" dirty="0" err="1">
                <a:effectLst/>
                <a:latin typeface="Times New Roman" panose="02020603050405020304" pitchFamily="18" charset="0"/>
                <a:ea typeface="SimSun" panose="02010600030101010101" pitchFamily="2" charset="-122"/>
              </a:rPr>
              <a:t>decizie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antrenat</a:t>
            </a:r>
            <a:r>
              <a:rPr lang="en-US" sz="1800" dirty="0">
                <a:effectLst/>
                <a:latin typeface="Times New Roman" panose="02020603050405020304" pitchFamily="18" charset="0"/>
                <a:ea typeface="SimSun" panose="02010600030101010101" pitchFamily="2" charset="-122"/>
              </a:rPr>
              <a:t> cu </a:t>
            </a:r>
            <a:r>
              <a:rPr lang="en-US" sz="1800" dirty="0" err="1">
                <a:effectLst/>
                <a:latin typeface="Times New Roman" panose="02020603050405020304" pitchFamily="18" charset="0"/>
                <a:ea typeface="SimSun" panose="02010600030101010101" pitchFamily="2" charset="-122"/>
              </a:rPr>
              <a:t>doar</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parte</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mostrelor</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antrenament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cunoscută</a:t>
            </a:r>
            <a:r>
              <a:rPr lang="en-US" sz="1800" dirty="0">
                <a:effectLst/>
                <a:latin typeface="Times New Roman" panose="02020603050405020304" pitchFamily="18" charset="0"/>
                <a:ea typeface="SimSun" panose="02010600030101010101" pitchFamily="2" charset="-122"/>
              </a:rPr>
              <a:t> sub </a:t>
            </a:r>
            <a:r>
              <a:rPr lang="en-US" sz="1800" dirty="0" err="1">
                <a:effectLst/>
                <a:latin typeface="Times New Roman" panose="02020603050405020304" pitchFamily="18" charset="0"/>
                <a:ea typeface="SimSun" panose="02010600030101010101" pitchFamily="2" charset="-122"/>
              </a:rPr>
              <a:t>numele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agregare</a:t>
            </a:r>
            <a:r>
              <a:rPr lang="en-US" sz="1800" dirty="0">
                <a:effectLst/>
                <a:latin typeface="Times New Roman" panose="02020603050405020304" pitchFamily="18" charset="0"/>
                <a:ea typeface="SimSun" panose="02010600030101010101" pitchFamily="2" charset="-122"/>
              </a:rPr>
              <a:t> bootstrap (</a:t>
            </a:r>
            <a:r>
              <a:rPr lang="en-US" sz="1800" dirty="0" err="1">
                <a:effectLst/>
                <a:latin typeface="Times New Roman" panose="02020603050405020304" pitchFamily="18" charset="0"/>
                <a:ea typeface="SimSun" panose="02010600030101010101" pitchFamily="2" charset="-122"/>
              </a:rPr>
              <a:t>sau</a:t>
            </a:r>
            <a:r>
              <a:rPr lang="en-US" sz="1800" dirty="0">
                <a:effectLst/>
                <a:latin typeface="Times New Roman" panose="02020603050405020304" pitchFamily="18" charset="0"/>
                <a:ea typeface="SimSun" panose="02010600030101010101" pitchFamily="2" charset="-122"/>
              </a:rPr>
              <a:t> bagging), 2) </a:t>
            </a:r>
            <a:r>
              <a:rPr lang="en-US" sz="1800" dirty="0" err="1">
                <a:effectLst/>
                <a:latin typeface="Times New Roman" panose="02020603050405020304" pitchFamily="18" charset="0"/>
                <a:ea typeface="SimSun" panose="02010600030101010101" pitchFamily="2" charset="-122"/>
              </a:rPr>
              <a:t>fiecare</a:t>
            </a:r>
            <a:r>
              <a:rPr lang="en-US" sz="1800" dirty="0">
                <a:effectLst/>
                <a:latin typeface="Times New Roman" panose="02020603050405020304" pitchFamily="18" charset="0"/>
                <a:ea typeface="SimSun" panose="02010600030101010101" pitchFamily="2" charset="-122"/>
              </a:rPr>
              <a:t> arbore de </a:t>
            </a:r>
            <a:r>
              <a:rPr lang="en-US" sz="1800" dirty="0" err="1">
                <a:effectLst/>
                <a:latin typeface="Times New Roman" panose="02020603050405020304" pitchFamily="18" charset="0"/>
                <a:ea typeface="SimSun" panose="02010600030101010101" pitchFamily="2" charset="-122"/>
              </a:rPr>
              <a:t>decizie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folosește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doar</a:t>
            </a:r>
            <a:r>
              <a:rPr lang="en-US" sz="1800" dirty="0">
                <a:effectLst/>
                <a:latin typeface="Times New Roman" panose="02020603050405020304" pitchFamily="18" charset="0"/>
                <a:ea typeface="SimSun" panose="02010600030101010101" pitchFamily="2" charset="-122"/>
              </a:rPr>
              <a:t> un subset </a:t>
            </a:r>
            <a:r>
              <a:rPr lang="en-US" sz="1800" dirty="0" err="1">
                <a:effectLst/>
                <a:latin typeface="Times New Roman" panose="02020603050405020304" pitchFamily="18" charset="0"/>
                <a:ea typeface="SimSun" panose="02010600030101010101" pitchFamily="2" charset="-122"/>
              </a:rPr>
              <a:t>aleatoriu</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caracteristici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 face </a:t>
            </a:r>
            <a:r>
              <a:rPr lang="en-US" sz="1800" dirty="0" err="1">
                <a:effectLst/>
                <a:latin typeface="Times New Roman" panose="02020603050405020304" pitchFamily="18" charset="0"/>
                <a:ea typeface="SimSun" panose="02010600030101010101" pitchFamily="2" charset="-122"/>
              </a:rPr>
              <a:t>predicția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prezisă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finală</a:t>
            </a:r>
            <a:r>
              <a:rPr lang="en-US" sz="1800" dirty="0">
                <a:effectLst/>
                <a:latin typeface="Times New Roman" panose="02020603050405020304" pitchFamily="18" charset="0"/>
                <a:ea typeface="SimSun" panose="02010600030101010101" pitchFamily="2" charset="-122"/>
              </a:rPr>
              <a:t> a Random Forest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determinată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votul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majoritar</a:t>
            </a:r>
            <a:r>
              <a:rPr lang="en-US" sz="1800" dirty="0">
                <a:effectLst/>
                <a:latin typeface="Times New Roman" panose="02020603050405020304" pitchFamily="18" charset="0"/>
                <a:ea typeface="SimSun" panose="02010600030101010101" pitchFamily="2" charset="-122"/>
              </a:rPr>
              <a:t> al </a:t>
            </a:r>
            <a:r>
              <a:rPr lang="en-US" sz="1800" dirty="0" err="1">
                <a:effectLst/>
                <a:latin typeface="Times New Roman" panose="02020603050405020304" pitchFamily="18" charset="0"/>
                <a:ea typeface="SimSun" panose="02010600030101010101" pitchFamily="2" charset="-122"/>
              </a:rPr>
              <a:t>clasificatorilor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individuali</a:t>
            </a:r>
            <a:r>
              <a:rPr lang="en-US" sz="1800" dirty="0">
                <a:effectLst/>
                <a:latin typeface="Times New Roman" panose="02020603050405020304" pitchFamily="18" charset="0"/>
                <a:ea typeface="SimSun" panose="02010600030101010101" pitchFamily="2" charset="-122"/>
              </a:rPr>
              <a:t>.</a:t>
            </a: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r>
              <a:rPr lang="en-US" sz="1800" b="1" dirty="0">
                <a:effectLst/>
                <a:latin typeface="Times New Roman" panose="02020603050405020304" pitchFamily="18" charset="0"/>
                <a:ea typeface="SimSun" panose="02010600030101010101" pitchFamily="2" charset="-122"/>
              </a:rPr>
              <a:t>Gradient Boosting (XGB):</a:t>
            </a:r>
            <a:r>
              <a:rPr lang="en-US" sz="1800" dirty="0">
                <a:effectLst/>
                <a:latin typeface="Times New Roman" panose="02020603050405020304" pitchFamily="18" charset="0"/>
                <a:ea typeface="SimSun" panose="02010600030101010101" pitchFamily="2" charset="-122"/>
              </a:rPr>
              <a:t> Gradient Boosting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un alt </a:t>
            </a:r>
            <a:r>
              <a:rPr lang="en-US" sz="1800" dirty="0" err="1">
                <a:effectLst/>
                <a:latin typeface="Times New Roman" panose="02020603050405020304" pitchFamily="18" charset="0"/>
                <a:ea typeface="SimSun" panose="02010600030101010101" pitchFamily="2" charset="-122"/>
              </a:rPr>
              <a:t>algoritm</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învățare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ansamblu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obținut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combinarea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multor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clasificatori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slabi</a:t>
            </a:r>
            <a:r>
              <a:rPr lang="en-US" sz="1800" dirty="0">
                <a:effectLst/>
                <a:latin typeface="Times New Roman" panose="02020603050405020304" pitchFamily="18" charset="0"/>
                <a:ea typeface="SimSun" panose="02010600030101010101" pitchFamily="2" charset="-122"/>
              </a:rPr>
              <a:t> (cum </a:t>
            </a:r>
            <a:r>
              <a:rPr lang="en-US" sz="1800" dirty="0" err="1">
                <a:effectLst/>
                <a:latin typeface="Times New Roman" panose="02020603050405020304" pitchFamily="18" charset="0"/>
                <a:ea typeface="SimSun" panose="02010600030101010101" pitchFamily="2" charset="-122"/>
              </a:rPr>
              <a:t>ar</a:t>
            </a:r>
            <a:r>
              <a:rPr lang="en-US" sz="1800" dirty="0">
                <a:effectLst/>
                <a:latin typeface="Times New Roman" panose="02020603050405020304" pitchFamily="18" charset="0"/>
                <a:ea typeface="SimSun" panose="02010600030101010101" pitchFamily="2" charset="-122"/>
              </a:rPr>
              <a:t> fi </a:t>
            </a:r>
            <a:r>
              <a:rPr lang="en-US" sz="1800" dirty="0" err="1">
                <a:effectLst/>
                <a:latin typeface="Times New Roman" panose="02020603050405020304" pitchFamily="18" charset="0"/>
                <a:ea typeface="SimSun" panose="02010600030101010101" pitchFamily="2" charset="-122"/>
              </a:rPr>
              <a:t>arbori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decizie</a:t>
            </a:r>
            <a:r>
              <a:rPr lang="en-US" sz="1800" dirty="0">
                <a:effectLst/>
                <a:latin typeface="Times New Roman" panose="02020603050405020304" pitchFamily="18" charset="0"/>
                <a:ea typeface="SimSun" panose="02010600030101010101" pitchFamily="2" charset="-122"/>
              </a:rPr>
              <a:t>). Cu </a:t>
            </a:r>
            <a:r>
              <a:rPr lang="en-US" sz="1800" dirty="0" err="1">
                <a:effectLst/>
                <a:latin typeface="Times New Roman" panose="02020603050405020304" pitchFamily="18" charset="0"/>
                <a:ea typeface="SimSun" panose="02010600030101010101" pitchFamily="2" charset="-122"/>
              </a:rPr>
              <a:t>toate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acestea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spre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deosebire</a:t>
            </a:r>
            <a:r>
              <a:rPr lang="en-US" sz="1800" dirty="0">
                <a:effectLst/>
                <a:latin typeface="Times New Roman" panose="02020603050405020304" pitchFamily="18" charset="0"/>
                <a:ea typeface="SimSun" panose="02010600030101010101" pitchFamily="2" charset="-122"/>
              </a:rPr>
              <a:t> de Random Forest, </a:t>
            </a:r>
            <a:r>
              <a:rPr lang="en-US" sz="1800" dirty="0" err="1">
                <a:effectLst/>
                <a:latin typeface="Times New Roman" panose="02020603050405020304" pitchFamily="18" charset="0"/>
                <a:ea typeface="SimSun" panose="02010600030101010101" pitchFamily="2" charset="-122"/>
              </a:rPr>
              <a:t>algoritmii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boostare</a:t>
            </a:r>
            <a:r>
              <a:rPr lang="en-US" sz="1800" dirty="0">
                <a:effectLst/>
                <a:latin typeface="Times New Roman" panose="02020603050405020304" pitchFamily="18" charset="0"/>
                <a:ea typeface="SimSun" panose="02010600030101010101" pitchFamily="2" charset="-122"/>
              </a:rPr>
              <a:t> sunt </a:t>
            </a:r>
            <a:r>
              <a:rPr lang="en-US" sz="1800" dirty="0" err="1">
                <a:effectLst/>
                <a:latin typeface="Times New Roman" panose="02020603050405020304" pitchFamily="18" charset="0"/>
                <a:ea typeface="SimSun" panose="02010600030101010101" pitchFamily="2" charset="-122"/>
              </a:rPr>
              <a:t>antrenați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mod </a:t>
            </a:r>
            <a:r>
              <a:rPr lang="en-US" sz="1800" dirty="0" err="1">
                <a:effectLst/>
                <a:latin typeface="Times New Roman" panose="02020603050405020304" pitchFamily="18" charset="0"/>
                <a:ea typeface="SimSun" panose="02010600030101010101" pitchFamily="2" charset="-122"/>
              </a:rPr>
              <a:t>secvențial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folosind</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metodă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numită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modelarea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aditivă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progresivă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înainte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primele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etape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arborii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decizie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învățați</a:t>
            </a:r>
            <a:r>
              <a:rPr lang="en-US" sz="1800" dirty="0">
                <a:effectLst/>
                <a:latin typeface="Times New Roman" panose="02020603050405020304" pitchFamily="18" charset="0"/>
                <a:ea typeface="SimSun" panose="02010600030101010101" pitchFamily="2" charset="-122"/>
              </a:rPr>
              <a:t> sunt </a:t>
            </a:r>
            <a:r>
              <a:rPr lang="en-US" sz="1800" dirty="0" err="1">
                <a:effectLst/>
                <a:latin typeface="Times New Roman" panose="02020603050405020304" pitchFamily="18" charset="0"/>
                <a:ea typeface="SimSun" panose="02010600030101010101" pitchFamily="2" charset="-122"/>
              </a:rPr>
              <a:t>relativ</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simpli</a:t>
            </a:r>
            <a:r>
              <a:rPr lang="en-US" sz="1800" dirty="0">
                <a:effectLst/>
                <a:latin typeface="Times New Roman" panose="02020603050405020304" pitchFamily="18" charset="0"/>
                <a:ea typeface="SimSun" panose="02010600030101010101" pitchFamily="2" charset="-122"/>
              </a:rPr>
              <a:t>. Pe </a:t>
            </a:r>
            <a:r>
              <a:rPr lang="en-US" sz="1800" dirty="0" err="1">
                <a:effectLst/>
                <a:latin typeface="Times New Roman" panose="02020603050405020304" pitchFamily="18" charset="0"/>
                <a:ea typeface="SimSun" panose="02010600030101010101" pitchFamily="2" charset="-122"/>
              </a:rPr>
              <a:t>măsură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antrenamentul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avansează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clasificatorul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devine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puternic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deoarece</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concentrează</a:t>
            </a:r>
            <a:r>
              <a:rPr lang="en-US" sz="1800" dirty="0">
                <a:effectLst/>
                <a:latin typeface="Times New Roman" panose="02020603050405020304" pitchFamily="18" charset="0"/>
                <a:ea typeface="SimSun" panose="02010600030101010101" pitchFamily="2" charset="-122"/>
              </a:rPr>
              <a:t> pe </a:t>
            </a:r>
            <a:r>
              <a:rPr lang="en-US" sz="1800" dirty="0" err="1">
                <a:effectLst/>
                <a:latin typeface="Times New Roman" panose="02020603050405020304" pitchFamily="18" charset="0"/>
                <a:ea typeface="SimSun" panose="02010600030101010101" pitchFamily="2" charset="-122"/>
              </a:rPr>
              <a:t>cazurile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care </a:t>
            </a:r>
            <a:r>
              <a:rPr lang="en-US" sz="1800" dirty="0" err="1">
                <a:effectLst/>
                <a:latin typeface="Times New Roman" panose="02020603050405020304" pitchFamily="18" charset="0"/>
                <a:ea typeface="SimSun" panose="02010600030101010101" pitchFamily="2" charset="-122"/>
              </a:rPr>
              <a:t>clasificatorii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anteriori</a:t>
            </a:r>
            <a:r>
              <a:rPr lang="en-US" sz="1800" dirty="0">
                <a:effectLst/>
                <a:latin typeface="Times New Roman" panose="02020603050405020304" pitchFamily="18" charset="0"/>
                <a:ea typeface="SimSun" panose="02010600030101010101" pitchFamily="2" charset="-122"/>
              </a:rPr>
              <a:t> au </a:t>
            </a:r>
            <a:r>
              <a:rPr lang="en-US" sz="1800" dirty="0" err="1">
                <a:effectLst/>
                <a:latin typeface="Times New Roman" panose="02020603050405020304" pitchFamily="18" charset="0"/>
                <a:ea typeface="SimSun" panose="02010600030101010101" pitchFamily="2" charset="-122"/>
              </a:rPr>
              <a:t>greșit</a:t>
            </a:r>
            <a:r>
              <a:rPr lang="en-US" sz="1800" dirty="0">
                <a:effectLst/>
                <a:latin typeface="Times New Roman" panose="02020603050405020304" pitchFamily="18" charset="0"/>
                <a:ea typeface="SimSun" panose="02010600030101010101" pitchFamily="2" charset="-122"/>
              </a:rPr>
              <a:t>. La </a:t>
            </a:r>
            <a:r>
              <a:rPr lang="en-US" sz="1800" dirty="0" err="1">
                <a:effectLst/>
                <a:latin typeface="Times New Roman" panose="02020603050405020304" pitchFamily="18" charset="0"/>
                <a:ea typeface="SimSun" panose="02010600030101010101" pitchFamily="2" charset="-122"/>
              </a:rPr>
              <a:t>sfârșitul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antrenamentului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predicția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finală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combinație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liniară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ponderată</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rezultatelor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obținute</a:t>
            </a:r>
            <a:r>
              <a:rPr lang="en-US" sz="1800" dirty="0">
                <a:effectLst/>
                <a:latin typeface="Times New Roman" panose="02020603050405020304" pitchFamily="18" charset="0"/>
                <a:ea typeface="SimSun" panose="02010600030101010101" pitchFamily="2" charset="-122"/>
              </a:rPr>
              <a:t> de la </a:t>
            </a:r>
            <a:r>
              <a:rPr lang="en-US" sz="1800" dirty="0" err="1">
                <a:effectLst/>
                <a:latin typeface="Times New Roman" panose="02020603050405020304" pitchFamily="18" charset="0"/>
                <a:ea typeface="SimSun" panose="02010600030101010101" pitchFamily="2" charset="-122"/>
              </a:rPr>
              <a:t>fiecare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clasificator</a:t>
            </a:r>
            <a:r>
              <a:rPr lang="en-US" sz="1800" dirty="0">
                <a:effectLst/>
                <a:latin typeface="Times New Roman" panose="02020603050405020304" pitchFamily="18" charset="0"/>
                <a:ea typeface="SimSun" panose="02010600030101010101" pitchFamily="2" charset="-122"/>
              </a:rPr>
              <a:t> individual. XGB se </a:t>
            </a:r>
            <a:r>
              <a:rPr lang="en-US" sz="1800" dirty="0" err="1">
                <a:effectLst/>
                <a:latin typeface="Times New Roman" panose="02020603050405020304" pitchFamily="18" charset="0"/>
                <a:ea typeface="SimSun" panose="02010600030101010101" pitchFamily="2" charset="-122"/>
              </a:rPr>
              <a:t>referă</a:t>
            </a:r>
            <a:r>
              <a:rPr lang="en-US" sz="1800" dirty="0">
                <a:effectLst/>
                <a:latin typeface="Times New Roman" panose="02020603050405020304" pitchFamily="18" charset="0"/>
                <a:ea typeface="SimSun" panose="02010600030101010101" pitchFamily="2" charset="-122"/>
              </a:rPr>
              <a:t> la </a:t>
            </a:r>
            <a:r>
              <a:rPr lang="en-US" sz="1800" dirty="0" err="1">
                <a:effectLst/>
                <a:latin typeface="Times New Roman" panose="02020603050405020304" pitchFamily="18" charset="0"/>
                <a:ea typeface="SimSun" panose="02010600030101010101" pitchFamily="2" charset="-122"/>
              </a:rPr>
              <a:t>eXtreme</a:t>
            </a:r>
            <a:r>
              <a:rPr lang="en-US" sz="1800" dirty="0">
                <a:effectLst/>
                <a:latin typeface="Times New Roman" panose="02020603050405020304" pitchFamily="18" charset="0"/>
                <a:ea typeface="SimSun" panose="02010600030101010101" pitchFamily="2" charset="-122"/>
              </a:rPr>
              <a:t> Gradient Boosting, care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implementare</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algoritmului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boostare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permite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antrenarea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rapidă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paralelă</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modelului</a:t>
            </a:r>
            <a:r>
              <a:rPr lang="en-US" sz="1800" dirty="0">
                <a:effectLst/>
                <a:latin typeface="Times New Roman" panose="02020603050405020304" pitchFamily="18" charset="0"/>
                <a:ea typeface="SimSun" panose="02010600030101010101" pitchFamily="2" charset="-122"/>
              </a:rPr>
              <a:t>.</a:t>
            </a:r>
          </a:p>
          <a:p>
            <a:pPr marL="0" marR="0" indent="0" algn="just">
              <a:spcBef>
                <a:spcPts val="0"/>
              </a:spcBef>
              <a:spcAft>
                <a:spcPts val="0"/>
              </a:spcAft>
              <a:buNone/>
            </a:pPr>
            <a:r>
              <a:rPr lang="en-US" sz="1800" b="1" dirty="0">
                <a:effectLst/>
                <a:latin typeface="Times New Roman" panose="02020603050405020304" pitchFamily="18" charset="0"/>
                <a:ea typeface="SimSun" panose="02010600030101010101" pitchFamily="2" charset="-122"/>
              </a:rPr>
              <a:t>- Support Vector Machines (SVM): </a:t>
            </a:r>
            <a:r>
              <a:rPr lang="en-US" sz="1800" dirty="0">
                <a:effectLst/>
                <a:latin typeface="Times New Roman" panose="02020603050405020304" pitchFamily="18" charset="0"/>
                <a:ea typeface="SimSun" panose="02010600030101010101" pitchFamily="2" charset="-122"/>
              </a:rPr>
              <a:t>SVM-</a:t>
            </a:r>
            <a:r>
              <a:rPr lang="en-US" sz="1800" dirty="0" err="1">
                <a:effectLst/>
                <a:latin typeface="Times New Roman" panose="02020603050405020304" pitchFamily="18" charset="0"/>
                <a:ea typeface="SimSun" panose="02010600030101010101" pitchFamily="2" charset="-122"/>
              </a:rPr>
              <a:t>uri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transformă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datele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intrare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originale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într</a:t>
            </a:r>
            <a:r>
              <a:rPr lang="en-US" sz="1800" dirty="0">
                <a:effectLst/>
                <a:latin typeface="Times New Roman" panose="02020603050405020304" pitchFamily="18" charset="0"/>
                <a:ea typeface="SimSun" panose="02010600030101010101" pitchFamily="2" charset="-122"/>
              </a:rPr>
              <a:t>-un </a:t>
            </a:r>
            <a:r>
              <a:rPr lang="en-US" sz="1800" dirty="0" err="1">
                <a:effectLst/>
                <a:latin typeface="Times New Roman" panose="02020603050405020304" pitchFamily="18" charset="0"/>
                <a:ea typeface="SimSun" panose="02010600030101010101" pitchFamily="2" charset="-122"/>
              </a:rPr>
              <a:t>spaţiu</a:t>
            </a:r>
            <a:r>
              <a:rPr lang="en-US" sz="1800" dirty="0">
                <a:effectLst/>
                <a:latin typeface="Times New Roman" panose="02020603050405020304" pitchFamily="18" charset="0"/>
                <a:ea typeface="SimSun" panose="02010600030101010101" pitchFamily="2" charset="-122"/>
              </a:rPr>
              <a:t> dimensional </a:t>
            </a:r>
            <a:r>
              <a:rPr lang="en-US" sz="1800" dirty="0" err="1">
                <a:effectLst/>
                <a:latin typeface="Times New Roman" panose="02020603050405020304" pitchFamily="18" charset="0"/>
                <a:ea typeface="SimSun" panose="02010600030101010101" pitchFamily="2" charset="-122"/>
              </a:rPr>
              <a:t>înalt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folosind</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tehnica</a:t>
            </a:r>
            <a:r>
              <a:rPr lang="en-US" sz="1800" dirty="0">
                <a:effectLst/>
                <a:latin typeface="Times New Roman" panose="02020603050405020304" pitchFamily="18" charset="0"/>
                <a:ea typeface="SimSun" panose="02010600030101010101" pitchFamily="2" charset="-122"/>
              </a:rPr>
              <a:t> kernel “</a:t>
            </a:r>
            <a:r>
              <a:rPr lang="en-US" sz="1800" dirty="0" err="1">
                <a:effectLst/>
                <a:latin typeface="Times New Roman" panose="02020603050405020304" pitchFamily="18" charset="0"/>
                <a:ea typeface="SimSun" panose="02010600030101010101" pitchFamily="2" charset="-122"/>
              </a:rPr>
              <a:t>rbf</a:t>
            </a:r>
            <a:r>
              <a:rPr lang="en-US" sz="1800" dirty="0">
                <a:effectLst/>
                <a:latin typeface="Times New Roman" panose="02020603050405020304" pitchFamily="18" charset="0"/>
                <a:ea typeface="SimSun" panose="02010600030101010101" pitchFamily="2" charset="-122"/>
              </a:rPr>
              <a:t>” (radial basis function kernel). </a:t>
            </a:r>
            <a:r>
              <a:rPr lang="en-US" sz="1800" dirty="0" err="1">
                <a:effectLst/>
                <a:latin typeface="Times New Roman" panose="02020603050405020304" pitchFamily="18" charset="0"/>
                <a:ea typeface="SimSun" panose="02010600030101010101" pitchFamily="2" charset="-122"/>
              </a:rPr>
              <a:t>Datele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transformate</a:t>
            </a:r>
            <a:r>
              <a:rPr lang="en-US" sz="1800" dirty="0">
                <a:effectLst/>
                <a:latin typeface="Times New Roman" panose="02020603050405020304" pitchFamily="18" charset="0"/>
                <a:ea typeface="SimSun" panose="02010600030101010101" pitchFamily="2" charset="-122"/>
              </a:rPr>
              <a:t> pot fi separate </a:t>
            </a:r>
            <a:r>
              <a:rPr lang="en-US" sz="1800" dirty="0" err="1">
                <a:effectLst/>
                <a:latin typeface="Times New Roman" panose="02020603050405020304" pitchFamily="18" charset="0"/>
                <a:ea typeface="SimSun" panose="02010600030101010101" pitchFamily="2" charset="-122"/>
              </a:rPr>
              <a:t>liniar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folosind</a:t>
            </a:r>
            <a:r>
              <a:rPr lang="en-US" sz="1800" dirty="0">
                <a:effectLst/>
                <a:latin typeface="Times New Roman" panose="02020603050405020304" pitchFamily="18" charset="0"/>
                <a:ea typeface="SimSun" panose="02010600030101010101" pitchFamily="2" charset="-122"/>
              </a:rPr>
              <a:t> un </a:t>
            </a:r>
            <a:r>
              <a:rPr lang="en-US" sz="1800" dirty="0" err="1">
                <a:effectLst/>
                <a:latin typeface="Times New Roman" panose="02020603050405020304" pitchFamily="18" charset="0"/>
                <a:ea typeface="SimSun" panose="02010600030101010101" pitchFamily="2" charset="-122"/>
              </a:rPr>
              <a:t>hiperplan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Hiperplanul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optim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maximizează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marginea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studiu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utilizat</a:t>
            </a:r>
            <a:r>
              <a:rPr lang="en-US" sz="1800" dirty="0">
                <a:effectLst/>
                <a:latin typeface="Times New Roman" panose="02020603050405020304" pitchFamily="18" charset="0"/>
                <a:ea typeface="SimSun" panose="02010600030101010101" pitchFamily="2" charset="-122"/>
              </a:rPr>
              <a:t> un kernel de </a:t>
            </a:r>
            <a:r>
              <a:rPr lang="en-US" sz="1800" dirty="0" err="1">
                <a:effectLst/>
                <a:latin typeface="Times New Roman" panose="02020603050405020304" pitchFamily="18" charset="0"/>
                <a:ea typeface="SimSun" panose="02010600030101010101" pitchFamily="2" charset="-122"/>
              </a:rPr>
              <a:t>funcţie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radială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bază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antrena</a:t>
            </a:r>
            <a:r>
              <a:rPr lang="en-US" sz="1800" dirty="0">
                <a:effectLst/>
                <a:latin typeface="Times New Roman" panose="02020603050405020304" pitchFamily="18" charset="0"/>
                <a:ea typeface="SimSun" panose="02010600030101010101" pitchFamily="2" charset="-122"/>
              </a:rPr>
              <a:t> SVM-</a:t>
            </a:r>
            <a:r>
              <a:rPr lang="en-US" sz="1800" dirty="0" err="1">
                <a:effectLst/>
                <a:latin typeface="Times New Roman" panose="02020603050405020304" pitchFamily="18" charset="0"/>
                <a:ea typeface="SimSun" panose="02010600030101010101" pitchFamily="2" charset="-122"/>
              </a:rPr>
              <a:t>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deoarece</a:t>
            </a:r>
            <a:r>
              <a:rPr lang="en-US" sz="1800" dirty="0">
                <a:effectLst/>
                <a:latin typeface="Times New Roman" panose="02020603050405020304" pitchFamily="18" charset="0"/>
                <a:ea typeface="SimSun" panose="02010600030101010101" pitchFamily="2" charset="-122"/>
              </a:rPr>
              <a:t> un </a:t>
            </a:r>
            <a:r>
              <a:rPr lang="en-US" sz="1800" dirty="0" err="1">
                <a:effectLst/>
                <a:latin typeface="Times New Roman" panose="02020603050405020304" pitchFamily="18" charset="0"/>
                <a:ea typeface="SimSun" panose="02010600030101010101" pitchFamily="2" charset="-122"/>
              </a:rPr>
              <a:t>astfel</a:t>
            </a:r>
            <a:r>
              <a:rPr lang="en-US" sz="1800" dirty="0">
                <a:effectLst/>
                <a:latin typeface="Times New Roman" panose="02020603050405020304" pitchFamily="18" charset="0"/>
                <a:ea typeface="SimSun" panose="02010600030101010101" pitchFamily="2" charset="-122"/>
              </a:rPr>
              <a:t> de kernel </a:t>
            </a:r>
            <a:r>
              <a:rPr lang="en-US" sz="1800" dirty="0" err="1">
                <a:effectLst/>
                <a:latin typeface="Times New Roman" panose="02020603050405020304" pitchFamily="18" charset="0"/>
                <a:ea typeface="SimSun" panose="02010600030101010101" pitchFamily="2" charset="-122"/>
              </a:rPr>
              <a:t>ar</a:t>
            </a:r>
            <a:r>
              <a:rPr lang="en-US" sz="1800" dirty="0">
                <a:effectLst/>
                <a:latin typeface="Times New Roman" panose="02020603050405020304" pitchFamily="18" charset="0"/>
                <a:ea typeface="SimSun" panose="02010600030101010101" pitchFamily="2" charset="-122"/>
              </a:rPr>
              <a:t> fi </a:t>
            </a:r>
            <a:r>
              <a:rPr lang="en-US" sz="1800" dirty="0" err="1">
                <a:effectLst/>
                <a:latin typeface="Times New Roman" panose="02020603050405020304" pitchFamily="18" charset="0"/>
                <a:ea typeface="SimSun" panose="02010600030101010101" pitchFamily="2" charset="-122"/>
              </a:rPr>
              <a:t>necesar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rezolva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această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problemă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neliniară</a:t>
            </a:r>
            <a:r>
              <a:rPr lang="en-US" sz="1800" dirty="0">
                <a:effectLst/>
                <a:latin typeface="Times New Roman" panose="02020603050405020304" pitchFamily="18" charset="0"/>
                <a:ea typeface="SimSun" panose="02010600030101010101" pitchFamily="2" charset="-122"/>
              </a:rPr>
              <a:t>. Similar cu </a:t>
            </a:r>
            <a:r>
              <a:rPr lang="en-US" sz="1800" dirty="0" err="1">
                <a:effectLst/>
                <a:latin typeface="Times New Roman" panose="02020603050405020304" pitchFamily="18" charset="0"/>
                <a:ea typeface="SimSun" panose="02010600030101010101" pitchFamily="2" charset="-122"/>
              </a:rPr>
              <a:t>setarea</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regresie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logistică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discutată</a:t>
            </a:r>
            <a:r>
              <a:rPr lang="en-US" sz="1800" dirty="0">
                <a:effectLst/>
                <a:latin typeface="Times New Roman" panose="02020603050405020304" pitchFamily="18" charset="0"/>
                <a:ea typeface="SimSun" panose="02010600030101010101" pitchFamily="2" charset="-122"/>
              </a:rPr>
              <a:t> anterior, SVM-</a:t>
            </a:r>
            <a:r>
              <a:rPr lang="en-US" sz="1800" dirty="0" err="1">
                <a:effectLst/>
                <a:latin typeface="Times New Roman" panose="02020603050405020304" pitchFamily="18" charset="0"/>
                <a:ea typeface="SimSun" panose="02010600030101010101" pitchFamily="2" charset="-122"/>
              </a:rPr>
              <a:t>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asemenea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implementat</a:t>
            </a:r>
            <a:r>
              <a:rPr lang="en-US" sz="1800" dirty="0">
                <a:effectLst/>
                <a:latin typeface="Times New Roman" panose="02020603050405020304" pitchFamily="18" charset="0"/>
                <a:ea typeface="SimSun" panose="02010600030101010101" pitchFamily="2" charset="-122"/>
              </a:rPr>
              <a:t> ca o </a:t>
            </a:r>
            <a:r>
              <a:rPr lang="en-US" sz="1800" dirty="0" err="1">
                <a:effectLst/>
                <a:latin typeface="Times New Roman" panose="02020603050405020304" pitchFamily="18" charset="0"/>
                <a:ea typeface="SimSun" panose="02010600030101010101" pitchFamily="2" charset="-122"/>
              </a:rPr>
              <a:t>sarcină</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clasificare</a:t>
            </a:r>
            <a:r>
              <a:rPr lang="en-US" sz="1800" dirty="0">
                <a:effectLst/>
                <a:latin typeface="Times New Roman" panose="02020603050405020304" pitchFamily="18" charset="0"/>
                <a:ea typeface="SimSun" panose="02010600030101010101" pitchFamily="2" charset="-122"/>
              </a:rPr>
              <a:t> pe </a:t>
            </a:r>
            <a:r>
              <a:rPr lang="en-US" sz="1800" dirty="0" err="1">
                <a:effectLst/>
                <a:latin typeface="Times New Roman" panose="02020603050405020304" pitchFamily="18" charset="0"/>
                <a:ea typeface="SimSun" panose="02010600030101010101" pitchFamily="2" charset="-122"/>
              </a:rPr>
              <a:t>principiul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unul</a:t>
            </a:r>
            <a:r>
              <a:rPr lang="en-US" sz="1800" dirty="0">
                <a:effectLst/>
                <a:latin typeface="Times New Roman" panose="02020603050405020304" pitchFamily="18" charset="0"/>
                <a:ea typeface="SimSun" panose="02010600030101010101" pitchFamily="2" charset="-122"/>
              </a:rPr>
              <a:t> vs </a:t>
            </a:r>
            <a:r>
              <a:rPr lang="en-US" sz="1800" dirty="0" err="1">
                <a:effectLst/>
                <a:latin typeface="Times New Roman" panose="02020603050405020304" pitchFamily="18" charset="0"/>
                <a:ea typeface="SimSun" panose="02010600030101010101" pitchFamily="2" charset="-122"/>
              </a:rPr>
              <a:t>restul</a:t>
            </a:r>
            <a:r>
              <a:rPr lang="en-US" sz="1800" dirty="0">
                <a:effectLst/>
                <a:latin typeface="Times New Roman" panose="02020603050405020304" pitchFamily="18" charset="0"/>
                <a:ea typeface="SimSun" panose="02010600030101010101" pitchFamily="2" charset="-122"/>
              </a:rPr>
              <a:t>".</a:t>
            </a:r>
          </a:p>
        </p:txBody>
      </p:sp>
    </p:spTree>
    <p:extLst>
      <p:ext uri="{BB962C8B-B14F-4D97-AF65-F5344CB8AC3E}">
        <p14:creationId xmlns:p14="http://schemas.microsoft.com/office/powerpoint/2010/main" val="278603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041C5584-487C-36BA-5650-6AB0CD0E7F30}"/>
              </a:ext>
            </a:extLst>
          </p:cNvPr>
          <p:cNvSpPr>
            <a:spLocks noGrp="1"/>
          </p:cNvSpPr>
          <p:nvPr>
            <p:ph idx="1"/>
          </p:nvPr>
        </p:nvSpPr>
        <p:spPr>
          <a:xfrm>
            <a:off x="685801" y="411061"/>
            <a:ext cx="6293840" cy="5799235"/>
          </a:xfrm>
        </p:spPr>
        <p:txBody>
          <a:bodyPr>
            <a:normAutofit lnSpcReduction="10000"/>
          </a:bodyPr>
          <a:lstStyle/>
          <a:p>
            <a:pPr marL="0" marR="0" indent="0" algn="just">
              <a:spcBef>
                <a:spcPts val="0"/>
              </a:spcBef>
              <a:spcAft>
                <a:spcPts val="0"/>
              </a:spcAft>
              <a:buNone/>
            </a:pPr>
            <a:r>
              <a:rPr lang="ro-RO" sz="1800" dirty="0">
                <a:latin typeface="Times New Roman" panose="02020603050405020304" pitchFamily="18" charset="0"/>
                <a:ea typeface="SimSun" panose="02010600030101010101" pitchFamily="2" charset="-122"/>
              </a:rPr>
              <a:t>     </a:t>
            </a:r>
          </a:p>
          <a:p>
            <a:pPr marL="0" marR="0" indent="0" algn="just">
              <a:spcBef>
                <a:spcPts val="0"/>
              </a:spcBef>
              <a:spcAft>
                <a:spcPts val="0"/>
              </a:spcAft>
              <a:buNone/>
            </a:pPr>
            <a:endParaRPr lang="ro-RO"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endParaRPr lang="ro-RO" sz="1800" dirty="0">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Am </a:t>
            </a:r>
            <a:r>
              <a:rPr lang="en-US" sz="1800" dirty="0" err="1">
                <a:effectLst/>
                <a:latin typeface="Times New Roman" panose="02020603050405020304" pitchFamily="18" charset="0"/>
                <a:ea typeface="SimSun" panose="02010600030101010101" pitchFamily="2" charset="-122"/>
              </a:rPr>
              <a:t>creat</a:t>
            </a:r>
            <a:r>
              <a:rPr lang="en-US" sz="1800" dirty="0">
                <a:effectLst/>
                <a:latin typeface="Times New Roman" panose="02020603050405020304" pitchFamily="18" charset="0"/>
                <a:ea typeface="SimSun" panose="02010600030101010101" pitchFamily="2" charset="-122"/>
              </a:rPr>
              <a:t> un </a:t>
            </a:r>
            <a:r>
              <a:rPr lang="en-US" sz="1800" dirty="0" err="1">
                <a:effectLst/>
                <a:latin typeface="Times New Roman" panose="02020603050405020304" pitchFamily="18" charset="0"/>
                <a:ea typeface="SimSun" panose="02010600030101010101" pitchFamily="2" charset="-122"/>
              </a:rPr>
              <a:t>fișier</a:t>
            </a:r>
            <a:r>
              <a:rPr lang="en-US" sz="1800" dirty="0">
                <a:effectLst/>
                <a:latin typeface="Times New Roman" panose="02020603050405020304" pitchFamily="18" charset="0"/>
                <a:ea typeface="SimSun" panose="02010600030101010101" pitchFamily="2" charset="-122"/>
              </a:rPr>
              <a:t> now ipynb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care tot </a:t>
            </a:r>
            <a:r>
              <a:rPr lang="en-US" sz="1800" dirty="0" err="1">
                <a:effectLst/>
                <a:latin typeface="Times New Roman" panose="02020603050405020304" pitchFamily="18" charset="0"/>
                <a:ea typeface="SimSun" panose="02010600030101010101" pitchFamily="2" charset="-122"/>
              </a:rPr>
              <a:t>ce</a:t>
            </a:r>
            <a:r>
              <a:rPr lang="en-US" sz="1800" dirty="0">
                <a:effectLst/>
                <a:latin typeface="Times New Roman" panose="02020603050405020304" pitchFamily="18" charset="0"/>
                <a:ea typeface="SimSun" panose="02010600030101010101" pitchFamily="2" charset="-122"/>
              </a:rPr>
              <a:t> am </a:t>
            </a:r>
            <a:r>
              <a:rPr lang="en-US" sz="1800" dirty="0" err="1">
                <a:effectLst/>
                <a:latin typeface="Times New Roman" panose="02020603050405020304" pitchFamily="18" charset="0"/>
                <a:ea typeface="SimSun" panose="02010600030101010101" pitchFamily="2" charset="-122"/>
              </a:rPr>
              <a:t>facut</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fost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extrag</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caracteristicile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fisierlor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atât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domeniul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timp</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cât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frecvență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Rezultatele</a:t>
            </a:r>
            <a:r>
              <a:rPr lang="en-US" sz="1800" dirty="0">
                <a:effectLst/>
                <a:latin typeface="Times New Roman" panose="02020603050405020304" pitchFamily="18" charset="0"/>
                <a:ea typeface="SimSun" panose="02010600030101010101" pitchFamily="2" charset="-122"/>
              </a:rPr>
              <a:t> au </a:t>
            </a:r>
            <a:r>
              <a:rPr lang="en-US" sz="1800" dirty="0" err="1">
                <a:effectLst/>
                <a:latin typeface="Times New Roman" panose="02020603050405020304" pitchFamily="18" charset="0"/>
                <a:ea typeface="SimSun" panose="02010600030101010101" pitchFamily="2" charset="-122"/>
              </a:rPr>
              <a:t>fost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salvate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într</a:t>
            </a:r>
            <a:r>
              <a:rPr lang="en-US" sz="1800" dirty="0">
                <a:effectLst/>
                <a:latin typeface="Times New Roman" panose="02020603050405020304" pitchFamily="18" charset="0"/>
                <a:ea typeface="SimSun" panose="02010600030101010101" pitchFamily="2" charset="-122"/>
              </a:rPr>
              <a:t>-un </a:t>
            </a:r>
            <a:r>
              <a:rPr lang="en-US" sz="1800" dirty="0" err="1">
                <a:effectLst/>
                <a:latin typeface="Times New Roman" panose="02020603050405020304" pitchFamily="18" charset="0"/>
                <a:ea typeface="SimSun" panose="02010600030101010101" pitchFamily="2" charset="-122"/>
              </a:rPr>
              <a:t>fisier</a:t>
            </a:r>
            <a:r>
              <a:rPr lang="en-US" sz="1800" dirty="0">
                <a:effectLst/>
                <a:latin typeface="Times New Roman" panose="02020603050405020304" pitchFamily="18" charset="0"/>
                <a:ea typeface="SimSun" panose="02010600030101010101" pitchFamily="2" charset="-122"/>
              </a:rPr>
              <a:t> csv.</a:t>
            </a:r>
            <a:endParaRPr lang="ro-RO" sz="1800" dirty="0">
              <a:effectLst/>
              <a:latin typeface="Times New Roman" panose="02020603050405020304" pitchFamily="18" charset="0"/>
              <a:ea typeface="SimSun" panose="02010600030101010101" pitchFamily="2" charset="-122"/>
            </a:endParaRPr>
          </a:p>
          <a:p>
            <a:pPr marL="0" marR="0" indent="0" algn="just">
              <a:spcBef>
                <a:spcPts val="0"/>
              </a:spcBef>
              <a:spcAft>
                <a:spcPts val="0"/>
              </a:spcAft>
              <a:buNone/>
            </a:pPr>
            <a:r>
              <a:rPr lang="ro-RO" sz="1800" dirty="0">
                <a:latin typeface="Times New Roman" panose="02020603050405020304" pitchFamily="18" charset="0"/>
                <a:ea typeface="SimSun" panose="02010600030101010101" pitchFamily="2" charset="-122"/>
              </a:rPr>
              <a:t>     Caracteristicile extrase:</a:t>
            </a:r>
          </a:p>
          <a:p>
            <a:pPr marL="0" marR="0" algn="just">
              <a:spcBef>
                <a:spcPts val="0"/>
              </a:spcBef>
              <a:spcAft>
                <a:spcPts val="0"/>
              </a:spcAft>
            </a:pPr>
            <a:r>
              <a:rPr lang="en-US" sz="1800" dirty="0" err="1">
                <a:effectLst/>
                <a:latin typeface="Times New Roman" panose="02020603050405020304" pitchFamily="18" charset="0"/>
                <a:ea typeface="SimSun" panose="02010600030101010101" pitchFamily="2" charset="-122"/>
              </a:rPr>
              <a:t>Caracteristici</a:t>
            </a:r>
            <a:r>
              <a:rPr lang="en-US" sz="1800" dirty="0">
                <a:effectLst/>
                <a:latin typeface="Times New Roman" panose="02020603050405020304" pitchFamily="18" charset="0"/>
                <a:ea typeface="SimSun" panose="02010600030101010101" pitchFamily="2" charset="-122"/>
              </a:rPr>
              <a:t> </a:t>
            </a:r>
            <a:r>
              <a:rPr lang="ro-RO" sz="1800" dirty="0">
                <a:effectLst/>
                <a:latin typeface="Times New Roman" panose="02020603050405020304" pitchFamily="18" charset="0"/>
                <a:ea typeface="SimSun" panose="02010600030101010101" pitchFamily="2" charset="-122"/>
              </a:rPr>
              <a:t>în domeniul timp: </a:t>
            </a:r>
            <a:r>
              <a:rPr lang="en-US" sz="1800" dirty="0">
                <a:effectLst/>
                <a:latin typeface="Times New Roman" panose="02020603050405020304" pitchFamily="18" charset="0"/>
                <a:ea typeface="SimSun" panose="02010600030101010101" pitchFamily="2" charset="-122"/>
              </a:rPr>
              <a:t>Central moments, Zero Crossing Rate, Root Mean Square Energy, Temp</a:t>
            </a:r>
          </a:p>
          <a:p>
            <a:pPr marL="0" marR="0" algn="just">
              <a:spcBef>
                <a:spcPts val="0"/>
              </a:spcBef>
              <a:spcAft>
                <a:spcPts val="0"/>
              </a:spcAft>
            </a:pPr>
            <a:r>
              <a:rPr lang="ro-RO" sz="1800" dirty="0">
                <a:effectLst/>
                <a:latin typeface="Times New Roman" panose="02020603050405020304" pitchFamily="18" charset="0"/>
                <a:ea typeface="SimSun" panose="02010600030101010101" pitchFamily="2" charset="-122"/>
              </a:rPr>
              <a:t>Caracteristici în domeniul frecvență: </a:t>
            </a:r>
            <a:r>
              <a:rPr lang="en-US" sz="1800" dirty="0">
                <a:effectLst/>
                <a:latin typeface="Times New Roman" panose="02020603050405020304" pitchFamily="18" charset="0"/>
                <a:ea typeface="SimSun" panose="02010600030101010101" pitchFamily="2" charset="-122"/>
              </a:rPr>
              <a:t>Mell-Frequency Cepstral Coefficients (MFFC), Chroma Features, Spectral Centroid, Spectral Band-width, Spectral Contrast, Spectral Roll-off</a:t>
            </a:r>
          </a:p>
          <a:p>
            <a:pPr marL="0" indent="0">
              <a:buNone/>
            </a:pPr>
            <a:r>
              <a:rPr lang="ro-RO" sz="1800" dirty="0">
                <a:effectLst/>
                <a:latin typeface="Times New Roman" panose="02020603050405020304" pitchFamily="18" charset="0"/>
                <a:ea typeface="SimSun" panose="02010600030101010101" pitchFamily="2" charset="-122"/>
              </a:rPr>
              <a:t>     In continuare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într</a:t>
            </a:r>
            <a:r>
              <a:rPr lang="en-US" sz="1800" dirty="0">
                <a:effectLst/>
                <a:latin typeface="Times New Roman" panose="02020603050405020304" pitchFamily="18" charset="0"/>
                <a:ea typeface="SimSun" panose="02010600030101010101" pitchFamily="2" charset="-122"/>
              </a:rPr>
              <a:t>-un alt </a:t>
            </a:r>
            <a:r>
              <a:rPr lang="en-US" sz="1800" dirty="0" err="1">
                <a:effectLst/>
                <a:latin typeface="Times New Roman" panose="02020603050405020304" pitchFamily="18" charset="0"/>
                <a:ea typeface="SimSun" panose="02010600030101010101" pitchFamily="2" charset="-122"/>
              </a:rPr>
              <a:t>fișier</a:t>
            </a:r>
            <a:r>
              <a:rPr lang="en-US" sz="1800" dirty="0">
                <a:effectLst/>
                <a:latin typeface="Times New Roman" panose="02020603050405020304" pitchFamily="18" charset="0"/>
                <a:ea typeface="SimSun" panose="02010600030101010101" pitchFamily="2" charset="-122"/>
              </a:rPr>
              <a:t>, am </a:t>
            </a:r>
            <a:r>
              <a:rPr lang="en-US" sz="1800" dirty="0" err="1">
                <a:effectLst/>
                <a:latin typeface="Times New Roman" panose="02020603050405020304" pitchFamily="18" charset="0"/>
                <a:ea typeface="SimSun" panose="02010600030101010101" pitchFamily="2" charset="-122"/>
              </a:rPr>
              <a:t>citit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valorile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caracteristicilor</a:t>
            </a:r>
            <a:r>
              <a:rPr lang="en-US" sz="1800" dirty="0">
                <a:effectLst/>
                <a:latin typeface="Times New Roman" panose="02020603050405020304" pitchFamily="18" charset="0"/>
                <a:ea typeface="SimSun" panose="02010600030101010101" pitchFamily="2" charset="-122"/>
              </a:rPr>
              <a:t> din fisierul csv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am </a:t>
            </a:r>
            <a:r>
              <a:rPr lang="en-US" sz="1800" dirty="0" err="1">
                <a:effectLst/>
                <a:latin typeface="Times New Roman" panose="02020603050405020304" pitchFamily="18" charset="0"/>
                <a:ea typeface="SimSun" panose="02010600030101010101" pitchFamily="2" charset="-122"/>
              </a:rPr>
              <a:t>adăugat</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coloane</a:t>
            </a:r>
            <a:r>
              <a:rPr lang="en-US" sz="1800" dirty="0">
                <a:effectLst/>
                <a:latin typeface="Times New Roman" panose="02020603050405020304" pitchFamily="18" charset="0"/>
                <a:ea typeface="SimSun" panose="02010600030101010101" pitchFamily="2" charset="-122"/>
              </a:rPr>
              <a:t> cu label-urile </a:t>
            </a:r>
            <a:r>
              <a:rPr lang="en-US" sz="1800" dirty="0" err="1">
                <a:effectLst/>
                <a:latin typeface="Times New Roman" panose="02020603050405020304" pitchFamily="18" charset="0"/>
                <a:ea typeface="SimSun" panose="02010600030101010101" pitchFamily="2" charset="-122"/>
              </a:rPr>
              <a:t>corespunzatoare</a:t>
            </a:r>
            <a:r>
              <a:rPr lang="en-US" sz="1800" dirty="0">
                <a:effectLst/>
                <a:latin typeface="Times New Roman" panose="02020603050405020304" pitchFamily="18" charset="0"/>
                <a:ea typeface="SimSun" panose="02010600030101010101" pitchFamily="2" charset="-122"/>
              </a:rPr>
              <a:t>. Am </a:t>
            </a:r>
            <a:r>
              <a:rPr lang="en-US" sz="1800" dirty="0" err="1">
                <a:effectLst/>
                <a:latin typeface="Times New Roman" panose="02020603050405020304" pitchFamily="18" charset="0"/>
                <a:ea typeface="SimSun" panose="02010600030101010101" pitchFamily="2" charset="-122"/>
              </a:rPr>
              <a:t>antrenat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testat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aceleasi</a:t>
            </a:r>
            <a:r>
              <a:rPr lang="en-US" sz="1800" dirty="0">
                <a:effectLst/>
                <a:latin typeface="Times New Roman" panose="02020603050405020304" pitchFamily="18" charset="0"/>
                <a:ea typeface="SimSun" panose="02010600030101010101" pitchFamily="2" charset="-122"/>
              </a:rPr>
              <a:t> fi</a:t>
            </a:r>
            <a:r>
              <a:rPr lang="ro-RO" sz="1800" dirty="0">
                <a:effectLst/>
                <a:latin typeface="Times New Roman" panose="02020603050405020304" pitchFamily="18" charset="0"/>
                <a:ea typeface="SimSun" panose="02010600030101010101" pitchFamily="2" charset="-122"/>
              </a:rPr>
              <a:t>ș</a:t>
            </a:r>
            <a:r>
              <a:rPr lang="en-US" sz="1800" dirty="0" err="1">
                <a:effectLst/>
                <a:latin typeface="Times New Roman" panose="02020603050405020304" pitchFamily="18" charset="0"/>
                <a:ea typeface="SimSun" panose="02010600030101010101" pitchFamily="2" charset="-122"/>
              </a:rPr>
              <a:t>iere</a:t>
            </a:r>
            <a:r>
              <a:rPr lang="en-US" sz="1800" dirty="0">
                <a:effectLst/>
                <a:latin typeface="Times New Roman" panose="02020603050405020304" pitchFamily="18" charset="0"/>
                <a:ea typeface="SimSun" panose="02010600030101010101" pitchFamily="2" charset="-122"/>
              </a:rPr>
              <a:t> pe care le-am </a:t>
            </a:r>
            <a:r>
              <a:rPr lang="en-US" sz="1800" dirty="0" err="1">
                <a:effectLst/>
                <a:latin typeface="Times New Roman" panose="02020603050405020304" pitchFamily="18" charset="0"/>
                <a:ea typeface="SimSun" panose="02010600030101010101" pitchFamily="2" charset="-122"/>
              </a:rPr>
              <a:t>testat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si</a:t>
            </a:r>
            <a:r>
              <a:rPr lang="en-US" sz="1800" dirty="0">
                <a:effectLst/>
                <a:latin typeface="Times New Roman" panose="02020603050405020304" pitchFamily="18" charset="0"/>
                <a:ea typeface="SimSun" panose="02010600030101010101" pitchFamily="2" charset="-122"/>
              </a:rPr>
              <a:t> la </a:t>
            </a:r>
            <a:r>
              <a:rPr lang="en-US" sz="1800" dirty="0" err="1">
                <a:effectLst/>
                <a:latin typeface="Times New Roman" panose="02020603050405020304" pitchFamily="18" charset="0"/>
                <a:ea typeface="SimSun" panose="02010600030101010101" pitchFamily="2" charset="-122"/>
              </a:rPr>
              <a:t>modelul</a:t>
            </a:r>
            <a:r>
              <a:rPr lang="en-US" sz="1800" dirty="0">
                <a:effectLst/>
                <a:latin typeface="Times New Roman" panose="02020603050405020304" pitchFamily="18" charset="0"/>
                <a:ea typeface="SimSun" panose="02010600030101010101" pitchFamily="2" charset="-122"/>
              </a:rPr>
              <a:t> VGG-16 Transfer Learning, </a:t>
            </a:r>
            <a:r>
              <a:rPr lang="en-US" sz="1800" dirty="0" err="1">
                <a:effectLst/>
                <a:latin typeface="Times New Roman" panose="02020603050405020304" pitchFamily="18" charset="0"/>
                <a:ea typeface="SimSun" panose="02010600030101010101" pitchFamily="2" charset="-122"/>
              </a:rPr>
              <a:t>apoi</a:t>
            </a:r>
            <a:r>
              <a:rPr lang="en-US" sz="1800" dirty="0">
                <a:effectLst/>
                <a:latin typeface="Times New Roman" panose="02020603050405020304" pitchFamily="18" charset="0"/>
                <a:ea typeface="SimSun" panose="02010600030101010101" pitchFamily="2" charset="-122"/>
              </a:rPr>
              <a:t> am </a:t>
            </a:r>
            <a:r>
              <a:rPr lang="en-US" sz="1800" dirty="0" err="1">
                <a:effectLst/>
                <a:latin typeface="Times New Roman" panose="02020603050405020304" pitchFamily="18" charset="0"/>
                <a:ea typeface="SimSun" panose="02010600030101010101" pitchFamily="2" charset="-122"/>
              </a:rPr>
              <a:t>creat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matricea</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confuzie</a:t>
            </a:r>
            <a:r>
              <a:rPr lang="ro-RO" sz="1800" dirty="0">
                <a:effectLst/>
                <a:latin typeface="Times New Roman" panose="02020603050405020304" pitchFamily="18" charset="0"/>
                <a:ea typeface="SimSun" panose="02010600030101010101" pitchFamily="2" charset="-122"/>
              </a:rPr>
              <a:t>.</a:t>
            </a:r>
          </a:p>
          <a:p>
            <a:pPr marL="0" indent="0">
              <a:buNone/>
            </a:pPr>
            <a:r>
              <a:rPr lang="ro-RO" sz="1800" dirty="0">
                <a:latin typeface="Times New Roman" panose="02020603050405020304" pitchFamily="18" charset="0"/>
                <a:ea typeface="SimSun" panose="02010600030101010101" pitchFamily="2" charset="-122"/>
              </a:rPr>
              <a:t>     Acum tot ce a rămas este construirea clasificatoarelor</a:t>
            </a:r>
          </a:p>
          <a:p>
            <a:pPr marL="0" indent="0">
              <a:buNone/>
            </a:pPr>
            <a:endParaRPr lang="ro-RO" sz="1800" dirty="0">
              <a:effectLst/>
              <a:latin typeface="Times New Roman" panose="02020603050405020304" pitchFamily="18" charset="0"/>
              <a:ea typeface="SimSun" panose="02010600030101010101" pitchFamily="2" charset="-122"/>
            </a:endParaRPr>
          </a:p>
          <a:p>
            <a:pPr marL="0" indent="0">
              <a:buNone/>
            </a:pPr>
            <a:endParaRPr lang="ro-RO" sz="1800" dirty="0">
              <a:latin typeface="Times New Roman" panose="02020603050405020304" pitchFamily="18" charset="0"/>
              <a:ea typeface="SimSun" panose="02010600030101010101" pitchFamily="2" charset="-122"/>
            </a:endParaRPr>
          </a:p>
          <a:p>
            <a:pPr marL="0" indent="0">
              <a:buNone/>
            </a:pPr>
            <a:r>
              <a:rPr lang="ro-RO" sz="1800" dirty="0">
                <a:latin typeface="Times New Roman" panose="02020603050405020304" pitchFamily="18" charset="0"/>
                <a:ea typeface="SimSun" panose="02010600030101010101" pitchFamily="2" charset="-122"/>
              </a:rPr>
              <a:t>     </a:t>
            </a:r>
            <a:endParaRPr lang="en-US" dirty="0"/>
          </a:p>
        </p:txBody>
      </p:sp>
      <p:pic>
        <p:nvPicPr>
          <p:cNvPr id="4" name="Imagine 3">
            <a:extLst>
              <a:ext uri="{FF2B5EF4-FFF2-40B4-BE49-F238E27FC236}">
                <a16:creationId xmlns:a16="http://schemas.microsoft.com/office/drawing/2014/main" id="{D1FC4DC8-73FE-BD2D-9085-207543443389}"/>
              </a:ext>
            </a:extLst>
          </p:cNvPr>
          <p:cNvPicPr>
            <a:picLocks noChangeAspect="1"/>
          </p:cNvPicPr>
          <p:nvPr/>
        </p:nvPicPr>
        <p:blipFill>
          <a:blip r:embed="rId2"/>
          <a:stretch>
            <a:fillRect/>
          </a:stretch>
        </p:blipFill>
        <p:spPr>
          <a:xfrm>
            <a:off x="6979641" y="111154"/>
            <a:ext cx="5142450" cy="6635692"/>
          </a:xfrm>
          <a:prstGeom prst="rect">
            <a:avLst/>
          </a:prstGeom>
        </p:spPr>
      </p:pic>
    </p:spTree>
    <p:extLst>
      <p:ext uri="{BB962C8B-B14F-4D97-AF65-F5344CB8AC3E}">
        <p14:creationId xmlns:p14="http://schemas.microsoft.com/office/powerpoint/2010/main" val="164497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AF0FA027-2EDF-4D5F-29EE-1764E9416EB5}"/>
              </a:ext>
            </a:extLst>
          </p:cNvPr>
          <p:cNvSpPr>
            <a:spLocks noGrp="1"/>
          </p:cNvSpPr>
          <p:nvPr>
            <p:ph idx="1"/>
          </p:nvPr>
        </p:nvSpPr>
        <p:spPr>
          <a:xfrm>
            <a:off x="685800" y="335560"/>
            <a:ext cx="10820400" cy="5883125"/>
          </a:xfrm>
        </p:spPr>
        <p:txBody>
          <a:bodyPr/>
          <a:lstStyle/>
          <a:p>
            <a:pPr marL="0" indent="0">
              <a:buNone/>
            </a:pPr>
            <a:r>
              <a:rPr lang="ro-RO" dirty="0"/>
              <a:t>Logistic </a:t>
            </a:r>
            <a:r>
              <a:rPr lang="ro-RO" dirty="0" err="1"/>
              <a:t>Regression</a:t>
            </a:r>
            <a:r>
              <a:rPr lang="ro-RO" dirty="0"/>
              <a:t>:</a:t>
            </a:r>
          </a:p>
          <a:p>
            <a:pPr marL="0" indent="0">
              <a:buNone/>
            </a:pPr>
            <a:r>
              <a:rPr lang="ro-RO" dirty="0"/>
              <a:t> (Regresie logistică)</a:t>
            </a:r>
          </a:p>
          <a:p>
            <a:endParaRPr lang="ro-RO" dirty="0"/>
          </a:p>
          <a:p>
            <a:endParaRPr lang="ro-RO" dirty="0"/>
          </a:p>
          <a:p>
            <a:endParaRPr lang="ro-RO" dirty="0"/>
          </a:p>
          <a:p>
            <a:pPr marL="0" indent="0">
              <a:buNone/>
            </a:pPr>
            <a:r>
              <a:rPr lang="ro-RO" dirty="0" err="1"/>
              <a:t>Random</a:t>
            </a:r>
            <a:r>
              <a:rPr lang="ro-RO" dirty="0"/>
              <a:t> Forest:</a:t>
            </a:r>
          </a:p>
          <a:p>
            <a:pPr marL="0" indent="0">
              <a:buNone/>
            </a:pPr>
            <a:r>
              <a:rPr lang="ro-RO" dirty="0"/>
              <a:t>(arbore </a:t>
            </a:r>
            <a:r>
              <a:rPr lang="ro-RO" dirty="0" err="1"/>
              <a:t>aleator</a:t>
            </a:r>
            <a:r>
              <a:rPr lang="ro-RO" dirty="0"/>
              <a:t>)</a:t>
            </a:r>
          </a:p>
          <a:p>
            <a:pPr marL="0" indent="0">
              <a:buNone/>
            </a:pPr>
            <a:endParaRPr lang="ro-RO" dirty="0"/>
          </a:p>
          <a:p>
            <a:pPr marL="0" indent="0">
              <a:buNone/>
            </a:pPr>
            <a:endParaRPr lang="ro-RO" dirty="0"/>
          </a:p>
          <a:p>
            <a:pPr marL="0" indent="0">
              <a:buNone/>
            </a:pPr>
            <a:r>
              <a:rPr lang="ro-RO" dirty="0"/>
              <a:t> </a:t>
            </a:r>
          </a:p>
          <a:p>
            <a:pPr marL="0" indent="0">
              <a:buNone/>
            </a:pPr>
            <a:r>
              <a:rPr lang="ro-RO" dirty="0"/>
              <a:t>Gradient </a:t>
            </a:r>
            <a:r>
              <a:rPr lang="ro-RO" dirty="0" err="1"/>
              <a:t>Boosting</a:t>
            </a:r>
            <a:r>
              <a:rPr lang="ro-RO" dirty="0"/>
              <a:t>:  </a:t>
            </a:r>
          </a:p>
          <a:p>
            <a:pPr marL="0" indent="0">
              <a:buNone/>
            </a:pPr>
            <a:endParaRPr lang="ro-RO" dirty="0"/>
          </a:p>
          <a:p>
            <a:pPr marL="0" indent="0">
              <a:buNone/>
            </a:pPr>
            <a:endParaRPr lang="en-US" dirty="0"/>
          </a:p>
        </p:txBody>
      </p:sp>
      <p:pic>
        <p:nvPicPr>
          <p:cNvPr id="5" name="Imagine 4">
            <a:extLst>
              <a:ext uri="{FF2B5EF4-FFF2-40B4-BE49-F238E27FC236}">
                <a16:creationId xmlns:a16="http://schemas.microsoft.com/office/drawing/2014/main" id="{B0E7B809-5CAB-C9ED-35F6-B28EDCFD0602}"/>
              </a:ext>
            </a:extLst>
          </p:cNvPr>
          <p:cNvPicPr>
            <a:picLocks noChangeAspect="1"/>
          </p:cNvPicPr>
          <p:nvPr/>
        </p:nvPicPr>
        <p:blipFill>
          <a:blip r:embed="rId2"/>
          <a:stretch>
            <a:fillRect/>
          </a:stretch>
        </p:blipFill>
        <p:spPr>
          <a:xfrm>
            <a:off x="4303075" y="96664"/>
            <a:ext cx="5582429" cy="1648055"/>
          </a:xfrm>
          <a:prstGeom prst="rect">
            <a:avLst/>
          </a:prstGeom>
        </p:spPr>
      </p:pic>
      <p:pic>
        <p:nvPicPr>
          <p:cNvPr id="7" name="Imagine 6">
            <a:extLst>
              <a:ext uri="{FF2B5EF4-FFF2-40B4-BE49-F238E27FC236}">
                <a16:creationId xmlns:a16="http://schemas.microsoft.com/office/drawing/2014/main" id="{03E013D3-7007-4CFF-B21D-9F556E229379}"/>
              </a:ext>
            </a:extLst>
          </p:cNvPr>
          <p:cNvPicPr>
            <a:picLocks noChangeAspect="1"/>
          </p:cNvPicPr>
          <p:nvPr/>
        </p:nvPicPr>
        <p:blipFill>
          <a:blip r:embed="rId2"/>
          <a:stretch>
            <a:fillRect/>
          </a:stretch>
        </p:blipFill>
        <p:spPr>
          <a:xfrm>
            <a:off x="4303075" y="2185523"/>
            <a:ext cx="5582429" cy="1648055"/>
          </a:xfrm>
          <a:prstGeom prst="rect">
            <a:avLst/>
          </a:prstGeom>
        </p:spPr>
      </p:pic>
      <p:pic>
        <p:nvPicPr>
          <p:cNvPr id="9" name="Imagine 8">
            <a:extLst>
              <a:ext uri="{FF2B5EF4-FFF2-40B4-BE49-F238E27FC236}">
                <a16:creationId xmlns:a16="http://schemas.microsoft.com/office/drawing/2014/main" id="{CA3DC501-90CB-54AD-B5F2-8C0D559B4488}"/>
              </a:ext>
            </a:extLst>
          </p:cNvPr>
          <p:cNvPicPr>
            <a:picLocks noChangeAspect="1"/>
          </p:cNvPicPr>
          <p:nvPr/>
        </p:nvPicPr>
        <p:blipFill>
          <a:blip r:embed="rId3"/>
          <a:stretch>
            <a:fillRect/>
          </a:stretch>
        </p:blipFill>
        <p:spPr>
          <a:xfrm>
            <a:off x="4474549" y="4170524"/>
            <a:ext cx="5410955" cy="2048161"/>
          </a:xfrm>
          <a:prstGeom prst="rect">
            <a:avLst/>
          </a:prstGeom>
        </p:spPr>
      </p:pic>
    </p:spTree>
    <p:extLst>
      <p:ext uri="{BB962C8B-B14F-4D97-AF65-F5344CB8AC3E}">
        <p14:creationId xmlns:p14="http://schemas.microsoft.com/office/powerpoint/2010/main" val="3575043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DC1B7C5F-50F8-D65D-78BB-2E1B5BACB6B7}"/>
              </a:ext>
            </a:extLst>
          </p:cNvPr>
          <p:cNvSpPr>
            <a:spLocks noGrp="1"/>
          </p:cNvSpPr>
          <p:nvPr>
            <p:ph idx="1"/>
          </p:nvPr>
        </p:nvSpPr>
        <p:spPr>
          <a:xfrm>
            <a:off x="685800" y="654342"/>
            <a:ext cx="10820400" cy="2130804"/>
          </a:xfrm>
        </p:spPr>
        <p:txBody>
          <a:bodyPr/>
          <a:lstStyle/>
          <a:p>
            <a:r>
              <a:rPr lang="en-US" dirty="0"/>
              <a:t>Support Vector Machines</a:t>
            </a:r>
            <a:r>
              <a:rPr lang="ro-RO" dirty="0"/>
              <a:t>:</a:t>
            </a:r>
          </a:p>
          <a:p>
            <a:endParaRPr lang="ro-RO" dirty="0"/>
          </a:p>
          <a:p>
            <a:endParaRPr lang="ro-RO" dirty="0"/>
          </a:p>
          <a:p>
            <a:endParaRPr lang="ro-RO" dirty="0"/>
          </a:p>
          <a:p>
            <a:pPr marL="0" indent="0">
              <a:buNone/>
            </a:pPr>
            <a:r>
              <a:rPr lang="ro-RO" dirty="0"/>
              <a:t> </a:t>
            </a:r>
            <a:endParaRPr lang="en-US" dirty="0"/>
          </a:p>
          <a:p>
            <a:endParaRPr lang="en-US" dirty="0"/>
          </a:p>
        </p:txBody>
      </p:sp>
      <p:pic>
        <p:nvPicPr>
          <p:cNvPr id="5" name="Imagine 4">
            <a:extLst>
              <a:ext uri="{FF2B5EF4-FFF2-40B4-BE49-F238E27FC236}">
                <a16:creationId xmlns:a16="http://schemas.microsoft.com/office/drawing/2014/main" id="{76560F36-4E8C-43E0-6892-5FBA34EAFAFE}"/>
              </a:ext>
            </a:extLst>
          </p:cNvPr>
          <p:cNvPicPr>
            <a:picLocks noChangeAspect="1"/>
          </p:cNvPicPr>
          <p:nvPr/>
        </p:nvPicPr>
        <p:blipFill>
          <a:blip r:embed="rId2"/>
          <a:stretch>
            <a:fillRect/>
          </a:stretch>
        </p:blipFill>
        <p:spPr>
          <a:xfrm>
            <a:off x="4923929" y="282787"/>
            <a:ext cx="5229955" cy="1762371"/>
          </a:xfrm>
          <a:prstGeom prst="rect">
            <a:avLst/>
          </a:prstGeom>
        </p:spPr>
      </p:pic>
      <p:sp>
        <p:nvSpPr>
          <p:cNvPr id="6" name="Titlu 1">
            <a:extLst>
              <a:ext uri="{FF2B5EF4-FFF2-40B4-BE49-F238E27FC236}">
                <a16:creationId xmlns:a16="http://schemas.microsoft.com/office/drawing/2014/main" id="{5EE845EB-4E4F-B839-6DF4-8D62A9E51FDE}"/>
              </a:ext>
            </a:extLst>
          </p:cNvPr>
          <p:cNvSpPr>
            <a:spLocks noGrp="1"/>
          </p:cNvSpPr>
          <p:nvPr>
            <p:ph type="title"/>
          </p:nvPr>
        </p:nvSpPr>
        <p:spPr>
          <a:xfrm>
            <a:off x="3172437" y="2257614"/>
            <a:ext cx="8610600" cy="1293028"/>
          </a:xfrm>
        </p:spPr>
        <p:txBody>
          <a:bodyPr/>
          <a:lstStyle/>
          <a:p>
            <a:r>
              <a:rPr lang="ro-RO" dirty="0"/>
              <a:t>3.3. rezultate</a:t>
            </a:r>
            <a:endParaRPr lang="en-US" dirty="0"/>
          </a:p>
        </p:txBody>
      </p:sp>
      <p:sp>
        <p:nvSpPr>
          <p:cNvPr id="7" name="CasetăText 6">
            <a:extLst>
              <a:ext uri="{FF2B5EF4-FFF2-40B4-BE49-F238E27FC236}">
                <a16:creationId xmlns:a16="http://schemas.microsoft.com/office/drawing/2014/main" id="{C9D43BB9-E5BE-3A36-635D-703AFBAB9BD8}"/>
              </a:ext>
            </a:extLst>
          </p:cNvPr>
          <p:cNvSpPr txBox="1"/>
          <p:nvPr/>
        </p:nvSpPr>
        <p:spPr>
          <a:xfrm flipH="1">
            <a:off x="685800" y="3763098"/>
            <a:ext cx="10681282" cy="2585323"/>
          </a:xfrm>
          <a:prstGeom prst="rect">
            <a:avLst/>
          </a:prstGeom>
          <a:noFill/>
        </p:spPr>
        <p:txBody>
          <a:bodyPr wrap="square" rtlCol="0">
            <a:spAutoFit/>
          </a:bodyPr>
          <a:lstStyle/>
          <a:p>
            <a:pPr marL="0" marR="0" algn="just">
              <a:spcBef>
                <a:spcPts val="0"/>
              </a:spcBef>
              <a:spcAft>
                <a:spcPts val="0"/>
              </a:spcAft>
            </a:pPr>
            <a:r>
              <a:rPr lang="en-US" sz="1800" dirty="0" err="1">
                <a:effectLst/>
                <a:latin typeface="Times New Roman" panose="02020603050405020304" pitchFamily="18" charset="0"/>
                <a:ea typeface="SimSun" panose="02010600030101010101" pitchFamily="2" charset="-122"/>
              </a:rPr>
              <a:t>Parametrii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dupa</a:t>
            </a:r>
            <a:r>
              <a:rPr lang="en-US" sz="1800" dirty="0">
                <a:effectLst/>
                <a:latin typeface="Times New Roman" panose="02020603050405020304" pitchFamily="18" charset="0"/>
                <a:ea typeface="SimSun" panose="02010600030101010101" pitchFamily="2" charset="-122"/>
              </a:rPr>
              <a:t> care </a:t>
            </a:r>
            <a:r>
              <a:rPr lang="en-US" sz="1800" dirty="0" err="1">
                <a:effectLst/>
                <a:latin typeface="Times New Roman" panose="02020603050405020304" pitchFamily="18" charset="0"/>
                <a:ea typeface="SimSun" panose="02010600030101010101" pitchFamily="2" charset="-122"/>
              </a:rPr>
              <a:t>modelele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vor</a:t>
            </a:r>
            <a:r>
              <a:rPr lang="en-US" sz="1800" dirty="0">
                <a:effectLst/>
                <a:latin typeface="Times New Roman" panose="02020603050405020304" pitchFamily="18" charset="0"/>
                <a:ea typeface="SimSun" panose="02010600030101010101" pitchFamily="2" charset="-122"/>
              </a:rPr>
              <a:t> fi evaluate sunt </a:t>
            </a:r>
            <a:r>
              <a:rPr lang="en-US" sz="1800" dirty="0" err="1">
                <a:effectLst/>
                <a:latin typeface="Times New Roman" panose="02020603050405020304" pitchFamily="18" charset="0"/>
                <a:ea typeface="SimSun" panose="02010600030101010101" pitchFamily="2" charset="-122"/>
              </a:rPr>
              <a:t>urmatoarele</a:t>
            </a:r>
            <a:r>
              <a:rPr lang="en-US" sz="1800" dirty="0">
                <a:effectLst/>
                <a:latin typeface="Times New Roman" panose="02020603050405020304" pitchFamily="18" charset="0"/>
                <a:ea typeface="SimSun" panose="02010600030101010101" pitchFamily="2" charset="-122"/>
              </a:rPr>
              <a:t>:</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a:t>
            </a:r>
            <a:r>
              <a:rPr lang="en-US" sz="1800" b="1" dirty="0" err="1">
                <a:effectLst/>
                <a:latin typeface="Times New Roman" panose="02020603050405020304" pitchFamily="18" charset="0"/>
                <a:ea typeface="SimSun" panose="02010600030101010101" pitchFamily="2" charset="-122"/>
              </a:rPr>
              <a:t>Acuratețe</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referă</a:t>
            </a:r>
            <a:r>
              <a:rPr lang="en-US" sz="1800" dirty="0">
                <a:effectLst/>
                <a:latin typeface="Times New Roman" panose="02020603050405020304" pitchFamily="18" charset="0"/>
                <a:ea typeface="SimSun" panose="02010600030101010101" pitchFamily="2" charset="-122"/>
              </a:rPr>
              <a:t> la </a:t>
            </a:r>
            <a:r>
              <a:rPr lang="en-US" sz="1800" dirty="0" err="1">
                <a:effectLst/>
                <a:latin typeface="Times New Roman" panose="02020603050405020304" pitchFamily="18" charset="0"/>
                <a:ea typeface="SimSun" panose="02010600030101010101" pitchFamily="2" charset="-122"/>
              </a:rPr>
              <a:t>procentul</a:t>
            </a:r>
            <a:r>
              <a:rPr lang="en-US" sz="1800" dirty="0">
                <a:effectLst/>
                <a:latin typeface="Times New Roman" panose="02020603050405020304" pitchFamily="18" charset="0"/>
                <a:ea typeface="SimSun" panose="02010600030101010101" pitchFamily="2" charset="-122"/>
              </a:rPr>
              <a:t> de probe de </a:t>
            </a:r>
            <a:r>
              <a:rPr lang="en-US" sz="1800" dirty="0" err="1">
                <a:effectLst/>
                <a:latin typeface="Times New Roman" panose="02020603050405020304" pitchFamily="18" charset="0"/>
                <a:ea typeface="SimSun" panose="02010600030101010101" pitchFamily="2" charset="-122"/>
              </a:rPr>
              <a:t>testare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corect</a:t>
            </a:r>
            <a:r>
              <a:rPr lang="en-US" sz="1800" dirty="0">
                <a:effectLst/>
                <a:latin typeface="Times New Roman" panose="02020603050405020304" pitchFamily="18" charset="0"/>
                <a:ea typeface="SimSun" panose="02010600030101010101" pitchFamily="2" charset="-122"/>
              </a:rPr>
              <a:t>. </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a:t>
            </a:r>
            <a:r>
              <a:rPr lang="en-US" sz="1800" b="1" dirty="0">
                <a:effectLst/>
                <a:latin typeface="Times New Roman" panose="02020603050405020304" pitchFamily="18" charset="0"/>
                <a:ea typeface="SimSun" panose="02010600030101010101" pitchFamily="2" charset="-122"/>
              </a:rPr>
              <a:t>F-score</a:t>
            </a:r>
            <a:r>
              <a:rPr lang="en-US" sz="1800" dirty="0">
                <a:effectLst/>
                <a:latin typeface="Times New Roman" panose="02020603050405020304" pitchFamily="18" charset="0"/>
                <a:ea typeface="SimSun" panose="02010600030101010101" pitchFamily="2" charset="-122"/>
              </a:rPr>
              <a:t>: Pe </a:t>
            </a:r>
            <a:r>
              <a:rPr lang="en-US" sz="1800" dirty="0" err="1">
                <a:effectLst/>
                <a:latin typeface="Times New Roman" panose="02020603050405020304" pitchFamily="18" charset="0"/>
                <a:ea typeface="SimSun" panose="02010600030101010101" pitchFamily="2" charset="-122"/>
              </a:rPr>
              <a:t>baza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matricei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confuzie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posibil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să</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calculeze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precizia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a:t>
            </a:r>
            <a:r>
              <a:rPr lang="ro-RO" sz="1800" dirty="0" err="1">
                <a:effectLst/>
                <a:latin typeface="Times New Roman" panose="02020603050405020304" pitchFamily="18" charset="0"/>
                <a:ea typeface="SimSun" panose="02010600030101010101" pitchFamily="2" charset="-122"/>
              </a:rPr>
              <a:t>recall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Apoi</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calculează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scorul</a:t>
            </a:r>
            <a:r>
              <a:rPr lang="en-US" sz="1800" dirty="0">
                <a:effectLst/>
                <a:latin typeface="Times New Roman" panose="02020603050405020304" pitchFamily="18" charset="0"/>
                <a:ea typeface="SimSun" panose="02010600030101010101" pitchFamily="2" charset="-122"/>
              </a:rPr>
              <a:t> F ca </a:t>
            </a:r>
            <a:r>
              <a:rPr lang="en-US" sz="1800" dirty="0" err="1">
                <a:effectLst/>
                <a:latin typeface="Times New Roman" panose="02020603050405020304" pitchFamily="18" charset="0"/>
                <a:ea typeface="SimSun" panose="02010600030101010101" pitchFamily="2" charset="-122"/>
              </a:rPr>
              <a:t>medie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armonică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între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precizie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a:t>
            </a:r>
            <a:r>
              <a:rPr lang="ro-RO" sz="1800" dirty="0" err="1">
                <a:effectLst/>
                <a:latin typeface="Times New Roman" panose="02020603050405020304" pitchFamily="18" charset="0"/>
                <a:ea typeface="SimSun" panose="02010600030101010101" pitchFamily="2" charset="-122"/>
              </a:rPr>
              <a:t>recall</a:t>
            </a:r>
            <a:r>
              <a:rPr lang="en-US" sz="1800" dirty="0">
                <a:effectLst/>
                <a:latin typeface="Times New Roman" panose="02020603050405020304" pitchFamily="18" charset="0"/>
                <a:ea typeface="SimSun" panose="02010600030101010101" pitchFamily="2" charset="-122"/>
              </a:rPr>
              <a:t>.</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a:t>
            </a:r>
            <a:r>
              <a:rPr lang="en-US" sz="1800" b="1" dirty="0">
                <a:effectLst/>
                <a:latin typeface="Times New Roman" panose="02020603050405020304" pitchFamily="18" charset="0"/>
                <a:ea typeface="SimSun" panose="02010600030101010101" pitchFamily="2" charset="-122"/>
              </a:rPr>
              <a:t>AUC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Această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criterie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evaluare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cunoscută</a:t>
            </a:r>
            <a:r>
              <a:rPr lang="en-US" sz="1800" dirty="0">
                <a:effectLst/>
                <a:latin typeface="Times New Roman" panose="02020603050405020304" pitchFamily="18" charset="0"/>
                <a:ea typeface="SimSun" panose="02010600030101010101" pitchFamily="2" charset="-122"/>
              </a:rPr>
              <a:t> sub </a:t>
            </a:r>
            <a:r>
              <a:rPr lang="en-US" sz="1800" dirty="0" err="1">
                <a:effectLst/>
                <a:latin typeface="Times New Roman" panose="02020603050405020304" pitchFamily="18" charset="0"/>
                <a:ea typeface="SimSun" panose="02010600030101010101" pitchFamily="2" charset="-122"/>
              </a:rPr>
              <a:t>numele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suprafața</a:t>
            </a:r>
            <a:r>
              <a:rPr lang="en-US" sz="1800" dirty="0">
                <a:effectLst/>
                <a:latin typeface="Times New Roman" panose="02020603050405020304" pitchFamily="18" charset="0"/>
                <a:ea typeface="SimSun" panose="02010600030101010101" pitchFamily="2" charset="-122"/>
              </a:rPr>
              <a:t> sub </a:t>
            </a:r>
            <a:r>
              <a:rPr lang="en-US" sz="1800" dirty="0" err="1">
                <a:effectLst/>
                <a:latin typeface="Times New Roman" panose="02020603050405020304" pitchFamily="18" charset="0"/>
                <a:ea typeface="SimSun" panose="02010600030101010101" pitchFamily="2" charset="-122"/>
              </a:rPr>
              <a:t>curba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caracteristicilor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operatorului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recepție</a:t>
            </a:r>
            <a:r>
              <a:rPr lang="en-US" sz="1800" dirty="0">
                <a:effectLst/>
                <a:latin typeface="Times New Roman" panose="02020603050405020304" pitchFamily="18" charset="0"/>
                <a:ea typeface="SimSun" panose="02010600030101010101" pitchFamily="2" charset="-122"/>
              </a:rPr>
              <a:t> (ROC)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modalitate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obișnuită</a:t>
            </a:r>
            <a:r>
              <a:rPr lang="en-US" sz="1800" dirty="0">
                <a:effectLst/>
                <a:latin typeface="Times New Roman" panose="02020603050405020304" pitchFamily="18" charset="0"/>
                <a:ea typeface="SimSun" panose="02010600030101010101" pitchFamily="2" charset="-122"/>
              </a:rPr>
              <a:t> de a </a:t>
            </a:r>
            <a:r>
              <a:rPr lang="en-US" sz="1800" dirty="0" err="1">
                <a:effectLst/>
                <a:latin typeface="Times New Roman" panose="02020603050405020304" pitchFamily="18" charset="0"/>
                <a:ea typeface="SimSun" panose="02010600030101010101" pitchFamily="2" charset="-122"/>
              </a:rPr>
              <a:t>evalua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performanța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unui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sistem</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clasificare</a:t>
            </a:r>
            <a:r>
              <a:rPr lang="en-US" sz="1800" dirty="0">
                <a:effectLst/>
                <a:latin typeface="Times New Roman" panose="02020603050405020304" pitchFamily="18" charset="0"/>
                <a:ea typeface="SimSun" panose="02010600030101010101" pitchFamily="2" charset="-122"/>
              </a:rPr>
              <a:t> multi-</a:t>
            </a:r>
            <a:r>
              <a:rPr lang="en-US" sz="1800" dirty="0" err="1">
                <a:effectLst/>
                <a:latin typeface="Times New Roman" panose="02020603050405020304" pitchFamily="18" charset="0"/>
                <a:ea typeface="SimSun" panose="02010600030101010101" pitchFamily="2" charset="-122"/>
              </a:rPr>
              <a:t>clasă</a:t>
            </a:r>
            <a:r>
              <a:rPr lang="en-US" sz="1800" dirty="0">
                <a:effectLst/>
                <a:latin typeface="Times New Roman" panose="02020603050405020304" pitchFamily="18" charset="0"/>
                <a:ea typeface="SimSun" panose="02010600030101010101" pitchFamily="2" charset="-122"/>
              </a:rPr>
              <a:t>. ROC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un </a:t>
            </a:r>
            <a:r>
              <a:rPr lang="en-US" sz="1800" dirty="0" err="1">
                <a:effectLst/>
                <a:latin typeface="Times New Roman" panose="02020603050405020304" pitchFamily="18" charset="0"/>
                <a:ea typeface="SimSun" panose="02010600030101010101" pitchFamily="2" charset="-122"/>
              </a:rPr>
              <a:t>grafic</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între</a:t>
            </a:r>
            <a:r>
              <a:rPr lang="en-US" sz="1800" dirty="0">
                <a:effectLst/>
                <a:latin typeface="Times New Roman" panose="02020603050405020304" pitchFamily="18" charset="0"/>
                <a:ea typeface="SimSun" panose="02010600030101010101" pitchFamily="2" charset="-122"/>
              </a:rPr>
              <a:t> rata de </a:t>
            </a:r>
            <a:r>
              <a:rPr lang="en-US" sz="1800" dirty="0" err="1">
                <a:effectLst/>
                <a:latin typeface="Times New Roman" panose="02020603050405020304" pitchFamily="18" charset="0"/>
                <a:ea typeface="SimSun" panose="02010600030101010101" pitchFamily="2" charset="-122"/>
              </a:rPr>
              <a:t>adevărate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pozitive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rata de false </a:t>
            </a:r>
            <a:r>
              <a:rPr lang="en-US" sz="1800" dirty="0" err="1">
                <a:effectLst/>
                <a:latin typeface="Times New Roman" panose="02020603050405020304" pitchFamily="18" charset="0"/>
                <a:ea typeface="SimSun" panose="02010600030101010101" pitchFamily="2" charset="-122"/>
              </a:rPr>
              <a:t>pozitive</a:t>
            </a:r>
            <a:r>
              <a:rPr lang="en-US" sz="1800" dirty="0">
                <a:effectLst/>
                <a:latin typeface="Times New Roman" panose="02020603050405020304" pitchFamily="18" charset="0"/>
                <a:ea typeface="SimSun" panose="02010600030101010101" pitchFamily="2" charset="-122"/>
              </a:rPr>
              <a:t>. Un model de </a:t>
            </a:r>
            <a:r>
              <a:rPr lang="en-US" sz="1800" dirty="0" err="1">
                <a:effectLst/>
                <a:latin typeface="Times New Roman" panose="02020603050405020304" pitchFamily="18" charset="0"/>
                <a:ea typeface="SimSun" panose="02010600030101010101" pitchFamily="2" charset="-122"/>
              </a:rPr>
              <a:t>bază</a:t>
            </a:r>
            <a:r>
              <a:rPr lang="en-US" sz="1800" dirty="0">
                <a:effectLst/>
                <a:latin typeface="Times New Roman" panose="02020603050405020304" pitchFamily="18" charset="0"/>
                <a:ea typeface="SimSun" panose="02010600030101010101" pitchFamily="2" charset="-122"/>
              </a:rPr>
              <a:t> care </a:t>
            </a:r>
            <a:r>
              <a:rPr lang="en-US" sz="1800" dirty="0" err="1">
                <a:effectLst/>
                <a:latin typeface="Times New Roman" panose="02020603050405020304" pitchFamily="18" charset="0"/>
                <a:ea typeface="SimSun" panose="02010600030101010101" pitchFamily="2" charset="-122"/>
              </a:rPr>
              <a:t>prezice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aleator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fiecare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etichetă</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clasă</a:t>
            </a:r>
            <a:r>
              <a:rPr lang="en-US" sz="1800" dirty="0">
                <a:effectLst/>
                <a:latin typeface="Times New Roman" panose="02020603050405020304" pitchFamily="18" charset="0"/>
                <a:ea typeface="SimSun" panose="02010600030101010101" pitchFamily="2" charset="-122"/>
              </a:rPr>
              <a:t> cu o </a:t>
            </a:r>
            <a:r>
              <a:rPr lang="en-US" sz="1800" dirty="0" err="1">
                <a:effectLst/>
                <a:latin typeface="Times New Roman" panose="02020603050405020304" pitchFamily="18" charset="0"/>
                <a:ea typeface="SimSun" panose="02010600030101010101" pitchFamily="2" charset="-122"/>
              </a:rPr>
              <a:t>probabilitate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egală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avea</a:t>
            </a:r>
            <a:r>
              <a:rPr lang="en-US" sz="1800" dirty="0">
                <a:effectLst/>
                <a:latin typeface="Times New Roman" panose="02020603050405020304" pitchFamily="18" charset="0"/>
                <a:ea typeface="SimSun" panose="02010600030101010101" pitchFamily="2" charset="-122"/>
              </a:rPr>
              <a:t> un AUC de 0,5, </a:t>
            </a:r>
            <a:r>
              <a:rPr lang="en-US" sz="1800" dirty="0" err="1">
                <a:effectLst/>
                <a:latin typeface="Times New Roman" panose="02020603050405020304" pitchFamily="18" charset="0"/>
                <a:ea typeface="SimSun" panose="02010600030101010101" pitchFamily="2" charset="-122"/>
              </a:rPr>
              <a:t>iar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sistemul</a:t>
            </a:r>
            <a:r>
              <a:rPr lang="en-US" sz="1800" dirty="0">
                <a:effectLst/>
                <a:latin typeface="Times New Roman" panose="02020603050405020304" pitchFamily="18" charset="0"/>
                <a:ea typeface="SimSun" panose="02010600030101010101" pitchFamily="2" charset="-122"/>
              </a:rPr>
              <a:t> care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proiectat</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așteaptă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aibă</a:t>
            </a:r>
            <a:r>
              <a:rPr lang="en-US" sz="1800" dirty="0">
                <a:effectLst/>
                <a:latin typeface="Times New Roman" panose="02020603050405020304" pitchFamily="18" charset="0"/>
                <a:ea typeface="SimSun" panose="02010600030101010101" pitchFamily="2" charset="-122"/>
              </a:rPr>
              <a:t> un AUC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mare </a:t>
            </a:r>
            <a:r>
              <a:rPr lang="en-US" sz="1800" dirty="0" err="1">
                <a:effectLst/>
                <a:latin typeface="Times New Roman" panose="02020603050405020304" pitchFamily="18" charset="0"/>
                <a:ea typeface="SimSun" panose="02010600030101010101" pitchFamily="2" charset="-122"/>
              </a:rPr>
              <a:t>decât</a:t>
            </a:r>
            <a:r>
              <a:rPr lang="en-US" sz="1800" dirty="0">
                <a:effectLst/>
                <a:latin typeface="Times New Roman" panose="02020603050405020304" pitchFamily="18" charset="0"/>
                <a:ea typeface="SimSun" panose="02010600030101010101" pitchFamily="2" charset="-122"/>
              </a:rPr>
              <a:t> 0,5.</a:t>
            </a:r>
          </a:p>
        </p:txBody>
      </p:sp>
    </p:spTree>
    <p:extLst>
      <p:ext uri="{BB962C8B-B14F-4D97-AF65-F5344CB8AC3E}">
        <p14:creationId xmlns:p14="http://schemas.microsoft.com/office/powerpoint/2010/main" val="1855370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Substituent conținut 3">
            <a:extLst>
              <a:ext uri="{FF2B5EF4-FFF2-40B4-BE49-F238E27FC236}">
                <a16:creationId xmlns:a16="http://schemas.microsoft.com/office/drawing/2014/main" id="{05C2742F-03A9-85BC-8600-43A8F0785897}"/>
              </a:ext>
            </a:extLst>
          </p:cNvPr>
          <p:cNvGraphicFramePr>
            <a:graphicFrameLocks noGrp="1"/>
          </p:cNvGraphicFramePr>
          <p:nvPr>
            <p:ph idx="1"/>
          </p:nvPr>
        </p:nvGraphicFramePr>
        <p:xfrm>
          <a:off x="2886075" y="2247900"/>
          <a:ext cx="6419850" cy="2286000"/>
        </p:xfrm>
        <a:graphic>
          <a:graphicData uri="http://schemas.openxmlformats.org/drawingml/2006/table">
            <a:tbl>
              <a:tblPr firstRow="1" firstCol="1" bandRow="1">
                <a:tableStyleId>{5C22544A-7EE6-4342-B048-85BDC9FD1C3A}</a:tableStyleId>
              </a:tblPr>
              <a:tblGrid>
                <a:gridCol w="1604645">
                  <a:extLst>
                    <a:ext uri="{9D8B030D-6E8A-4147-A177-3AD203B41FA5}">
                      <a16:colId xmlns:a16="http://schemas.microsoft.com/office/drawing/2014/main" val="2401191428"/>
                    </a:ext>
                  </a:extLst>
                </a:gridCol>
                <a:gridCol w="1604645">
                  <a:extLst>
                    <a:ext uri="{9D8B030D-6E8A-4147-A177-3AD203B41FA5}">
                      <a16:colId xmlns:a16="http://schemas.microsoft.com/office/drawing/2014/main" val="3632295496"/>
                    </a:ext>
                  </a:extLst>
                </a:gridCol>
                <a:gridCol w="1605280">
                  <a:extLst>
                    <a:ext uri="{9D8B030D-6E8A-4147-A177-3AD203B41FA5}">
                      <a16:colId xmlns:a16="http://schemas.microsoft.com/office/drawing/2014/main" val="798794970"/>
                    </a:ext>
                  </a:extLst>
                </a:gridCol>
                <a:gridCol w="1605280">
                  <a:extLst>
                    <a:ext uri="{9D8B030D-6E8A-4147-A177-3AD203B41FA5}">
                      <a16:colId xmlns:a16="http://schemas.microsoft.com/office/drawing/2014/main" val="2521319629"/>
                    </a:ext>
                  </a:extLst>
                </a:gridCol>
              </a:tblGrid>
              <a:tr h="0">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Accuracy</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F-score</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AUC</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39960098"/>
                  </a:ext>
                </a:extLst>
              </a:tr>
              <a:tr h="0">
                <a:tc>
                  <a:txBody>
                    <a:bodyPr/>
                    <a:lstStyle/>
                    <a:p>
                      <a:pPr marL="0" marR="0" algn="ctr">
                        <a:spcBef>
                          <a:spcPts val="0"/>
                        </a:spcBef>
                        <a:spcAft>
                          <a:spcPts val="0"/>
                        </a:spcAft>
                      </a:pPr>
                      <a:r>
                        <a:rPr lang="en-US" sz="1000">
                          <a:effectLst/>
                        </a:rPr>
                        <a:t>Spectrogram based-model</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77111725"/>
                  </a:ext>
                </a:extLst>
              </a:tr>
              <a:tr h="0">
                <a:tc>
                  <a:txBody>
                    <a:bodyPr/>
                    <a:lstStyle/>
                    <a:p>
                      <a:pPr marL="0" marR="0" algn="ctr">
                        <a:spcBef>
                          <a:spcPts val="0"/>
                        </a:spcBef>
                        <a:spcAft>
                          <a:spcPts val="0"/>
                        </a:spcAft>
                      </a:pPr>
                      <a:r>
                        <a:rPr lang="en-US" sz="1000">
                          <a:effectLst/>
                        </a:rPr>
                        <a:t>VGG-16 CNN Transfer-Learning</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0.72</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0.945</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929585568"/>
                  </a:ext>
                </a:extLst>
              </a:tr>
              <a:tr h="0">
                <a:tc>
                  <a:txBody>
                    <a:bodyPr/>
                    <a:lstStyle/>
                    <a:p>
                      <a:pPr marL="0" marR="0" algn="ctr">
                        <a:spcBef>
                          <a:spcPts val="0"/>
                        </a:spcBef>
                        <a:spcAft>
                          <a:spcPts val="0"/>
                        </a:spcAft>
                      </a:pPr>
                      <a:r>
                        <a:rPr lang="en-US" sz="1000">
                          <a:effectLst/>
                        </a:rPr>
                        <a:t>Feature Engineering based models</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8012039"/>
                  </a:ext>
                </a:extLst>
              </a:tr>
              <a:tr h="0">
                <a:tc>
                  <a:txBody>
                    <a:bodyPr/>
                    <a:lstStyle/>
                    <a:p>
                      <a:pPr marL="0" marR="0" algn="ctr">
                        <a:spcBef>
                          <a:spcPts val="0"/>
                        </a:spcBef>
                        <a:spcAft>
                          <a:spcPts val="0"/>
                        </a:spcAft>
                      </a:pPr>
                      <a:r>
                        <a:rPr lang="en-US" sz="1000">
                          <a:effectLst/>
                        </a:rPr>
                        <a:t>Logistic Regression (LR)</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0.68</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0.69</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0.940</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354833216"/>
                  </a:ext>
                </a:extLst>
              </a:tr>
              <a:tr h="0">
                <a:tc>
                  <a:txBody>
                    <a:bodyPr/>
                    <a:lstStyle/>
                    <a:p>
                      <a:pPr marL="0" marR="0" algn="ctr">
                        <a:spcBef>
                          <a:spcPts val="0"/>
                        </a:spcBef>
                        <a:spcAft>
                          <a:spcPts val="0"/>
                        </a:spcAft>
                      </a:pPr>
                      <a:r>
                        <a:rPr lang="en-US" sz="1000">
                          <a:effectLst/>
                        </a:rPr>
                        <a:t>Random Forest (RF)</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0.950</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20581627"/>
                  </a:ext>
                </a:extLst>
              </a:tr>
              <a:tr h="0">
                <a:tc>
                  <a:txBody>
                    <a:bodyPr/>
                    <a:lstStyle/>
                    <a:p>
                      <a:pPr marL="0" marR="0" algn="ctr">
                        <a:spcBef>
                          <a:spcPts val="0"/>
                        </a:spcBef>
                        <a:spcAft>
                          <a:spcPts val="0"/>
                        </a:spcAft>
                      </a:pPr>
                      <a:r>
                        <a:rPr lang="en-US" sz="1000">
                          <a:effectLst/>
                        </a:rPr>
                        <a:t>Support Vector Machines (SVM)</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0.71</a:t>
                      </a:r>
                    </a:p>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0.955</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27443312"/>
                  </a:ext>
                </a:extLst>
              </a:tr>
              <a:tr h="0">
                <a:tc>
                  <a:txBody>
                    <a:bodyPr/>
                    <a:lstStyle/>
                    <a:p>
                      <a:pPr marL="0" marR="0" algn="ctr">
                        <a:spcBef>
                          <a:spcPts val="0"/>
                        </a:spcBef>
                        <a:spcAft>
                          <a:spcPts val="0"/>
                        </a:spcAft>
                      </a:pPr>
                      <a:r>
                        <a:rPr lang="en-US" sz="1000">
                          <a:effectLst/>
                        </a:rPr>
                        <a:t>Extreme Gradient Boosting(XGB)</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0.72</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0.72</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0.952</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73854560"/>
                  </a:ext>
                </a:extLst>
              </a:tr>
              <a:tr h="0">
                <a:tc>
                  <a:txBody>
                    <a:bodyPr/>
                    <a:lstStyle/>
                    <a:p>
                      <a:pPr marL="0" marR="0" algn="ctr">
                        <a:spcBef>
                          <a:spcPts val="0"/>
                        </a:spcBef>
                        <a:spcAft>
                          <a:spcPts val="0"/>
                        </a:spcAft>
                      </a:pPr>
                      <a:r>
                        <a:rPr lang="en-US" sz="1000">
                          <a:effectLst/>
                        </a:rPr>
                        <a:t>Ensemble Classifiers</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11304841"/>
                  </a:ext>
                </a:extLst>
              </a:tr>
              <a:tr h="0">
                <a:tc>
                  <a:txBody>
                    <a:bodyPr/>
                    <a:lstStyle/>
                    <a:p>
                      <a:pPr marL="0" marR="0" algn="ctr">
                        <a:spcBef>
                          <a:spcPts val="0"/>
                        </a:spcBef>
                        <a:spcAft>
                          <a:spcPts val="0"/>
                        </a:spcAft>
                      </a:pPr>
                      <a:r>
                        <a:rPr lang="en-US" sz="1000">
                          <a:effectLst/>
                        </a:rPr>
                        <a:t>VGG-16 CNN + XGB-</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0.78</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0.78</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0.967</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462962580"/>
                  </a:ext>
                </a:extLst>
              </a:tr>
            </a:tbl>
          </a:graphicData>
        </a:graphic>
      </p:graphicFrame>
    </p:spTree>
    <p:extLst>
      <p:ext uri="{BB962C8B-B14F-4D97-AF65-F5344CB8AC3E}">
        <p14:creationId xmlns:p14="http://schemas.microsoft.com/office/powerpoint/2010/main" val="874590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A544F72F-11C1-AD16-B881-2F646810FCBD}"/>
              </a:ext>
            </a:extLst>
          </p:cNvPr>
          <p:cNvSpPr>
            <a:spLocks noGrp="1"/>
          </p:cNvSpPr>
          <p:nvPr>
            <p:ph idx="1"/>
          </p:nvPr>
        </p:nvSpPr>
        <p:spPr>
          <a:xfrm>
            <a:off x="685800" y="511728"/>
            <a:ext cx="10820400" cy="5706957"/>
          </a:xfrm>
        </p:spPr>
        <p:txBody>
          <a:bodyPr/>
          <a:lstStyle/>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Din </a:t>
            </a:r>
            <a:r>
              <a:rPr lang="en-US" sz="1800" dirty="0" err="1">
                <a:effectLst/>
                <a:latin typeface="Times New Roman" panose="02020603050405020304" pitchFamily="18" charset="0"/>
                <a:ea typeface="SimSun" panose="02010600030101010101" pitchFamily="2" charset="-122"/>
              </a:rPr>
              <a:t>tabelul</a:t>
            </a:r>
            <a:r>
              <a:rPr lang="en-US" sz="1800" dirty="0">
                <a:effectLst/>
                <a:latin typeface="Times New Roman" panose="02020603050405020304" pitchFamily="18" charset="0"/>
                <a:ea typeface="SimSun" panose="02010600030101010101" pitchFamily="2" charset="-122"/>
              </a:rPr>
              <a:t> 1 </a:t>
            </a:r>
            <a:r>
              <a:rPr lang="en-US" sz="1800" dirty="0" err="1">
                <a:effectLst/>
                <a:latin typeface="Times New Roman" panose="02020603050405020304" pitchFamily="18" charset="0"/>
                <a:ea typeface="SimSun" panose="02010600030101010101" pitchFamily="2" charset="-122"/>
              </a:rPr>
              <a:t>rezultă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slabe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rezultate</a:t>
            </a:r>
            <a:r>
              <a:rPr lang="en-US" sz="1800" dirty="0">
                <a:effectLst/>
                <a:latin typeface="Times New Roman" panose="02020603050405020304" pitchFamily="18" charset="0"/>
                <a:ea typeface="SimSun" panose="02010600030101010101" pitchFamily="2" charset="-122"/>
              </a:rPr>
              <a:t> sunt la </a:t>
            </a:r>
            <a:r>
              <a:rPr lang="en-US" sz="1800" dirty="0" err="1">
                <a:effectLst/>
                <a:latin typeface="Times New Roman" panose="02020603050405020304" pitchFamily="18" charset="0"/>
                <a:ea typeface="SimSun" panose="02010600030101010101" pitchFamily="2" charset="-122"/>
              </a:rPr>
              <a:t>clasificatorul</a:t>
            </a:r>
            <a:r>
              <a:rPr lang="en-US" sz="1800" dirty="0">
                <a:effectLst/>
                <a:latin typeface="Times New Roman" panose="02020603050405020304" pitchFamily="18" charset="0"/>
                <a:ea typeface="SimSun" panose="02010600030101010101" pitchFamily="2" charset="-122"/>
              </a:rPr>
              <a:t> Logistic Regression (LR). </a:t>
            </a:r>
            <a:r>
              <a:rPr lang="en-US" sz="1800" dirty="0" err="1">
                <a:effectLst/>
                <a:latin typeface="Times New Roman" panose="02020603050405020304" pitchFamily="18" charset="0"/>
                <a:ea typeface="SimSun" panose="02010600030101010101" pitchFamily="2" charset="-122"/>
              </a:rPr>
              <a:t>Acest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lucru</a:t>
            </a:r>
            <a:r>
              <a:rPr lang="en-US" sz="1800" dirty="0">
                <a:effectLst/>
                <a:latin typeface="Times New Roman" panose="02020603050405020304" pitchFamily="18" charset="0"/>
                <a:ea typeface="SimSun" panose="02010600030101010101" pitchFamily="2" charset="-122"/>
              </a:rPr>
              <a:t> era de </a:t>
            </a:r>
            <a:r>
              <a:rPr lang="en-US" sz="1800" dirty="0" err="1">
                <a:effectLst/>
                <a:latin typeface="Times New Roman" panose="02020603050405020304" pitchFamily="18" charset="0"/>
                <a:ea typeface="SimSun" panose="02010600030101010101" pitchFamily="2" charset="-122"/>
              </a:rPr>
              <a:t>așteptat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deoarece</a:t>
            </a:r>
            <a:r>
              <a:rPr lang="en-US" sz="1800" dirty="0">
                <a:effectLst/>
                <a:latin typeface="Times New Roman" panose="02020603050405020304" pitchFamily="18" charset="0"/>
                <a:ea typeface="SimSun" panose="02010600030101010101" pitchFamily="2" charset="-122"/>
              </a:rPr>
              <a:t> LR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un </a:t>
            </a:r>
            <a:r>
              <a:rPr lang="en-US" sz="1800" dirty="0" err="1">
                <a:effectLst/>
                <a:latin typeface="Times New Roman" panose="02020603050405020304" pitchFamily="18" charset="0"/>
                <a:ea typeface="SimSun" panose="02010600030101010101" pitchFamily="2" charset="-122"/>
              </a:rPr>
              <a:t>clasificator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liniar</a:t>
            </a:r>
            <a:r>
              <a:rPr lang="en-US" sz="1800" dirty="0">
                <a:effectLst/>
                <a:latin typeface="Times New Roman" panose="02020603050405020304" pitchFamily="18" charset="0"/>
                <a:ea typeface="SimSun" panose="02010600030101010101" pitchFamily="2" charset="-122"/>
              </a:rPr>
              <a:t>.</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     Cele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bune</a:t>
            </a:r>
            <a:r>
              <a:rPr lang="en-US" sz="1800" dirty="0">
                <a:effectLst/>
                <a:latin typeface="Times New Roman" panose="02020603050405020304" pitchFamily="18" charset="0"/>
                <a:ea typeface="SimSun" panose="02010600030101010101" pitchFamily="2" charset="-122"/>
              </a:rPr>
              <a:t> 2 </a:t>
            </a:r>
            <a:r>
              <a:rPr lang="en-US" sz="1800" dirty="0" err="1">
                <a:effectLst/>
                <a:latin typeface="Times New Roman" panose="02020603050405020304" pitchFamily="18" charset="0"/>
                <a:ea typeface="SimSun" panose="02010600030101010101" pitchFamily="2" charset="-122"/>
              </a:rPr>
              <a:t>modele</a:t>
            </a:r>
            <a:r>
              <a:rPr lang="en-US" sz="1800" dirty="0">
                <a:effectLst/>
                <a:latin typeface="Times New Roman" panose="02020603050405020304" pitchFamily="18" charset="0"/>
                <a:ea typeface="SimSun" panose="02010600030101010101" pitchFamily="2" charset="-122"/>
              </a:rPr>
              <a:t> sunt VGG-16 CNN Transfer-Learning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Extreme Gradient Boosting(XGB). </a:t>
            </a:r>
            <a:r>
              <a:rPr lang="en-US" sz="1800" dirty="0" err="1">
                <a:effectLst/>
                <a:latin typeface="Times New Roman" panose="02020603050405020304" pitchFamily="18" charset="0"/>
                <a:ea typeface="SimSun" panose="02010600030101010101" pitchFamily="2" charset="-122"/>
              </a:rPr>
              <a:t>Modelul</a:t>
            </a:r>
            <a:r>
              <a:rPr lang="en-US" sz="1800" dirty="0">
                <a:effectLst/>
                <a:latin typeface="Times New Roman" panose="02020603050405020304" pitchFamily="18" charset="0"/>
                <a:ea typeface="SimSun" panose="02010600030101010101" pitchFamily="2" charset="-122"/>
              </a:rPr>
              <a:t> CNN </a:t>
            </a:r>
            <a:r>
              <a:rPr lang="en-US" sz="1800" dirty="0" err="1">
                <a:effectLst/>
                <a:latin typeface="Times New Roman" panose="02020603050405020304" pitchFamily="18" charset="0"/>
                <a:ea typeface="SimSun" panose="02010600030101010101" pitchFamily="2" charset="-122"/>
              </a:rPr>
              <a:t>bazat</a:t>
            </a:r>
            <a:r>
              <a:rPr lang="en-US" sz="1800" dirty="0">
                <a:effectLst/>
                <a:latin typeface="Times New Roman" panose="02020603050405020304" pitchFamily="18" charset="0"/>
                <a:ea typeface="SimSun" panose="02010600030101010101" pitchFamily="2" charset="-122"/>
              </a:rPr>
              <a:t> pe </a:t>
            </a:r>
            <a:r>
              <a:rPr lang="en-US" sz="1800" dirty="0" err="1">
                <a:effectLst/>
                <a:latin typeface="Times New Roman" panose="02020603050405020304" pitchFamily="18" charset="0"/>
                <a:ea typeface="SimSun" panose="02010600030101010101" pitchFamily="2" charset="-122"/>
              </a:rPr>
              <a:t>spectrograma</a:t>
            </a:r>
            <a:r>
              <a:rPr lang="en-US" sz="1800" dirty="0">
                <a:effectLst/>
                <a:latin typeface="Times New Roman" panose="02020603050405020304" pitchFamily="18" charset="0"/>
                <a:ea typeface="SimSun" panose="02010600030101010101" pitchFamily="2" charset="-122"/>
              </a:rPr>
              <a:t> are un </a:t>
            </a:r>
            <a:r>
              <a:rPr lang="en-US" sz="1800" dirty="0" err="1">
                <a:effectLst/>
                <a:latin typeface="Times New Roman" panose="02020603050405020304" pitchFamily="18" charset="0"/>
                <a:ea typeface="SimSun" panose="02010600030101010101" pitchFamily="2" charset="-122"/>
              </a:rPr>
              <a:t>avantaj</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acela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permite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bazei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convoluționale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să</a:t>
            </a:r>
            <a:r>
              <a:rPr lang="en-US" sz="1800" dirty="0">
                <a:effectLst/>
                <a:latin typeface="Times New Roman" panose="02020603050405020304" pitchFamily="18" charset="0"/>
                <a:ea typeface="SimSun" panose="02010600030101010101" pitchFamily="2" charset="-122"/>
              </a:rPr>
              <a:t> fie </a:t>
            </a:r>
            <a:r>
              <a:rPr lang="en-US" sz="1800" dirty="0" err="1">
                <a:effectLst/>
                <a:latin typeface="Times New Roman" panose="02020603050405020304" pitchFamily="18" charset="0"/>
                <a:ea typeface="SimSun" panose="02010600030101010101" pitchFamily="2" charset="-122"/>
              </a:rPr>
              <a:t>antrenabile</a:t>
            </a:r>
            <a:r>
              <a:rPr lang="en-US" sz="1800" dirty="0">
                <a:effectLst/>
                <a:latin typeface="Times New Roman" panose="02020603050405020304" pitchFamily="18" charset="0"/>
                <a:ea typeface="SimSun" panose="02010600030101010101" pitchFamily="2" charset="-122"/>
              </a:rPr>
              <a:t>. Pe o </a:t>
            </a:r>
            <a:r>
              <a:rPr lang="en-US" sz="1800" dirty="0" err="1">
                <a:effectLst/>
                <a:latin typeface="Times New Roman" panose="02020603050405020304" pitchFamily="18" charset="0"/>
                <a:ea typeface="SimSun" panose="02010600030101010101" pitchFamily="2" charset="-122"/>
              </a:rPr>
              <a:t>bază</a:t>
            </a:r>
            <a:r>
              <a:rPr lang="en-US" sz="1800" dirty="0">
                <a:effectLst/>
                <a:latin typeface="Times New Roman" panose="02020603050405020304" pitchFamily="18" charset="0"/>
                <a:ea typeface="SimSun" panose="02010600030101010101" pitchFamily="2" charset="-122"/>
              </a:rPr>
              <a:t> de date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mare, ne </a:t>
            </a:r>
            <a:r>
              <a:rPr lang="en-US" sz="1800" dirty="0" err="1">
                <a:effectLst/>
                <a:latin typeface="Times New Roman" panose="02020603050405020304" pitchFamily="18" charset="0"/>
                <a:ea typeface="SimSun" panose="02010600030101010101" pitchFamily="2" charset="-122"/>
              </a:rPr>
              <a:t>așteptăm</a:t>
            </a:r>
            <a:r>
              <a:rPr lang="en-US" sz="1800" dirty="0">
                <a:effectLst/>
                <a:latin typeface="Times New Roman" panose="02020603050405020304" pitchFamily="18" charset="0"/>
                <a:ea typeface="SimSun" panose="02010600030101010101" pitchFamily="2" charset="-122"/>
              </a:rPr>
              <a:t> ca o </a:t>
            </a:r>
            <a:r>
              <a:rPr lang="en-US" sz="1800" dirty="0" err="1">
                <a:effectLst/>
                <a:latin typeface="Times New Roman" panose="02020603050405020304" pitchFamily="18" charset="0"/>
                <a:ea typeface="SimSun" panose="02010600030101010101" pitchFamily="2" charset="-122"/>
              </a:rPr>
              <a:t>rețea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neuronala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convoluțională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aiba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rezultate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mult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bune</a:t>
            </a:r>
            <a:r>
              <a:rPr lang="en-US" sz="1800" dirty="0">
                <a:effectLst/>
                <a:latin typeface="Times New Roman" panose="02020603050405020304" pitchFamily="18" charset="0"/>
                <a:ea typeface="SimSun" panose="02010600030101010101" pitchFamily="2" charset="-122"/>
              </a:rPr>
              <a:t>.</a:t>
            </a:r>
          </a:p>
          <a:p>
            <a:pPr marL="0" marR="0" algn="just">
              <a:spcBef>
                <a:spcPts val="0"/>
              </a:spcBef>
              <a:spcAft>
                <a:spcPts val="0"/>
              </a:spcAft>
            </a:pP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Ensemblele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reprezintă</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practică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frecvent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adoptată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învățarea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automată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care </a:t>
            </a:r>
            <a:r>
              <a:rPr lang="en-US" sz="1800" dirty="0" err="1">
                <a:effectLst/>
                <a:latin typeface="Times New Roman" panose="02020603050405020304" pitchFamily="18" charset="0"/>
                <a:ea typeface="SimSun" panose="02010600030101010101" pitchFamily="2" charset="-122"/>
              </a:rPr>
              <a:t>rezultatele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provenite</a:t>
            </a:r>
            <a:r>
              <a:rPr lang="en-US" sz="1800" dirty="0">
                <a:effectLst/>
                <a:latin typeface="Times New Roman" panose="02020603050405020304" pitchFamily="18" charset="0"/>
                <a:ea typeface="SimSun" panose="02010600030101010101" pitchFamily="2" charset="-122"/>
              </a:rPr>
              <a:t> din </a:t>
            </a:r>
            <a:r>
              <a:rPr lang="en-US" sz="1800" dirty="0" err="1">
                <a:effectLst/>
                <a:latin typeface="Times New Roman" panose="02020603050405020304" pitchFamily="18" charset="0"/>
                <a:ea typeface="SimSun" panose="02010600030101010101" pitchFamily="2" charset="-122"/>
              </a:rPr>
              <a:t>diferite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clasificatoare</a:t>
            </a:r>
            <a:r>
              <a:rPr lang="en-US" sz="1800" dirty="0">
                <a:effectLst/>
                <a:latin typeface="Times New Roman" panose="02020603050405020304" pitchFamily="18" charset="0"/>
                <a:ea typeface="SimSun" panose="02010600030101010101" pitchFamily="2" charset="-122"/>
              </a:rPr>
              <a:t> sunt combinate. </a:t>
            </a:r>
            <a:r>
              <a:rPr lang="en-US" sz="1800" dirty="0" err="1">
                <a:effectLst/>
                <a:latin typeface="Times New Roman" panose="02020603050405020304" pitchFamily="18" charset="0"/>
                <a:ea typeface="SimSun" panose="02010600030101010101" pitchFamily="2" charset="-122"/>
              </a:rPr>
              <a:t>Acest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lucru</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realizează</a:t>
            </a:r>
            <a:r>
              <a:rPr lang="en-US" sz="1800" dirty="0">
                <a:effectLst/>
                <a:latin typeface="Times New Roman" panose="02020603050405020304" pitchFamily="18" charset="0"/>
                <a:ea typeface="SimSun" panose="02010600030101010101" pitchFamily="2" charset="-122"/>
              </a:rPr>
              <a:t> fie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vot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majoritar</a:t>
            </a:r>
            <a:r>
              <a:rPr lang="en-US" sz="1800" dirty="0">
                <a:effectLst/>
                <a:latin typeface="Times New Roman" panose="02020603050405020304" pitchFamily="18" charset="0"/>
                <a:ea typeface="SimSun" panose="02010600030101010101" pitchFamily="2" charset="-122"/>
              </a:rPr>
              <a:t>, fie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medierea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scorurilor</a:t>
            </a:r>
            <a:r>
              <a:rPr lang="en-US" sz="1800" dirty="0">
                <a:effectLst/>
                <a:latin typeface="Times New Roman" panose="02020603050405020304" pitchFamily="18" charset="0"/>
                <a:ea typeface="SimSun" panose="02010600030101010101" pitchFamily="2" charset="-122"/>
              </a:rPr>
              <a:t>/</a:t>
            </a:r>
            <a:r>
              <a:rPr lang="en-US" sz="1800" dirty="0" err="1">
                <a:effectLst/>
                <a:latin typeface="Times New Roman" panose="02020603050405020304" pitchFamily="18" charset="0"/>
                <a:ea typeface="SimSun" panose="02010600030101010101" pitchFamily="2" charset="-122"/>
              </a:rPr>
              <a:t>probabilităților</a:t>
            </a:r>
            <a:r>
              <a:rPr lang="en-US" sz="1800" dirty="0">
                <a:effectLst/>
                <a:latin typeface="Times New Roman" panose="02020603050405020304" pitchFamily="18" charset="0"/>
                <a:ea typeface="SimSun" panose="02010600030101010101" pitchFamily="2" charset="-122"/>
              </a:rPr>
              <a:t>. Un </a:t>
            </a:r>
            <a:r>
              <a:rPr lang="en-US" sz="1800" dirty="0" err="1">
                <a:effectLst/>
                <a:latin typeface="Times New Roman" panose="02020603050405020304" pitchFamily="18" charset="0"/>
                <a:ea typeface="SimSun" panose="02010600030101010101" pitchFamily="2" charset="-122"/>
              </a:rPr>
              <a:t>astfel</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sistem</a:t>
            </a:r>
            <a:r>
              <a:rPr lang="en-US" sz="1800" dirty="0">
                <a:effectLst/>
                <a:latin typeface="Times New Roman" panose="02020603050405020304" pitchFamily="18" charset="0"/>
                <a:ea typeface="SimSun" panose="02010600030101010101" pitchFamily="2" charset="-122"/>
              </a:rPr>
              <a:t> de ensemble, care </a:t>
            </a:r>
            <a:r>
              <a:rPr lang="en-US" sz="1800" dirty="0" err="1">
                <a:effectLst/>
                <a:latin typeface="Times New Roman" panose="02020603050405020304" pitchFamily="18" charset="0"/>
                <a:ea typeface="SimSun" panose="02010600030101010101" pitchFamily="2" charset="-122"/>
              </a:rPr>
              <a:t>combină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puterile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predicție</a:t>
            </a:r>
            <a:r>
              <a:rPr lang="en-US" sz="1800" dirty="0">
                <a:effectLst/>
                <a:latin typeface="Times New Roman" panose="02020603050405020304" pitchFamily="18" charset="0"/>
                <a:ea typeface="SimSun" panose="02010600030101010101" pitchFamily="2" charset="-122"/>
              </a:rPr>
              <a:t> ale </a:t>
            </a:r>
            <a:r>
              <a:rPr lang="en-US" sz="1800" dirty="0" err="1">
                <a:effectLst/>
                <a:latin typeface="Times New Roman" panose="02020603050405020304" pitchFamily="18" charset="0"/>
                <a:ea typeface="SimSun" panose="02010600030101010101" pitchFamily="2" charset="-122"/>
              </a:rPr>
              <a:t>clasificatorilor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diferiți</a:t>
            </a:r>
            <a:r>
              <a:rPr lang="en-US" sz="1800" dirty="0">
                <a:effectLst/>
                <a:latin typeface="Times New Roman" panose="02020603050405020304" pitchFamily="18" charset="0"/>
                <a:ea typeface="SimSun" panose="02010600030101010101" pitchFamily="2" charset="-122"/>
              </a:rPr>
              <a:t>, face </a:t>
            </a:r>
            <a:r>
              <a:rPr lang="en-US" sz="1800" dirty="0" err="1">
                <a:effectLst/>
                <a:latin typeface="Times New Roman" panose="02020603050405020304" pitchFamily="18" charset="0"/>
                <a:ea typeface="SimSun" panose="02010600030101010101" pitchFamily="2" charset="-122"/>
              </a:rPr>
              <a:t>sistemul</a:t>
            </a:r>
            <a:r>
              <a:rPr lang="en-US" sz="1800" dirty="0">
                <a:effectLst/>
                <a:latin typeface="Times New Roman" panose="02020603050405020304" pitchFamily="18" charset="0"/>
                <a:ea typeface="SimSun" panose="02010600030101010101" pitchFamily="2" charset="-122"/>
              </a:rPr>
              <a:t> global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robust.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cazul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nostru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fiecare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clasificator</a:t>
            </a:r>
            <a:r>
              <a:rPr lang="en-US" sz="1800" dirty="0">
                <a:effectLst/>
                <a:latin typeface="Times New Roman" panose="02020603050405020304" pitchFamily="18" charset="0"/>
                <a:ea typeface="SimSun" panose="02010600030101010101" pitchFamily="2" charset="-122"/>
              </a:rPr>
              <a:t> produce o </a:t>
            </a:r>
            <a:r>
              <a:rPr lang="en-US" sz="1800" dirty="0" err="1">
                <a:effectLst/>
                <a:latin typeface="Times New Roman" panose="02020603050405020304" pitchFamily="18" charset="0"/>
                <a:ea typeface="SimSun" panose="02010600030101010101" pitchFamily="2" charset="-122"/>
              </a:rPr>
              <a:t>probabilitate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predicție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fiecare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dintre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etichetele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clasă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urmare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medierea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probabilităților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prezise</a:t>
            </a:r>
            <a:r>
              <a:rPr lang="en-US" sz="1800" dirty="0">
                <a:effectLst/>
                <a:latin typeface="Times New Roman" panose="02020603050405020304" pitchFamily="18" charset="0"/>
                <a:ea typeface="SimSun" panose="02010600030101010101" pitchFamily="2" charset="-122"/>
              </a:rPr>
              <a:t> de la </a:t>
            </a:r>
            <a:r>
              <a:rPr lang="en-US" sz="1800" dirty="0" err="1">
                <a:effectLst/>
                <a:latin typeface="Times New Roman" panose="02020603050405020304" pitchFamily="18" charset="0"/>
                <a:ea typeface="SimSun" panose="02010600030101010101" pitchFamily="2" charset="-122"/>
              </a:rPr>
              <a:t>diferitele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clasificatoare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ar</a:t>
            </a:r>
            <a:r>
              <a:rPr lang="en-US" sz="1800" dirty="0">
                <a:effectLst/>
                <a:latin typeface="Times New Roman" panose="02020603050405020304" pitchFamily="18" charset="0"/>
                <a:ea typeface="SimSun" panose="02010600030101010101" pitchFamily="2" charset="-122"/>
              </a:rPr>
              <a:t> fi o </a:t>
            </a:r>
            <a:r>
              <a:rPr lang="en-US" sz="1800" dirty="0" err="1">
                <a:effectLst/>
                <a:latin typeface="Times New Roman" panose="02020603050405020304" pitchFamily="18" charset="0"/>
                <a:ea typeface="SimSun" panose="02010600030101010101" pitchFamily="2" charset="-122"/>
              </a:rPr>
              <a:t>modalitate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simplă</a:t>
            </a:r>
            <a:r>
              <a:rPr lang="en-US" sz="1800" dirty="0">
                <a:effectLst/>
                <a:latin typeface="Times New Roman" panose="02020603050405020304" pitchFamily="18" charset="0"/>
                <a:ea typeface="SimSun" panose="02010600030101010101" pitchFamily="2" charset="-122"/>
              </a:rPr>
              <a:t> de a </a:t>
            </a:r>
            <a:r>
              <a:rPr lang="en-US" sz="1800" dirty="0" err="1">
                <a:effectLst/>
                <a:latin typeface="Times New Roman" panose="02020603050405020304" pitchFamily="18" charset="0"/>
                <a:ea typeface="SimSun" panose="02010600030101010101" pitchFamily="2" charset="-122"/>
              </a:rPr>
              <a:t>realiza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învățarea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ensemble.</a:t>
            </a:r>
          </a:p>
          <a:p>
            <a:pPr marL="0" marR="0" algn="l">
              <a:spcBef>
                <a:spcPts val="0"/>
              </a:spcBef>
              <a:spcAft>
                <a:spcPts val="0"/>
              </a:spcAft>
            </a:pP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Modelele</a:t>
            </a:r>
            <a:r>
              <a:rPr lang="en-US" sz="1800" dirty="0">
                <a:effectLst/>
                <a:latin typeface="Times New Roman" panose="02020603050405020304" pitchFamily="18" charset="0"/>
                <a:ea typeface="SimSun" panose="02010600030101010101" pitchFamily="2" charset="-122"/>
              </a:rPr>
              <a:t> descries </a:t>
            </a:r>
            <a:r>
              <a:rPr lang="en-US" sz="1800" dirty="0" err="1">
                <a:effectLst/>
                <a:latin typeface="Times New Roman" panose="02020603050405020304" pitchFamily="18" charset="0"/>
                <a:ea typeface="SimSun" panose="02010600030101010101" pitchFamily="2" charset="-122"/>
              </a:rPr>
              <a:t>până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acum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utilizează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surse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intrare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foarte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diferite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respectiv</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spectrogramele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caracteristicile</a:t>
            </a:r>
            <a:r>
              <a:rPr lang="en-US" sz="1800" dirty="0">
                <a:effectLst/>
                <a:latin typeface="Times New Roman" panose="02020603050405020304" pitchFamily="18" charset="0"/>
                <a:ea typeface="SimSun" panose="02010600030101010101" pitchFamily="2" charset="-122"/>
              </a:rPr>
              <a:t> create manual.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urmare</a:t>
            </a:r>
            <a:r>
              <a:rPr lang="en-US" sz="1800" dirty="0">
                <a:effectLst/>
                <a:latin typeface="Times New Roman" panose="02020603050405020304" pitchFamily="18" charset="0"/>
                <a:ea typeface="SimSun" panose="02010600030101010101" pitchFamily="2" charset="-122"/>
              </a:rPr>
              <a:t>, are </a:t>
            </a:r>
            <a:r>
              <a:rPr lang="en-US" sz="1800" dirty="0" err="1">
                <a:effectLst/>
                <a:latin typeface="Times New Roman" panose="02020603050405020304" pitchFamily="18" charset="0"/>
                <a:ea typeface="SimSun" panose="02010600030101010101" pitchFamily="2" charset="-122"/>
              </a:rPr>
              <a:t>sens</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combinăm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modelele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ensemble.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acest</a:t>
            </a:r>
            <a:r>
              <a:rPr lang="en-US" sz="1800" dirty="0">
                <a:effectLst/>
                <a:latin typeface="Times New Roman" panose="02020603050405020304" pitchFamily="18" charset="0"/>
                <a:ea typeface="SimSun" panose="02010600030101010101" pitchFamily="2" charset="-122"/>
              </a:rPr>
              <a:t> studio, VGG-16 Transfer Learning, </a:t>
            </a:r>
            <a:r>
              <a:rPr lang="en-US" sz="1800" dirty="0" err="1">
                <a:effectLst/>
                <a:latin typeface="Times New Roman" panose="02020603050405020304" pitchFamily="18" charset="0"/>
                <a:ea typeface="SimSun" panose="02010600030101010101" pitchFamily="2" charset="-122"/>
              </a:rPr>
              <a:t>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combinat</a:t>
            </a:r>
            <a:r>
              <a:rPr lang="en-US" sz="1800" dirty="0">
                <a:effectLst/>
                <a:latin typeface="Times New Roman" panose="02020603050405020304" pitchFamily="18" charset="0"/>
                <a:ea typeface="SimSun" panose="02010600030101010101" pitchFamily="2" charset="-122"/>
              </a:rPr>
              <a:t> cu </a:t>
            </a:r>
            <a:r>
              <a:rPr lang="en-US" sz="1800" dirty="0" err="1">
                <a:effectLst/>
                <a:latin typeface="Times New Roman" panose="02020603050405020304" pitchFamily="18" charset="0"/>
                <a:ea typeface="SimSun" panose="02010600030101010101" pitchFamily="2" charset="-122"/>
              </a:rPr>
              <a:t>XGBoost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cel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bun model cu </a:t>
            </a:r>
            <a:r>
              <a:rPr lang="en-US" sz="1800" dirty="0" err="1">
                <a:effectLst/>
                <a:latin typeface="Times New Roman" panose="02020603050405020304" pitchFamily="18" charset="0"/>
                <a:ea typeface="SimSun" panose="02010600030101010101" pitchFamily="2" charset="-122"/>
              </a:rPr>
              <a:t>caracteristici</a:t>
            </a:r>
            <a:r>
              <a:rPr lang="en-US" sz="1800" dirty="0">
                <a:effectLst/>
                <a:latin typeface="Times New Roman" panose="02020603050405020304" pitchFamily="18" charset="0"/>
                <a:ea typeface="SimSun" panose="02010600030101010101" pitchFamily="2" charset="-122"/>
              </a:rPr>
              <a:t> create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medierea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probabilităților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prezise</a:t>
            </a:r>
            <a:r>
              <a:rPr lang="en-US" sz="1800" dirty="0">
                <a:effectLst/>
                <a:latin typeface="Times New Roman" panose="02020603050405020304" pitchFamily="18" charset="0"/>
                <a:ea typeface="SimSun" panose="02010600030101010101" pitchFamily="2" charset="-122"/>
              </a:rPr>
              <a:t>. Conform </a:t>
            </a:r>
            <a:r>
              <a:rPr lang="en-US" sz="1800" dirty="0" err="1">
                <a:effectLst/>
                <a:latin typeface="Times New Roman" panose="02020603050405020304" pitchFamily="18" charset="0"/>
                <a:ea typeface="SimSun" panose="02010600030101010101" pitchFamily="2" charset="-122"/>
              </a:rPr>
              <a:t>Tabelului</a:t>
            </a:r>
            <a:r>
              <a:rPr lang="en-US" sz="1800" dirty="0">
                <a:effectLst/>
                <a:latin typeface="Times New Roman" panose="02020603050405020304" pitchFamily="18" charset="0"/>
                <a:ea typeface="SimSun" panose="02010600030101010101" pitchFamily="2" charset="-122"/>
              </a:rPr>
              <a:t> 1, </a:t>
            </a:r>
            <a:r>
              <a:rPr lang="en-US" sz="1800" dirty="0" err="1">
                <a:effectLst/>
                <a:latin typeface="Times New Roman" panose="02020603050405020304" pitchFamily="18" charset="0"/>
                <a:ea typeface="SimSun" panose="02010600030101010101" pitchFamily="2" charset="-122"/>
              </a:rPr>
              <a:t>acest</a:t>
            </a:r>
            <a:r>
              <a:rPr lang="en-US" sz="1800" dirty="0">
                <a:effectLst/>
                <a:latin typeface="Times New Roman" panose="02020603050405020304" pitchFamily="18" charset="0"/>
                <a:ea typeface="SimSun" panose="02010600030101010101" pitchFamily="2" charset="-122"/>
              </a:rPr>
              <a:t> ensemble </a:t>
            </a:r>
            <a:r>
              <a:rPr lang="en-US" sz="1800" dirty="0" err="1">
                <a:effectLst/>
                <a:latin typeface="Times New Roman" panose="02020603050405020304" pitchFamily="18" charset="0"/>
                <a:ea typeface="SimSun" panose="02010600030101010101" pitchFamily="2" charset="-122"/>
              </a:rPr>
              <a:t>aduce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beneficii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observă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depășește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toți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clasificatorii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individuali</a:t>
            </a:r>
            <a:endParaRPr lang="en-US" sz="1800" dirty="0">
              <a:effectLst/>
              <a:latin typeface="Times New Roman" panose="02020603050405020304" pitchFamily="18" charset="0"/>
              <a:ea typeface="SimSun" panose="02010600030101010101" pitchFamily="2" charset="-122"/>
            </a:endParaRPr>
          </a:p>
          <a:p>
            <a:endParaRPr lang="en-US" dirty="0"/>
          </a:p>
        </p:txBody>
      </p:sp>
    </p:spTree>
    <p:extLst>
      <p:ext uri="{BB962C8B-B14F-4D97-AF65-F5344CB8AC3E}">
        <p14:creationId xmlns:p14="http://schemas.microsoft.com/office/powerpoint/2010/main" val="1996697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9F45C05-947C-0EEB-76F3-3744E0221919}"/>
              </a:ext>
            </a:extLst>
          </p:cNvPr>
          <p:cNvSpPr>
            <a:spLocks noGrp="1"/>
          </p:cNvSpPr>
          <p:nvPr>
            <p:ph type="title"/>
          </p:nvPr>
        </p:nvSpPr>
        <p:spPr/>
        <p:txBody>
          <a:bodyPr/>
          <a:lstStyle/>
          <a:p>
            <a:r>
              <a:rPr lang="ro-RO" dirty="0" err="1"/>
              <a:t>Matricile</a:t>
            </a:r>
            <a:r>
              <a:rPr lang="ro-RO" dirty="0"/>
              <a:t> de confuzie</a:t>
            </a:r>
            <a:endParaRPr lang="en-US" dirty="0"/>
          </a:p>
        </p:txBody>
      </p:sp>
      <p:sp>
        <p:nvSpPr>
          <p:cNvPr id="3" name="Substituent conținut 2">
            <a:extLst>
              <a:ext uri="{FF2B5EF4-FFF2-40B4-BE49-F238E27FC236}">
                <a16:creationId xmlns:a16="http://schemas.microsoft.com/office/drawing/2014/main" id="{28DB48F9-186F-337D-0A43-EBED60A6F617}"/>
              </a:ext>
            </a:extLst>
          </p:cNvPr>
          <p:cNvSpPr>
            <a:spLocks noGrp="1"/>
          </p:cNvSpPr>
          <p:nvPr>
            <p:ph idx="1"/>
          </p:nvPr>
        </p:nvSpPr>
        <p:spPr>
          <a:xfrm>
            <a:off x="184558" y="2194560"/>
            <a:ext cx="11321642" cy="4024125"/>
          </a:xfrm>
        </p:spPr>
        <p:txBody>
          <a:bodyPr/>
          <a:lstStyle/>
          <a:p>
            <a:endParaRPr lang="ro-RO" dirty="0"/>
          </a:p>
          <a:p>
            <a:endParaRPr lang="ro-RO" dirty="0"/>
          </a:p>
          <a:p>
            <a:endParaRPr lang="ro-RO" dirty="0"/>
          </a:p>
          <a:p>
            <a:endParaRPr lang="ro-RO" dirty="0"/>
          </a:p>
          <a:p>
            <a:endParaRPr lang="ro-RO" dirty="0"/>
          </a:p>
          <a:p>
            <a:endParaRPr lang="ro-RO" dirty="0"/>
          </a:p>
          <a:p>
            <a:endParaRPr lang="ro-RO" sz="1800" dirty="0"/>
          </a:p>
          <a:p>
            <a:pPr marL="0" indent="0">
              <a:buNone/>
            </a:pPr>
            <a:r>
              <a:rPr lang="ro-RO" sz="1800" dirty="0"/>
              <a:t>      VGG-16 CNN Transfer </a:t>
            </a:r>
            <a:r>
              <a:rPr lang="ro-RO" sz="1800" dirty="0" err="1"/>
              <a:t>Learning</a:t>
            </a:r>
            <a:r>
              <a:rPr lang="ro-RO" sz="1800" dirty="0"/>
              <a:t>      </a:t>
            </a:r>
            <a:r>
              <a:rPr lang="en-US" sz="1800" dirty="0"/>
              <a:t>Figura6. Gradient Boosting XGB –</a:t>
            </a:r>
            <a:r>
              <a:rPr lang="ro-RO" sz="1800" dirty="0"/>
              <a:t>          </a:t>
            </a:r>
            <a:r>
              <a:rPr lang="en-US" sz="1800" dirty="0" err="1">
                <a:effectLst/>
                <a:latin typeface="Times New Roman" panose="02020603050405020304" pitchFamily="18" charset="0"/>
                <a:ea typeface="SimSun" panose="02010600030101010101" pitchFamily="2" charset="-122"/>
              </a:rPr>
              <a:t>Clasificatorul</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asamblare</a:t>
            </a:r>
            <a:r>
              <a:rPr lang="ro-RO" sz="1800" dirty="0">
                <a:effectLst/>
                <a:latin typeface="Times New Roman" panose="02020603050405020304" pitchFamily="18" charset="0"/>
                <a:ea typeface="SimSun" panose="02010600030101010101" pitchFamily="2" charset="-122"/>
              </a:rPr>
              <a:t>-</a:t>
            </a:r>
            <a:endParaRPr lang="ro-RO" sz="1800" dirty="0"/>
          </a:p>
          <a:p>
            <a:pPr marL="0" indent="0">
              <a:buNone/>
            </a:pPr>
            <a:r>
              <a:rPr lang="ro-RO" sz="1800" dirty="0"/>
              <a:t>                                                                         </a:t>
            </a:r>
            <a:r>
              <a:rPr lang="en-US" sz="1800" dirty="0" err="1"/>
              <a:t>cel</a:t>
            </a:r>
            <a:r>
              <a:rPr lang="en-US" sz="1800" dirty="0"/>
              <a:t> </a:t>
            </a:r>
            <a:r>
              <a:rPr lang="en-US" sz="1800" dirty="0" err="1"/>
              <a:t>mai</a:t>
            </a:r>
            <a:r>
              <a:rPr lang="en-US" sz="1800" dirty="0"/>
              <a:t> bun </a:t>
            </a:r>
            <a:r>
              <a:rPr lang="ro-RO" sz="1800" dirty="0"/>
              <a:t>                                    </a:t>
            </a:r>
            <a:r>
              <a:rPr lang="en-US" sz="1800" dirty="0" err="1"/>
              <a:t>clasificator</a:t>
            </a:r>
            <a:r>
              <a:rPr lang="ro-RO" sz="1800" dirty="0"/>
              <a:t> </a:t>
            </a:r>
            <a:r>
              <a:rPr lang="en-US" sz="1800" dirty="0">
                <a:effectLst/>
                <a:latin typeface="Times New Roman" panose="02020603050405020304" pitchFamily="18" charset="0"/>
                <a:ea typeface="SimSun" panose="02010600030101010101" pitchFamily="2" charset="-122"/>
              </a:rPr>
              <a:t>XGB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VGG-16</a:t>
            </a:r>
            <a:r>
              <a:rPr lang="en-US" sz="1800" dirty="0"/>
              <a:t> </a:t>
            </a:r>
          </a:p>
          <a:p>
            <a:pPr marL="0" indent="0">
              <a:buNone/>
            </a:pPr>
            <a:endParaRPr lang="en-US" sz="1800" dirty="0"/>
          </a:p>
        </p:txBody>
      </p:sp>
      <p:pic>
        <p:nvPicPr>
          <p:cNvPr id="4" name="Imagine 3">
            <a:extLst>
              <a:ext uri="{FF2B5EF4-FFF2-40B4-BE49-F238E27FC236}">
                <a16:creationId xmlns:a16="http://schemas.microsoft.com/office/drawing/2014/main" id="{F39CE80C-ACD9-158D-E96D-80885A7EB828}"/>
              </a:ext>
            </a:extLst>
          </p:cNvPr>
          <p:cNvPicPr>
            <a:picLocks noChangeAspect="1"/>
          </p:cNvPicPr>
          <p:nvPr/>
        </p:nvPicPr>
        <p:blipFill>
          <a:blip r:embed="rId2"/>
          <a:stretch>
            <a:fillRect/>
          </a:stretch>
        </p:blipFill>
        <p:spPr>
          <a:xfrm>
            <a:off x="141171" y="1743075"/>
            <a:ext cx="3933825" cy="3371850"/>
          </a:xfrm>
          <a:prstGeom prst="rect">
            <a:avLst/>
          </a:prstGeom>
        </p:spPr>
      </p:pic>
      <p:pic>
        <p:nvPicPr>
          <p:cNvPr id="5" name="Imagine 4">
            <a:extLst>
              <a:ext uri="{FF2B5EF4-FFF2-40B4-BE49-F238E27FC236}">
                <a16:creationId xmlns:a16="http://schemas.microsoft.com/office/drawing/2014/main" id="{1D4C19AD-F968-ECAA-0ADC-E782134BD562}"/>
              </a:ext>
            </a:extLst>
          </p:cNvPr>
          <p:cNvPicPr>
            <a:picLocks noChangeAspect="1"/>
          </p:cNvPicPr>
          <p:nvPr/>
        </p:nvPicPr>
        <p:blipFill>
          <a:blip r:embed="rId3"/>
          <a:stretch>
            <a:fillRect/>
          </a:stretch>
        </p:blipFill>
        <p:spPr>
          <a:xfrm>
            <a:off x="4241006" y="1711442"/>
            <a:ext cx="3943350" cy="3390900"/>
          </a:xfrm>
          <a:prstGeom prst="rect">
            <a:avLst/>
          </a:prstGeom>
        </p:spPr>
      </p:pic>
      <p:pic>
        <p:nvPicPr>
          <p:cNvPr id="8" name="Imagine 7">
            <a:extLst>
              <a:ext uri="{FF2B5EF4-FFF2-40B4-BE49-F238E27FC236}">
                <a16:creationId xmlns:a16="http://schemas.microsoft.com/office/drawing/2014/main" id="{35B2CB97-ABB2-7144-C695-816EB420EE30}"/>
              </a:ext>
            </a:extLst>
          </p:cNvPr>
          <p:cNvPicPr>
            <a:picLocks noChangeAspect="1"/>
          </p:cNvPicPr>
          <p:nvPr/>
        </p:nvPicPr>
        <p:blipFill>
          <a:blip r:embed="rId4"/>
          <a:stretch>
            <a:fillRect/>
          </a:stretch>
        </p:blipFill>
        <p:spPr>
          <a:xfrm>
            <a:off x="8209994" y="1694973"/>
            <a:ext cx="3933825" cy="3419952"/>
          </a:xfrm>
          <a:prstGeom prst="rect">
            <a:avLst/>
          </a:prstGeom>
        </p:spPr>
      </p:pic>
    </p:spTree>
    <p:extLst>
      <p:ext uri="{BB962C8B-B14F-4D97-AF65-F5344CB8AC3E}">
        <p14:creationId xmlns:p14="http://schemas.microsoft.com/office/powerpoint/2010/main" val="125611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A5D1738-7617-9180-A44F-9951C1EC80A7}"/>
              </a:ext>
            </a:extLst>
          </p:cNvPr>
          <p:cNvSpPr>
            <a:spLocks noGrp="1"/>
          </p:cNvSpPr>
          <p:nvPr>
            <p:ph type="title"/>
          </p:nvPr>
        </p:nvSpPr>
        <p:spPr/>
        <p:txBody>
          <a:bodyPr/>
          <a:lstStyle/>
          <a:p>
            <a:r>
              <a:rPr lang="ro-RO" dirty="0"/>
              <a:t>Curbele roc</a:t>
            </a:r>
            <a:endParaRPr lang="en-US" dirty="0"/>
          </a:p>
        </p:txBody>
      </p:sp>
      <p:pic>
        <p:nvPicPr>
          <p:cNvPr id="4" name="Substituent conținut 3">
            <a:extLst>
              <a:ext uri="{FF2B5EF4-FFF2-40B4-BE49-F238E27FC236}">
                <a16:creationId xmlns:a16="http://schemas.microsoft.com/office/drawing/2014/main" id="{C255D8AC-7B54-8E62-BD38-818EE3CE7274}"/>
              </a:ext>
            </a:extLst>
          </p:cNvPr>
          <p:cNvPicPr>
            <a:picLocks noGrp="1" noChangeAspect="1"/>
          </p:cNvPicPr>
          <p:nvPr>
            <p:ph idx="1"/>
          </p:nvPr>
        </p:nvPicPr>
        <p:blipFill>
          <a:blip r:embed="rId2"/>
          <a:stretch>
            <a:fillRect/>
          </a:stretch>
        </p:blipFill>
        <p:spPr>
          <a:xfrm>
            <a:off x="3614391" y="2210452"/>
            <a:ext cx="4963218" cy="3286584"/>
          </a:xfrm>
          <a:prstGeom prst="rect">
            <a:avLst/>
          </a:prstGeom>
        </p:spPr>
      </p:pic>
    </p:spTree>
    <p:extLst>
      <p:ext uri="{BB962C8B-B14F-4D97-AF65-F5344CB8AC3E}">
        <p14:creationId xmlns:p14="http://schemas.microsoft.com/office/powerpoint/2010/main" val="3488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97BD36A-C4A8-8DF6-0425-2CDD93587D9A}"/>
              </a:ext>
            </a:extLst>
          </p:cNvPr>
          <p:cNvSpPr>
            <a:spLocks noGrp="1"/>
          </p:cNvSpPr>
          <p:nvPr>
            <p:ph type="title"/>
          </p:nvPr>
        </p:nvSpPr>
        <p:spPr/>
        <p:txBody>
          <a:bodyPr/>
          <a:lstStyle/>
          <a:p>
            <a:r>
              <a:rPr lang="ro-RO" dirty="0"/>
              <a:t>1.introducere</a:t>
            </a:r>
            <a:endParaRPr lang="en-US" dirty="0"/>
          </a:p>
        </p:txBody>
      </p:sp>
      <p:sp>
        <p:nvSpPr>
          <p:cNvPr id="3" name="Substituent conținut 2">
            <a:extLst>
              <a:ext uri="{FF2B5EF4-FFF2-40B4-BE49-F238E27FC236}">
                <a16:creationId xmlns:a16="http://schemas.microsoft.com/office/drawing/2014/main" id="{81E51597-012E-CE91-B9C5-3C09EE213863}"/>
              </a:ext>
            </a:extLst>
          </p:cNvPr>
          <p:cNvSpPr>
            <a:spLocks noGrp="1"/>
          </p:cNvSpPr>
          <p:nvPr>
            <p:ph idx="1"/>
          </p:nvPr>
        </p:nvSpPr>
        <p:spPr/>
        <p:txBody>
          <a:bodyPr/>
          <a:lstStyle/>
          <a:p>
            <a:r>
              <a:rPr lang="ro-RO"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Odată</a:t>
            </a:r>
            <a:r>
              <a:rPr lang="en-US" sz="1800" dirty="0">
                <a:effectLst/>
                <a:latin typeface="Times New Roman" panose="02020603050405020304" pitchFamily="18" charset="0"/>
                <a:ea typeface="SimSun" panose="02010600030101010101" pitchFamily="2" charset="-122"/>
              </a:rPr>
              <a:t> cu </a:t>
            </a:r>
            <a:r>
              <a:rPr lang="en-US" sz="1800" dirty="0" err="1">
                <a:effectLst/>
                <a:latin typeface="Times New Roman" panose="02020603050405020304" pitchFamily="18" charset="0"/>
                <a:ea typeface="SimSun" panose="02010600030101010101" pitchFamily="2" charset="-122"/>
              </a:rPr>
              <a:t>dezvoltarea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industriei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muzicale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devine</a:t>
            </a:r>
            <a:r>
              <a:rPr lang="en-US" sz="1800" dirty="0">
                <a:effectLst/>
                <a:latin typeface="Times New Roman" panose="02020603050405020304" pitchFamily="18" charset="0"/>
                <a:ea typeface="SimSun" panose="02010600030101010101" pitchFamily="2" charset="-122"/>
              </a:rPr>
              <a:t> din </a:t>
            </a:r>
            <a:r>
              <a:rPr lang="en-US" sz="1800" dirty="0" err="1">
                <a:effectLst/>
                <a:latin typeface="Times New Roman" panose="02020603050405020304" pitchFamily="18" charset="0"/>
                <a:ea typeface="SimSun" panose="02010600030101010101" pitchFamily="2" charset="-122"/>
              </a:rPr>
              <a:t>ce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dificil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oameni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gestioneze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cantitățile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mari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muzică</a:t>
            </a:r>
            <a:r>
              <a:rPr lang="en-US" sz="1800" dirty="0">
                <a:effectLst/>
                <a:latin typeface="Times New Roman" panose="02020603050405020304" pitchFamily="18" charset="0"/>
                <a:ea typeface="SimSun" panose="02010600030101010101" pitchFamily="2" charset="-122"/>
              </a:rPr>
              <a:t> pe care le </a:t>
            </a:r>
            <a:r>
              <a:rPr lang="en-US" sz="1800" dirty="0" err="1">
                <a:effectLst/>
                <a:latin typeface="Times New Roman" panose="02020603050405020304" pitchFamily="18" charset="0"/>
                <a:ea typeface="SimSun" panose="02010600030101010101" pitchFamily="2" charset="-122"/>
              </a:rPr>
              <a:t>ascultă</a:t>
            </a:r>
            <a:r>
              <a:rPr lang="en-US" sz="1800" dirty="0">
                <a:effectLst/>
                <a:latin typeface="Times New Roman" panose="02020603050405020304" pitchFamily="18" charset="0"/>
                <a:ea typeface="SimSun" panose="02010600030101010101" pitchFamily="2" charset="-122"/>
              </a:rPr>
              <a:t>. Una </a:t>
            </a:r>
            <a:r>
              <a:rPr lang="en-US" sz="1800" dirty="0" err="1">
                <a:effectLst/>
                <a:latin typeface="Times New Roman" panose="02020603050405020304" pitchFamily="18" charset="0"/>
                <a:ea typeface="SimSun" panose="02010600030101010101" pitchFamily="2" charset="-122"/>
              </a:rPr>
              <a:t>dintre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metodele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utilizate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clasificarea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organizarea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muzicii</a:t>
            </a:r>
            <a:r>
              <a:rPr lang="en-US" sz="1800" dirty="0">
                <a:effectLst/>
                <a:latin typeface="Times New Roman" panose="02020603050405020304" pitchFamily="18" charset="0"/>
                <a:ea typeface="SimSun" panose="02010600030101010101" pitchFamily="2" charset="-122"/>
              </a:rPr>
              <a:t> se </a:t>
            </a:r>
            <a:r>
              <a:rPr lang="en-US" sz="1800" dirty="0" err="1">
                <a:effectLst/>
                <a:latin typeface="Times New Roman" panose="02020603050405020304" pitchFamily="18" charset="0"/>
                <a:ea typeface="SimSun" panose="02010600030101010101" pitchFamily="2" charset="-122"/>
              </a:rPr>
              <a:t>bazează</a:t>
            </a:r>
            <a:r>
              <a:rPr lang="en-US" sz="1800" dirty="0">
                <a:effectLst/>
                <a:latin typeface="Times New Roman" panose="02020603050405020304" pitchFamily="18" charset="0"/>
                <a:ea typeface="SimSun" panose="02010600030101010101" pitchFamily="2" charset="-122"/>
              </a:rPr>
              <a:t> pe </a:t>
            </a:r>
            <a:r>
              <a:rPr lang="en-US" sz="1800" dirty="0" err="1">
                <a:effectLst/>
                <a:latin typeface="Times New Roman" panose="02020603050405020304" pitchFamily="18" charset="0"/>
                <a:ea typeface="SimSun" panose="02010600030101010101" pitchFamily="2" charset="-122"/>
              </a:rPr>
              <a:t>genul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muzical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identificat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prin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caracteristicile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pieselor</a:t>
            </a:r>
            <a:r>
              <a:rPr lang="en-US" sz="1800" dirty="0">
                <a:effectLst/>
                <a:latin typeface="Times New Roman" panose="02020603050405020304" pitchFamily="18" charset="0"/>
                <a:ea typeface="SimSun" panose="02010600030101010101" pitchFamily="2" charset="-122"/>
              </a:rPr>
              <a:t>, cum </a:t>
            </a:r>
            <a:r>
              <a:rPr lang="en-US" sz="1800" dirty="0" err="1">
                <a:effectLst/>
                <a:latin typeface="Times New Roman" panose="02020603050405020304" pitchFamily="18" charset="0"/>
                <a:ea typeface="SimSun" panose="02010600030101010101" pitchFamily="2" charset="-122"/>
              </a:rPr>
              <a:t>ar</a:t>
            </a:r>
            <a:r>
              <a:rPr lang="en-US" sz="1800" dirty="0">
                <a:effectLst/>
                <a:latin typeface="Times New Roman" panose="02020603050405020304" pitchFamily="18" charset="0"/>
                <a:ea typeface="SimSun" panose="02010600030101010101" pitchFamily="2" charset="-122"/>
              </a:rPr>
              <a:t> fi </a:t>
            </a:r>
            <a:r>
              <a:rPr lang="en-US" sz="1800" dirty="0" err="1">
                <a:effectLst/>
                <a:latin typeface="Times New Roman" panose="02020603050405020304" pitchFamily="18" charset="0"/>
                <a:ea typeface="SimSun" panose="02010600030101010101" pitchFamily="2" charset="-122"/>
              </a:rPr>
              <a:t>armonia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instrumentația</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soluție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benefică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serviciile</a:t>
            </a:r>
            <a:r>
              <a:rPr lang="en-US" sz="1800" dirty="0">
                <a:effectLst/>
                <a:latin typeface="Times New Roman" panose="02020603050405020304" pitchFamily="18" charset="0"/>
                <a:ea typeface="SimSun" panose="02010600030101010101" pitchFamily="2" charset="-122"/>
              </a:rPr>
              <a:t> de streaming audio, precum Spotify </a:t>
            </a:r>
            <a:r>
              <a:rPr lang="en-US" sz="1800" dirty="0" err="1">
                <a:effectLst/>
                <a:latin typeface="Times New Roman" panose="02020603050405020304" pitchFamily="18" charset="0"/>
                <a:ea typeface="SimSun" panose="02010600030101010101" pitchFamily="2" charset="-122"/>
              </a:rPr>
              <a:t>sau</a:t>
            </a:r>
            <a:r>
              <a:rPr lang="en-US" sz="1800" dirty="0">
                <a:effectLst/>
                <a:latin typeface="Times New Roman" panose="02020603050405020304" pitchFamily="18" charset="0"/>
                <a:ea typeface="SimSun" panose="02010600030101010101" pitchFamily="2" charset="-122"/>
              </a:rPr>
              <a:t> iTunes, </a:t>
            </a:r>
            <a:r>
              <a:rPr lang="en-US" sz="1800" dirty="0" err="1">
                <a:effectLst/>
                <a:latin typeface="Times New Roman" panose="02020603050405020304" pitchFamily="18" charset="0"/>
                <a:ea typeface="SimSun" panose="02010600030101010101" pitchFamily="2" charset="-122"/>
              </a:rPr>
              <a:t>ar</a:t>
            </a:r>
            <a:r>
              <a:rPr lang="en-US" sz="1800" dirty="0">
                <a:effectLst/>
                <a:latin typeface="Times New Roman" panose="02020603050405020304" pitchFamily="18" charset="0"/>
                <a:ea typeface="SimSun" panose="02010600030101010101" pitchFamily="2" charset="-122"/>
              </a:rPr>
              <a:t> fi </a:t>
            </a:r>
            <a:r>
              <a:rPr lang="en-US" sz="1800" dirty="0" err="1">
                <a:effectLst/>
                <a:latin typeface="Times New Roman" panose="02020603050405020304" pitchFamily="18" charset="0"/>
                <a:ea typeface="SimSun" panose="02010600030101010101" pitchFamily="2" charset="-122"/>
              </a:rPr>
              <a:t>capacitatea</a:t>
            </a:r>
            <a:r>
              <a:rPr lang="en-US" sz="1800" dirty="0">
                <a:effectLst/>
                <a:latin typeface="Times New Roman" panose="02020603050405020304" pitchFamily="18" charset="0"/>
                <a:ea typeface="SimSun" panose="02010600030101010101" pitchFamily="2" charset="-122"/>
              </a:rPr>
              <a:t> de a </a:t>
            </a:r>
            <a:r>
              <a:rPr lang="en-US" sz="1800" dirty="0" err="1">
                <a:effectLst/>
                <a:latin typeface="Times New Roman" panose="02020603050405020304" pitchFamily="18" charset="0"/>
                <a:ea typeface="SimSun" panose="02010600030101010101" pitchFamily="2" charset="-122"/>
              </a:rPr>
              <a:t>clasifica</a:t>
            </a:r>
            <a:r>
              <a:rPr lang="en-US" sz="1800" dirty="0">
                <a:effectLst/>
                <a:latin typeface="Times New Roman" panose="02020603050405020304" pitchFamily="18" charset="0"/>
                <a:ea typeface="SimSun" panose="02010600030101010101" pitchFamily="2" charset="-122"/>
              </a:rPr>
              <a:t> automat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eticheta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muzica</a:t>
            </a:r>
            <a:r>
              <a:rPr lang="en-US" sz="1800" dirty="0">
                <a:effectLst/>
                <a:latin typeface="Times New Roman" panose="02020603050405020304" pitchFamily="18" charset="0"/>
                <a:ea typeface="SimSun" panose="02010600030101010101" pitchFamily="2" charset="-122"/>
              </a:rPr>
              <a:t> din </a:t>
            </a:r>
            <a:r>
              <a:rPr lang="en-US" sz="1800" dirty="0" err="1">
                <a:effectLst/>
                <a:latin typeface="Times New Roman" panose="02020603050405020304" pitchFamily="18" charset="0"/>
                <a:ea typeface="SimSun" panose="02010600030101010101" pitchFamily="2" charset="-122"/>
              </a:rPr>
              <a:t>biblioteca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unui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utilizator</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funcție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genul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muzical</a:t>
            </a:r>
            <a:r>
              <a:rPr lang="en-US" sz="1800" dirty="0">
                <a:effectLst/>
                <a:latin typeface="Times New Roman" panose="02020603050405020304" pitchFamily="18" charset="0"/>
                <a:ea typeface="SimSun" panose="02010600030101010101" pitchFamily="2" charset="-122"/>
              </a:rPr>
              <a:t>.</a:t>
            </a:r>
            <a:endParaRPr lang="ro-RO" sz="1800" dirty="0">
              <a:effectLst/>
              <a:latin typeface="Times New Roman" panose="02020603050405020304" pitchFamily="18" charset="0"/>
              <a:ea typeface="SimSun" panose="02010600030101010101" pitchFamily="2" charset="-122"/>
            </a:endParaRPr>
          </a:p>
          <a:p>
            <a:r>
              <a:rPr lang="ro-RO"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proiect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folosim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algoritmi</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învățare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automată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clasifica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genul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unui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fișier</a:t>
            </a:r>
            <a:r>
              <a:rPr lang="en-US" sz="1800" dirty="0">
                <a:effectLst/>
                <a:latin typeface="Times New Roman" panose="02020603050405020304" pitchFamily="18" charset="0"/>
                <a:ea typeface="SimSun" panose="02010600030101010101" pitchFamily="2" charset="-122"/>
              </a:rPr>
              <a:t> audio.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primul</a:t>
            </a:r>
            <a:r>
              <a:rPr lang="en-US" sz="1800" dirty="0">
                <a:effectLst/>
                <a:latin typeface="Times New Roman" panose="02020603050405020304" pitchFamily="18" charset="0"/>
                <a:ea typeface="SimSun" panose="02010600030101010101" pitchFamily="2" charset="-122"/>
              </a:rPr>
              <a:t> model </a:t>
            </a:r>
            <a:r>
              <a:rPr lang="en-US" sz="1800" dirty="0" err="1">
                <a:effectLst/>
                <a:latin typeface="Times New Roman" panose="02020603050405020304" pitchFamily="18" charset="0"/>
                <a:ea typeface="SimSun" panose="02010600030101010101" pitchFamily="2" charset="-122"/>
              </a:rPr>
              <a:t>prezentat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studiu</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utilizăm</a:t>
            </a:r>
            <a:r>
              <a:rPr lang="en-US" sz="1800" dirty="0">
                <a:effectLst/>
                <a:latin typeface="Times New Roman" panose="02020603050405020304" pitchFamily="18" charset="0"/>
                <a:ea typeface="SimSun" panose="02010600030101010101" pitchFamily="2" charset="-122"/>
              </a:rPr>
              <a:t> o </a:t>
            </a:r>
            <a:r>
              <a:rPr lang="en-US" sz="1800" dirty="0" err="1">
                <a:effectLst/>
                <a:latin typeface="Times New Roman" panose="02020603050405020304" pitchFamily="18" charset="0"/>
                <a:ea typeface="SimSun" panose="02010600030101010101" pitchFamily="2" charset="-122"/>
              </a:rPr>
              <a:t>rețea</a:t>
            </a:r>
            <a:r>
              <a:rPr lang="en-US" sz="1800" dirty="0">
                <a:effectLst/>
                <a:latin typeface="Times New Roman" panose="02020603050405020304" pitchFamily="18" charset="0"/>
                <a:ea typeface="SimSun" panose="02010600030101010101" pitchFamily="2" charset="-122"/>
              </a:rPr>
              <a:t> neu</a:t>
            </a:r>
            <a:r>
              <a:rPr lang="ro-RO" sz="1800" dirty="0" err="1">
                <a:effectLst/>
                <a:latin typeface="Times New Roman" panose="02020603050405020304" pitchFamily="18" charset="0"/>
                <a:ea typeface="SimSun" panose="02010600030101010101" pitchFamily="2" charset="-122"/>
              </a:rPr>
              <a:t>ro</a:t>
            </a:r>
            <a:r>
              <a:rPr lang="ro-RO" sz="1800" dirty="0" err="1">
                <a:latin typeface="Times New Roman" panose="02020603050405020304" pitchFamily="18" charset="0"/>
                <a:ea typeface="SimSun" panose="02010600030101010101" pitchFamily="2" charset="-122"/>
              </a:rPr>
              <a:t>n</a:t>
            </a:r>
            <a:r>
              <a:rPr lang="en-US" sz="1800" dirty="0" err="1">
                <a:effectLst/>
                <a:latin typeface="Times New Roman" panose="02020603050405020304" pitchFamily="18" charset="0"/>
                <a:ea typeface="SimSun" panose="02010600030101010101" pitchFamily="2" charset="-122"/>
              </a:rPr>
              <a:t>ală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convoluțională</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instruită</a:t>
            </a:r>
            <a:r>
              <a:rPr lang="en-US" sz="1800" dirty="0">
                <a:effectLst/>
                <a:latin typeface="Times New Roman" panose="02020603050405020304" pitchFamily="18" charset="0"/>
                <a:ea typeface="SimSun" panose="02010600030101010101" pitchFamily="2" charset="-122"/>
              </a:rPr>
              <a:t> integral pe </a:t>
            </a:r>
            <a:r>
              <a:rPr lang="en-US" sz="1800" dirty="0" err="1">
                <a:effectLst/>
                <a:latin typeface="Times New Roman" panose="02020603050405020304" pitchFamily="18" charset="0"/>
                <a:ea typeface="SimSun" panose="02010600030101010101" pitchFamily="2" charset="-122"/>
              </a:rPr>
              <a:t>spectrogramele</a:t>
            </a:r>
            <a:r>
              <a:rPr lang="en-US" sz="1800" dirty="0">
                <a:effectLst/>
                <a:latin typeface="Times New Roman" panose="02020603050405020304" pitchFamily="18" charset="0"/>
                <a:ea typeface="SimSun" panose="02010600030101010101" pitchFamily="2" charset="-122"/>
              </a:rPr>
              <a:t> generate de </a:t>
            </a:r>
            <a:r>
              <a:rPr lang="en-US" sz="1800" dirty="0" err="1">
                <a:effectLst/>
                <a:latin typeface="Times New Roman" panose="02020603050405020304" pitchFamily="18" charset="0"/>
                <a:ea typeface="SimSun" panose="02010600030101010101" pitchFamily="2" charset="-122"/>
              </a:rPr>
              <a:t>semnalele</a:t>
            </a:r>
            <a:r>
              <a:rPr lang="en-US" sz="1800" dirty="0">
                <a:effectLst/>
                <a:latin typeface="Times New Roman" panose="02020603050405020304" pitchFamily="18" charset="0"/>
                <a:ea typeface="SimSun" panose="02010600030101010101" pitchFamily="2" charset="-122"/>
              </a:rPr>
              <a:t> audio.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etapa</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următoare</a:t>
            </a:r>
            <a:r>
              <a:rPr lang="en-US" sz="1800" dirty="0">
                <a:effectLst/>
                <a:latin typeface="Times New Roman" panose="02020603050405020304" pitchFamily="18" charset="0"/>
                <a:ea typeface="SimSun" panose="02010600030101010101" pitchFamily="2" charset="-122"/>
              </a:rPr>
              <a:t> a </a:t>
            </a:r>
            <a:r>
              <a:rPr lang="en-US" sz="1800" dirty="0" err="1">
                <a:effectLst/>
                <a:latin typeface="Times New Roman" panose="02020603050405020304" pitchFamily="18" charset="0"/>
                <a:ea typeface="SimSun" panose="02010600030101010101" pitchFamily="2" charset="-122"/>
              </a:rPr>
              <a:t>proiectului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extragem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caracteristici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domeniul</a:t>
            </a:r>
            <a:r>
              <a:rPr lang="en-US" sz="1800" dirty="0">
                <a:effectLst/>
                <a:latin typeface="Times New Roman" panose="02020603050405020304" pitchFamily="18" charset="0"/>
                <a:ea typeface="SimSun" panose="02010600030101010101" pitchFamily="2" charset="-122"/>
              </a:rPr>
              <a:t> temporal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frecvențial</a:t>
            </a:r>
            <a:r>
              <a:rPr lang="en-US" sz="1800" dirty="0">
                <a:effectLst/>
                <a:latin typeface="Times New Roman" panose="02020603050405020304" pitchFamily="18" charset="0"/>
                <a:ea typeface="SimSun" panose="02010600030101010101" pitchFamily="2" charset="-122"/>
              </a:rPr>
              <a:t> al </a:t>
            </a:r>
            <a:r>
              <a:rPr lang="en-US" sz="1800" dirty="0" err="1">
                <a:effectLst/>
                <a:latin typeface="Times New Roman" panose="02020603050405020304" pitchFamily="18" charset="0"/>
                <a:ea typeface="SimSun" panose="02010600030101010101" pitchFamily="2" charset="-122"/>
              </a:rPr>
              <a:t>semnalelor</a:t>
            </a:r>
            <a:r>
              <a:rPr lang="en-US" sz="1800" dirty="0">
                <a:effectLst/>
                <a:latin typeface="Times New Roman" panose="02020603050405020304" pitchFamily="18" charset="0"/>
                <a:ea typeface="SimSun" panose="02010600030101010101" pitchFamily="2" charset="-122"/>
              </a:rPr>
              <a:t> audio. </a:t>
            </a:r>
            <a:r>
              <a:rPr lang="en-US" sz="1800" dirty="0" err="1">
                <a:effectLst/>
                <a:latin typeface="Times New Roman" panose="02020603050405020304" pitchFamily="18" charset="0"/>
                <a:ea typeface="SimSun" panose="02010600030101010101" pitchFamily="2" charset="-122"/>
              </a:rPr>
              <a:t>Aceste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caracteristici</a:t>
            </a:r>
            <a:r>
              <a:rPr lang="en-US" sz="1800" dirty="0">
                <a:effectLst/>
                <a:latin typeface="Times New Roman" panose="02020603050405020304" pitchFamily="18" charset="0"/>
                <a:ea typeface="SimSun" panose="02010600030101010101" pitchFamily="2" charset="-122"/>
              </a:rPr>
              <a:t> sunt </a:t>
            </a:r>
            <a:r>
              <a:rPr lang="en-US" sz="1800" dirty="0" err="1">
                <a:effectLst/>
                <a:latin typeface="Times New Roman" panose="02020603050405020304" pitchFamily="18" charset="0"/>
                <a:ea typeface="SimSun" panose="02010600030101010101" pitchFamily="2" charset="-122"/>
              </a:rPr>
              <a:t>apoi</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introduse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în</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modelele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convenționale</a:t>
            </a:r>
            <a:r>
              <a:rPr lang="en-US" sz="1800" dirty="0">
                <a:effectLst/>
                <a:latin typeface="Times New Roman" panose="02020603050405020304" pitchFamily="18" charset="0"/>
                <a:ea typeface="SimSun" panose="02010600030101010101" pitchFamily="2" charset="-122"/>
              </a:rPr>
              <a:t> de </a:t>
            </a:r>
            <a:r>
              <a:rPr lang="en-US" sz="1800" dirty="0" err="1">
                <a:effectLst/>
                <a:latin typeface="Times New Roman" panose="02020603050405020304" pitchFamily="18" charset="0"/>
                <a:ea typeface="SimSun" panose="02010600030101010101" pitchFamily="2" charset="-122"/>
              </a:rPr>
              <a:t>învățare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automată</a:t>
            </a:r>
            <a:r>
              <a:rPr lang="en-US" sz="1800" dirty="0">
                <a:effectLst/>
                <a:latin typeface="Times New Roman" panose="02020603050405020304" pitchFamily="18" charset="0"/>
                <a:ea typeface="SimSun" panose="02010600030101010101" pitchFamily="2" charset="-122"/>
              </a:rPr>
              <a:t>, cum </a:t>
            </a:r>
            <a:r>
              <a:rPr lang="en-US" sz="1800" dirty="0" err="1">
                <a:effectLst/>
                <a:latin typeface="Times New Roman" panose="02020603050405020304" pitchFamily="18" charset="0"/>
                <a:ea typeface="SimSun" panose="02010600030101010101" pitchFamily="2" charset="-122"/>
              </a:rPr>
              <a:t>ar</a:t>
            </a:r>
            <a:r>
              <a:rPr lang="en-US" sz="1800" dirty="0">
                <a:effectLst/>
                <a:latin typeface="Times New Roman" panose="02020603050405020304" pitchFamily="18" charset="0"/>
                <a:ea typeface="SimSun" panose="02010600030101010101" pitchFamily="2" charset="-122"/>
              </a:rPr>
              <a:t> fi Logistic Regression, Random Forests, Gradient Boosting </a:t>
            </a:r>
            <a:r>
              <a:rPr lang="en-US" sz="1800" dirty="0" err="1">
                <a:effectLst/>
                <a:latin typeface="Times New Roman" panose="02020603050405020304" pitchFamily="18" charset="0"/>
                <a:ea typeface="SimSun" panose="02010600030101010101" pitchFamily="2" charset="-122"/>
              </a:rPr>
              <a:t>și</a:t>
            </a:r>
            <a:r>
              <a:rPr lang="en-US" sz="1800" dirty="0">
                <a:effectLst/>
                <a:latin typeface="Times New Roman" panose="02020603050405020304" pitchFamily="18" charset="0"/>
                <a:ea typeface="SimSun" panose="02010600030101010101" pitchFamily="2" charset="-122"/>
              </a:rPr>
              <a:t> Vector Support Machines.</a:t>
            </a:r>
            <a:endParaRPr lang="en-US" dirty="0"/>
          </a:p>
        </p:txBody>
      </p:sp>
    </p:spTree>
    <p:extLst>
      <p:ext uri="{BB962C8B-B14F-4D97-AF65-F5344CB8AC3E}">
        <p14:creationId xmlns:p14="http://schemas.microsoft.com/office/powerpoint/2010/main" val="2580995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88A6E74-F47F-BC0B-E2DB-43B393216F91}"/>
              </a:ext>
            </a:extLst>
          </p:cNvPr>
          <p:cNvSpPr>
            <a:spLocks noGrp="1"/>
          </p:cNvSpPr>
          <p:nvPr>
            <p:ph type="title"/>
          </p:nvPr>
        </p:nvSpPr>
        <p:spPr/>
        <p:txBody>
          <a:bodyPr/>
          <a:lstStyle/>
          <a:p>
            <a:r>
              <a:rPr lang="ro-RO" dirty="0"/>
              <a:t>Cele mai importante caracteristici</a:t>
            </a:r>
            <a:endParaRPr lang="en-US" dirty="0"/>
          </a:p>
        </p:txBody>
      </p:sp>
      <p:pic>
        <p:nvPicPr>
          <p:cNvPr id="4" name="Substituent conținut 3">
            <a:extLst>
              <a:ext uri="{FF2B5EF4-FFF2-40B4-BE49-F238E27FC236}">
                <a16:creationId xmlns:a16="http://schemas.microsoft.com/office/drawing/2014/main" id="{6093764A-9E24-6293-5B50-CFA6D19EA4E0}"/>
              </a:ext>
            </a:extLst>
          </p:cNvPr>
          <p:cNvPicPr>
            <a:picLocks noGrp="1" noChangeAspect="1"/>
          </p:cNvPicPr>
          <p:nvPr>
            <p:ph idx="1"/>
          </p:nvPr>
        </p:nvPicPr>
        <p:blipFill>
          <a:blip r:embed="rId2"/>
          <a:stretch>
            <a:fillRect/>
          </a:stretch>
        </p:blipFill>
        <p:spPr>
          <a:xfrm>
            <a:off x="3633245" y="2193925"/>
            <a:ext cx="4925510" cy="4024313"/>
          </a:xfrm>
          <a:prstGeom prst="rect">
            <a:avLst/>
          </a:prstGeom>
        </p:spPr>
      </p:pic>
    </p:spTree>
    <p:extLst>
      <p:ext uri="{BB962C8B-B14F-4D97-AF65-F5344CB8AC3E}">
        <p14:creationId xmlns:p14="http://schemas.microsoft.com/office/powerpoint/2010/main" val="2198644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068F070-73F5-BC1E-4807-A175EF656FF6}"/>
              </a:ext>
            </a:extLst>
          </p:cNvPr>
          <p:cNvSpPr>
            <a:spLocks noGrp="1"/>
          </p:cNvSpPr>
          <p:nvPr>
            <p:ph type="title"/>
          </p:nvPr>
        </p:nvSpPr>
        <p:spPr/>
        <p:txBody>
          <a:bodyPr/>
          <a:lstStyle/>
          <a:p>
            <a:r>
              <a:rPr lang="ro-RO" dirty="0"/>
              <a:t>4.experimente</a:t>
            </a:r>
            <a:endParaRPr lang="en-US" dirty="0"/>
          </a:p>
        </p:txBody>
      </p:sp>
      <p:sp>
        <p:nvSpPr>
          <p:cNvPr id="3" name="Substituent conținut 2">
            <a:extLst>
              <a:ext uri="{FF2B5EF4-FFF2-40B4-BE49-F238E27FC236}">
                <a16:creationId xmlns:a16="http://schemas.microsoft.com/office/drawing/2014/main" id="{5DA03FDC-5052-572F-EF64-AFD83826B0AA}"/>
              </a:ext>
            </a:extLst>
          </p:cNvPr>
          <p:cNvSpPr>
            <a:spLocks noGrp="1"/>
          </p:cNvSpPr>
          <p:nvPr>
            <p:ph idx="1"/>
          </p:nvPr>
        </p:nvSpPr>
        <p:spPr>
          <a:xfrm>
            <a:off x="685800" y="1761688"/>
            <a:ext cx="10820400" cy="4456997"/>
          </a:xfrm>
        </p:spPr>
        <p:txBody>
          <a:bodyPr/>
          <a:lstStyle/>
          <a:p>
            <a:r>
              <a:rPr lang="ro-RO" dirty="0"/>
              <a:t>Rulare pe 10 epoci:</a:t>
            </a:r>
          </a:p>
          <a:p>
            <a:endParaRPr lang="en-US" dirty="0"/>
          </a:p>
        </p:txBody>
      </p:sp>
      <p:pic>
        <p:nvPicPr>
          <p:cNvPr id="6" name="Imagine 5">
            <a:extLst>
              <a:ext uri="{FF2B5EF4-FFF2-40B4-BE49-F238E27FC236}">
                <a16:creationId xmlns:a16="http://schemas.microsoft.com/office/drawing/2014/main" id="{DFF20699-633D-AA89-823A-B6F73C0F499D}"/>
              </a:ext>
            </a:extLst>
          </p:cNvPr>
          <p:cNvPicPr>
            <a:picLocks noChangeAspect="1"/>
          </p:cNvPicPr>
          <p:nvPr/>
        </p:nvPicPr>
        <p:blipFill>
          <a:blip r:embed="rId2"/>
          <a:stretch>
            <a:fillRect/>
          </a:stretch>
        </p:blipFill>
        <p:spPr>
          <a:xfrm>
            <a:off x="1464953" y="2480263"/>
            <a:ext cx="4010585" cy="3019846"/>
          </a:xfrm>
          <a:prstGeom prst="rect">
            <a:avLst/>
          </a:prstGeom>
        </p:spPr>
      </p:pic>
      <p:pic>
        <p:nvPicPr>
          <p:cNvPr id="8" name="Imagine 7">
            <a:extLst>
              <a:ext uri="{FF2B5EF4-FFF2-40B4-BE49-F238E27FC236}">
                <a16:creationId xmlns:a16="http://schemas.microsoft.com/office/drawing/2014/main" id="{B15B8A4E-0DCA-EF7B-F1FA-513D79BDF8F1}"/>
              </a:ext>
            </a:extLst>
          </p:cNvPr>
          <p:cNvPicPr>
            <a:picLocks noChangeAspect="1"/>
          </p:cNvPicPr>
          <p:nvPr/>
        </p:nvPicPr>
        <p:blipFill>
          <a:blip r:embed="rId3"/>
          <a:stretch>
            <a:fillRect/>
          </a:stretch>
        </p:blipFill>
        <p:spPr>
          <a:xfrm>
            <a:off x="6509392" y="2451684"/>
            <a:ext cx="3962953" cy="3048425"/>
          </a:xfrm>
          <a:prstGeom prst="rect">
            <a:avLst/>
          </a:prstGeom>
        </p:spPr>
      </p:pic>
    </p:spTree>
    <p:extLst>
      <p:ext uri="{BB962C8B-B14F-4D97-AF65-F5344CB8AC3E}">
        <p14:creationId xmlns:p14="http://schemas.microsoft.com/office/powerpoint/2010/main" val="2299067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063275D3-3E16-FFD1-12FF-0C95E6A7852B}"/>
              </a:ext>
            </a:extLst>
          </p:cNvPr>
          <p:cNvSpPr>
            <a:spLocks noGrp="1"/>
          </p:cNvSpPr>
          <p:nvPr>
            <p:ph idx="1"/>
          </p:nvPr>
        </p:nvSpPr>
        <p:spPr>
          <a:xfrm>
            <a:off x="685800" y="419450"/>
            <a:ext cx="10820400" cy="5799235"/>
          </a:xfrm>
        </p:spPr>
        <p:txBody>
          <a:bodyPr/>
          <a:lstStyle/>
          <a:p>
            <a:endParaRPr lang="ro-RO" dirty="0"/>
          </a:p>
          <a:p>
            <a:endParaRPr lang="ro-RO" dirty="0"/>
          </a:p>
          <a:p>
            <a:endParaRPr lang="ro-RO" dirty="0"/>
          </a:p>
          <a:p>
            <a:r>
              <a:rPr lang="ro-RO" dirty="0"/>
              <a:t>Rezultate dacă împărțim astfel: antrenare 75%, validare: 12.5%, testare: 12.5%, </a:t>
            </a:r>
            <a:r>
              <a:rPr lang="ro-RO" dirty="0" err="1"/>
              <a:t>numar</a:t>
            </a:r>
            <a:r>
              <a:rPr lang="ro-RO" dirty="0"/>
              <a:t> de epoci: 10</a:t>
            </a:r>
          </a:p>
          <a:p>
            <a:endParaRPr lang="en-US" dirty="0"/>
          </a:p>
        </p:txBody>
      </p:sp>
      <p:graphicFrame>
        <p:nvGraphicFramePr>
          <p:cNvPr id="4" name="Tabel 3">
            <a:extLst>
              <a:ext uri="{FF2B5EF4-FFF2-40B4-BE49-F238E27FC236}">
                <a16:creationId xmlns:a16="http://schemas.microsoft.com/office/drawing/2014/main" id="{86C148D8-1A78-A0F5-6748-B29722111B8B}"/>
              </a:ext>
            </a:extLst>
          </p:cNvPr>
          <p:cNvGraphicFramePr>
            <a:graphicFrameLocks noGrp="1"/>
          </p:cNvGraphicFramePr>
          <p:nvPr>
            <p:extLst>
              <p:ext uri="{D42A27DB-BD31-4B8C-83A1-F6EECF244321}">
                <p14:modId xmlns:p14="http://schemas.microsoft.com/office/powerpoint/2010/main" val="4261156671"/>
              </p:ext>
            </p:extLst>
          </p:nvPr>
        </p:nvGraphicFramePr>
        <p:xfrm>
          <a:off x="2886075" y="3291681"/>
          <a:ext cx="5437505" cy="1981200"/>
        </p:xfrm>
        <a:graphic>
          <a:graphicData uri="http://schemas.openxmlformats.org/drawingml/2006/table">
            <a:tbl>
              <a:tblPr firstRow="1" firstCol="1" bandRow="1">
                <a:tableStyleId>{5C22544A-7EE6-4342-B048-85BDC9FD1C3A}</a:tableStyleId>
              </a:tblPr>
              <a:tblGrid>
                <a:gridCol w="1604645">
                  <a:extLst>
                    <a:ext uri="{9D8B030D-6E8A-4147-A177-3AD203B41FA5}">
                      <a16:colId xmlns:a16="http://schemas.microsoft.com/office/drawing/2014/main" val="4013649117"/>
                    </a:ext>
                  </a:extLst>
                </a:gridCol>
                <a:gridCol w="1604645">
                  <a:extLst>
                    <a:ext uri="{9D8B030D-6E8A-4147-A177-3AD203B41FA5}">
                      <a16:colId xmlns:a16="http://schemas.microsoft.com/office/drawing/2014/main" val="3051779128"/>
                    </a:ext>
                  </a:extLst>
                </a:gridCol>
                <a:gridCol w="622935">
                  <a:extLst>
                    <a:ext uri="{9D8B030D-6E8A-4147-A177-3AD203B41FA5}">
                      <a16:colId xmlns:a16="http://schemas.microsoft.com/office/drawing/2014/main" val="786722818"/>
                    </a:ext>
                  </a:extLst>
                </a:gridCol>
                <a:gridCol w="1605280">
                  <a:extLst>
                    <a:ext uri="{9D8B030D-6E8A-4147-A177-3AD203B41FA5}">
                      <a16:colId xmlns:a16="http://schemas.microsoft.com/office/drawing/2014/main" val="860735253"/>
                    </a:ext>
                  </a:extLst>
                </a:gridCol>
              </a:tblGrid>
              <a:tr h="0">
                <a:tc>
                  <a:txBody>
                    <a:bodyPr/>
                    <a:lstStyle/>
                    <a:p>
                      <a:pPr marL="0" marR="0" algn="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Accuracy</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F-score</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AUC</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200432602"/>
                  </a:ext>
                </a:extLst>
              </a:tr>
              <a:tr h="0">
                <a:tc>
                  <a:txBody>
                    <a:bodyPr/>
                    <a:lstStyle/>
                    <a:p>
                      <a:pPr marL="0" marR="0" algn="r">
                        <a:spcBef>
                          <a:spcPts val="0"/>
                        </a:spcBef>
                        <a:spcAft>
                          <a:spcPts val="0"/>
                        </a:spcAft>
                      </a:pPr>
                      <a:r>
                        <a:rPr lang="en-US" sz="1000">
                          <a:effectLst/>
                        </a:rPr>
                        <a:t>Spectrogram based-model</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20489876"/>
                  </a:ext>
                </a:extLst>
              </a:tr>
              <a:tr h="0">
                <a:tc>
                  <a:txBody>
                    <a:bodyPr/>
                    <a:lstStyle/>
                    <a:p>
                      <a:pPr marL="0" marR="0" algn="r">
                        <a:spcBef>
                          <a:spcPts val="0"/>
                        </a:spcBef>
                        <a:spcAft>
                          <a:spcPts val="0"/>
                        </a:spcAft>
                      </a:pPr>
                      <a:r>
                        <a:rPr lang="en-US" sz="1000">
                          <a:effectLst/>
                        </a:rPr>
                        <a:t>VGG-16 CNN Transfer-Learning</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dirty="0">
                          <a:effectLst/>
                        </a:rPr>
                        <a:t>0.54</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dirty="0">
                          <a:effectLst/>
                        </a:rPr>
                        <a:t>0.53</a:t>
                      </a:r>
                      <a:endParaRPr lang="en-US"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0.910</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003567251"/>
                  </a:ext>
                </a:extLst>
              </a:tr>
              <a:tr h="0">
                <a:tc>
                  <a:txBody>
                    <a:bodyPr/>
                    <a:lstStyle/>
                    <a:p>
                      <a:pPr marL="0" marR="0" algn="r">
                        <a:spcBef>
                          <a:spcPts val="0"/>
                        </a:spcBef>
                        <a:spcAft>
                          <a:spcPts val="0"/>
                        </a:spcAft>
                      </a:pPr>
                      <a:r>
                        <a:rPr lang="en-US" sz="1000">
                          <a:effectLst/>
                        </a:rPr>
                        <a:t>Feature Engineering based models</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732427681"/>
                  </a:ext>
                </a:extLst>
              </a:tr>
              <a:tr h="0">
                <a:tc>
                  <a:txBody>
                    <a:bodyPr/>
                    <a:lstStyle/>
                    <a:p>
                      <a:pPr marL="0" marR="0" algn="r">
                        <a:spcBef>
                          <a:spcPts val="0"/>
                        </a:spcBef>
                        <a:spcAft>
                          <a:spcPts val="0"/>
                        </a:spcAft>
                      </a:pPr>
                      <a:r>
                        <a:rPr lang="en-US" sz="1000">
                          <a:effectLst/>
                        </a:rPr>
                        <a:t>Logistic Regression (LR)</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0.65</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0.64</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0.95</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18501989"/>
                  </a:ext>
                </a:extLst>
              </a:tr>
              <a:tr h="0">
                <a:tc>
                  <a:txBody>
                    <a:bodyPr/>
                    <a:lstStyle/>
                    <a:p>
                      <a:pPr marL="0" marR="0" algn="r">
                        <a:spcBef>
                          <a:spcPts val="0"/>
                        </a:spcBef>
                        <a:spcAft>
                          <a:spcPts val="0"/>
                        </a:spcAft>
                      </a:pPr>
                      <a:r>
                        <a:rPr lang="en-US" sz="1000">
                          <a:effectLst/>
                        </a:rPr>
                        <a:t>Random Forest (RF)</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0.70</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0.69</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0.96</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45846089"/>
                  </a:ext>
                </a:extLst>
              </a:tr>
              <a:tr h="0">
                <a:tc>
                  <a:txBody>
                    <a:bodyPr/>
                    <a:lstStyle/>
                    <a:p>
                      <a:pPr marL="0" marR="0" algn="r">
                        <a:spcBef>
                          <a:spcPts val="0"/>
                        </a:spcBef>
                        <a:spcAft>
                          <a:spcPts val="0"/>
                        </a:spcAft>
                      </a:pPr>
                      <a:r>
                        <a:rPr lang="en-US" sz="1000">
                          <a:effectLst/>
                        </a:rPr>
                        <a:t>Support Vector Machines (SVM)</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0.72</a:t>
                      </a:r>
                    </a:p>
                    <a:p>
                      <a:pPr marL="0" marR="0" algn="r">
                        <a:spcBef>
                          <a:spcPts val="0"/>
                        </a:spcBef>
                        <a:spcAft>
                          <a:spcPts val="0"/>
                        </a:spcAft>
                      </a:pPr>
                      <a:r>
                        <a:rPr lang="en-US" sz="1000">
                          <a:effectLst/>
                        </a:rPr>
                        <a:t> </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0.71</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 </a:t>
                      </a:r>
                    </a:p>
                    <a:p>
                      <a:pPr marL="0" marR="0" algn="r">
                        <a:spcBef>
                          <a:spcPts val="0"/>
                        </a:spcBef>
                        <a:spcAft>
                          <a:spcPts val="0"/>
                        </a:spcAft>
                      </a:pPr>
                      <a:r>
                        <a:rPr lang="en-US" sz="1000">
                          <a:effectLst/>
                        </a:rPr>
                        <a:t>0.962</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56033959"/>
                  </a:ext>
                </a:extLst>
              </a:tr>
              <a:tr h="0">
                <a:tc>
                  <a:txBody>
                    <a:bodyPr/>
                    <a:lstStyle/>
                    <a:p>
                      <a:pPr marL="0" marR="0" algn="r">
                        <a:spcBef>
                          <a:spcPts val="0"/>
                        </a:spcBef>
                        <a:spcAft>
                          <a:spcPts val="0"/>
                        </a:spcAft>
                      </a:pPr>
                      <a:r>
                        <a:rPr lang="en-US" sz="1000">
                          <a:effectLst/>
                        </a:rPr>
                        <a:t>Extreme Gradient Boosting(XGB)</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0.72</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a:effectLst/>
                        </a:rPr>
                        <a:t>0.72</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r">
                        <a:spcBef>
                          <a:spcPts val="0"/>
                        </a:spcBef>
                        <a:spcAft>
                          <a:spcPts val="0"/>
                        </a:spcAft>
                      </a:pPr>
                      <a:r>
                        <a:rPr lang="en-US" sz="1000" dirty="0">
                          <a:effectLst/>
                        </a:rPr>
                        <a:t>0.962</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66405943"/>
                  </a:ext>
                </a:extLst>
              </a:tr>
            </a:tbl>
          </a:graphicData>
        </a:graphic>
      </p:graphicFrame>
    </p:spTree>
    <p:extLst>
      <p:ext uri="{BB962C8B-B14F-4D97-AF65-F5344CB8AC3E}">
        <p14:creationId xmlns:p14="http://schemas.microsoft.com/office/powerpoint/2010/main" val="16643848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00D28E7-2525-B103-C52A-E2BA848D0FB1}"/>
              </a:ext>
            </a:extLst>
          </p:cNvPr>
          <p:cNvSpPr>
            <a:spLocks noGrp="1"/>
          </p:cNvSpPr>
          <p:nvPr>
            <p:ph type="title"/>
          </p:nvPr>
        </p:nvSpPr>
        <p:spPr/>
        <p:txBody>
          <a:bodyPr/>
          <a:lstStyle/>
          <a:p>
            <a:r>
              <a:rPr lang="ro-RO" dirty="0"/>
              <a:t>5.Discuții</a:t>
            </a:r>
            <a:endParaRPr lang="en-US" dirty="0"/>
          </a:p>
        </p:txBody>
      </p:sp>
      <p:sp>
        <p:nvSpPr>
          <p:cNvPr id="3" name="Substituent conținut 2">
            <a:extLst>
              <a:ext uri="{FF2B5EF4-FFF2-40B4-BE49-F238E27FC236}">
                <a16:creationId xmlns:a16="http://schemas.microsoft.com/office/drawing/2014/main" id="{8C1818D9-C409-061B-9FA9-C9863755DABA}"/>
              </a:ext>
            </a:extLst>
          </p:cNvPr>
          <p:cNvSpPr>
            <a:spLocks noGrp="1"/>
          </p:cNvSpPr>
          <p:nvPr>
            <p:ph idx="1"/>
          </p:nvPr>
        </p:nvSpPr>
        <p:spPr/>
        <p:txBody>
          <a:bodyPr/>
          <a:lstStyle/>
          <a:p>
            <a:r>
              <a:rPr lang="en-US" b="0" i="0" dirty="0">
                <a:solidFill>
                  <a:srgbClr val="D1D5DB"/>
                </a:solidFill>
                <a:effectLst/>
                <a:latin typeface="Söhne"/>
              </a:rPr>
              <a:t>Un aspect care </a:t>
            </a:r>
            <a:r>
              <a:rPr lang="en-US" b="0" i="0" dirty="0" err="1">
                <a:solidFill>
                  <a:srgbClr val="D1D5DB"/>
                </a:solidFill>
                <a:effectLst/>
                <a:latin typeface="Söhne"/>
              </a:rPr>
              <a:t>necesită</a:t>
            </a:r>
            <a:r>
              <a:rPr lang="en-US" b="0" i="0" dirty="0">
                <a:solidFill>
                  <a:srgbClr val="D1D5DB"/>
                </a:solidFill>
                <a:effectLst/>
                <a:latin typeface="Söhne"/>
              </a:rPr>
              <a:t> o </a:t>
            </a:r>
            <a:r>
              <a:rPr lang="en-US" b="0" i="0" dirty="0" err="1">
                <a:solidFill>
                  <a:srgbClr val="D1D5DB"/>
                </a:solidFill>
                <a:effectLst/>
                <a:latin typeface="Söhne"/>
              </a:rPr>
              <a:t>îmbunătățire</a:t>
            </a:r>
            <a:r>
              <a:rPr lang="en-US" b="0" i="0" dirty="0">
                <a:solidFill>
                  <a:srgbClr val="D1D5DB"/>
                </a:solidFill>
                <a:effectLst/>
                <a:latin typeface="Söhne"/>
              </a:rPr>
              <a:t> </a:t>
            </a:r>
            <a:r>
              <a:rPr lang="en-US" b="0" i="0" dirty="0" err="1">
                <a:solidFill>
                  <a:srgbClr val="D1D5DB"/>
                </a:solidFill>
                <a:effectLst/>
                <a:latin typeface="Söhne"/>
              </a:rPr>
              <a:t>este</a:t>
            </a:r>
            <a:r>
              <a:rPr lang="en-US" b="0" i="0" dirty="0">
                <a:solidFill>
                  <a:srgbClr val="D1D5DB"/>
                </a:solidFill>
                <a:effectLst/>
                <a:latin typeface="Söhne"/>
              </a:rPr>
              <a:t> </a:t>
            </a:r>
            <a:r>
              <a:rPr lang="en-US" b="0" i="0" dirty="0" err="1">
                <a:solidFill>
                  <a:srgbClr val="D1D5DB"/>
                </a:solidFill>
                <a:effectLst/>
                <a:latin typeface="Söhne"/>
              </a:rPr>
              <a:t>dimensiunea</a:t>
            </a:r>
            <a:r>
              <a:rPr lang="en-US" b="0" i="0" dirty="0">
                <a:solidFill>
                  <a:srgbClr val="D1D5DB"/>
                </a:solidFill>
                <a:effectLst/>
                <a:latin typeface="Söhne"/>
              </a:rPr>
              <a:t> </a:t>
            </a:r>
            <a:r>
              <a:rPr lang="en-US" b="0" i="0" dirty="0" err="1">
                <a:solidFill>
                  <a:srgbClr val="D1D5DB"/>
                </a:solidFill>
                <a:effectLst/>
                <a:latin typeface="Söhne"/>
              </a:rPr>
              <a:t>bazei</a:t>
            </a:r>
            <a:r>
              <a:rPr lang="en-US" b="0" i="0" dirty="0">
                <a:solidFill>
                  <a:srgbClr val="D1D5DB"/>
                </a:solidFill>
                <a:effectLst/>
                <a:latin typeface="Söhne"/>
              </a:rPr>
              <a:t> de date. </a:t>
            </a:r>
            <a:r>
              <a:rPr lang="en-US" b="0" i="0" dirty="0" err="1">
                <a:solidFill>
                  <a:srgbClr val="D1D5DB"/>
                </a:solidFill>
                <a:effectLst/>
                <a:latin typeface="Söhne"/>
              </a:rPr>
              <a:t>Chiar</a:t>
            </a:r>
            <a:r>
              <a:rPr lang="en-US" b="0" i="0" dirty="0">
                <a:solidFill>
                  <a:srgbClr val="D1D5DB"/>
                </a:solidFill>
                <a:effectLst/>
                <a:latin typeface="Söhne"/>
              </a:rPr>
              <a:t> </a:t>
            </a:r>
            <a:r>
              <a:rPr lang="en-US" b="0" i="0" dirty="0" err="1">
                <a:solidFill>
                  <a:srgbClr val="D1D5DB"/>
                </a:solidFill>
                <a:effectLst/>
                <a:latin typeface="Söhne"/>
              </a:rPr>
              <a:t>dacă</a:t>
            </a:r>
            <a:r>
              <a:rPr lang="en-US" b="0" i="0" dirty="0">
                <a:solidFill>
                  <a:srgbClr val="D1D5DB"/>
                </a:solidFill>
                <a:effectLst/>
                <a:latin typeface="Söhne"/>
              </a:rPr>
              <a:t> </a:t>
            </a:r>
            <a:r>
              <a:rPr lang="en-US" b="0" i="0" dirty="0" err="1">
                <a:solidFill>
                  <a:srgbClr val="D1D5DB"/>
                </a:solidFill>
                <a:effectLst/>
                <a:latin typeface="Söhne"/>
              </a:rPr>
              <a:t>baza</a:t>
            </a:r>
            <a:r>
              <a:rPr lang="en-US" b="0" i="0" dirty="0">
                <a:solidFill>
                  <a:srgbClr val="D1D5DB"/>
                </a:solidFill>
                <a:effectLst/>
                <a:latin typeface="Söhne"/>
              </a:rPr>
              <a:t> de date </a:t>
            </a:r>
            <a:r>
              <a:rPr lang="en-US" b="0" i="0" dirty="0" err="1">
                <a:solidFill>
                  <a:srgbClr val="D1D5DB"/>
                </a:solidFill>
                <a:effectLst/>
                <a:latin typeface="Söhne"/>
              </a:rPr>
              <a:t>utilizată</a:t>
            </a:r>
            <a:r>
              <a:rPr lang="en-US" b="0" i="0" dirty="0">
                <a:solidFill>
                  <a:srgbClr val="D1D5DB"/>
                </a:solidFill>
                <a:effectLst/>
                <a:latin typeface="Söhne"/>
              </a:rPr>
              <a:t> </a:t>
            </a:r>
            <a:r>
              <a:rPr lang="en-US" b="0" i="0" dirty="0" err="1">
                <a:solidFill>
                  <a:srgbClr val="D1D5DB"/>
                </a:solidFill>
                <a:effectLst/>
                <a:latin typeface="Söhne"/>
              </a:rPr>
              <a:t>permite</a:t>
            </a:r>
            <a:r>
              <a:rPr lang="en-US" b="0" i="0" dirty="0">
                <a:solidFill>
                  <a:srgbClr val="D1D5DB"/>
                </a:solidFill>
                <a:effectLst/>
                <a:latin typeface="Söhne"/>
              </a:rPr>
              <a:t> </a:t>
            </a:r>
            <a:r>
              <a:rPr lang="en-US" b="0" i="0" dirty="0" err="1">
                <a:solidFill>
                  <a:srgbClr val="D1D5DB"/>
                </a:solidFill>
                <a:effectLst/>
                <a:latin typeface="Söhne"/>
              </a:rPr>
              <a:t>rularea</a:t>
            </a:r>
            <a:r>
              <a:rPr lang="en-US" b="0" i="0" dirty="0">
                <a:solidFill>
                  <a:srgbClr val="D1D5DB"/>
                </a:solidFill>
                <a:effectLst/>
                <a:latin typeface="Söhne"/>
              </a:rPr>
              <a:t> </a:t>
            </a:r>
            <a:r>
              <a:rPr lang="en-US" b="0" i="0" dirty="0" err="1">
                <a:solidFill>
                  <a:srgbClr val="D1D5DB"/>
                </a:solidFill>
                <a:effectLst/>
                <a:latin typeface="Söhne"/>
              </a:rPr>
              <a:t>modelelor</a:t>
            </a:r>
            <a:r>
              <a:rPr lang="en-US" b="0" i="0" dirty="0">
                <a:solidFill>
                  <a:srgbClr val="D1D5DB"/>
                </a:solidFill>
                <a:effectLst/>
                <a:latin typeface="Söhne"/>
              </a:rPr>
              <a:t> </a:t>
            </a:r>
            <a:r>
              <a:rPr lang="en-US" b="0" i="0" dirty="0" err="1">
                <a:solidFill>
                  <a:srgbClr val="D1D5DB"/>
                </a:solidFill>
                <a:effectLst/>
                <a:latin typeface="Söhne"/>
              </a:rPr>
              <a:t>și</a:t>
            </a:r>
            <a:r>
              <a:rPr lang="en-US" b="0" i="0" dirty="0">
                <a:solidFill>
                  <a:srgbClr val="D1D5DB"/>
                </a:solidFill>
                <a:effectLst/>
                <a:latin typeface="Söhne"/>
              </a:rPr>
              <a:t> </a:t>
            </a:r>
            <a:r>
              <a:rPr lang="en-US" b="0" i="0" dirty="0" err="1">
                <a:solidFill>
                  <a:srgbClr val="D1D5DB"/>
                </a:solidFill>
                <a:effectLst/>
                <a:latin typeface="Söhne"/>
              </a:rPr>
              <a:t>obținerea</a:t>
            </a:r>
            <a:r>
              <a:rPr lang="en-US" b="0" i="0" dirty="0">
                <a:solidFill>
                  <a:srgbClr val="D1D5DB"/>
                </a:solidFill>
                <a:effectLst/>
                <a:latin typeface="Söhne"/>
              </a:rPr>
              <a:t> de </a:t>
            </a:r>
            <a:r>
              <a:rPr lang="en-US" b="0" i="0" dirty="0" err="1">
                <a:solidFill>
                  <a:srgbClr val="D1D5DB"/>
                </a:solidFill>
                <a:effectLst/>
                <a:latin typeface="Söhne"/>
              </a:rPr>
              <a:t>rezultate</a:t>
            </a:r>
            <a:r>
              <a:rPr lang="en-US" b="0" i="0" dirty="0">
                <a:solidFill>
                  <a:srgbClr val="D1D5DB"/>
                </a:solidFill>
                <a:effectLst/>
                <a:latin typeface="Söhne"/>
              </a:rPr>
              <a:t> </a:t>
            </a:r>
            <a:r>
              <a:rPr lang="en-US" b="0" i="0" dirty="0" err="1">
                <a:solidFill>
                  <a:srgbClr val="D1D5DB"/>
                </a:solidFill>
                <a:effectLst/>
                <a:latin typeface="Söhne"/>
              </a:rPr>
              <a:t>bune</a:t>
            </a:r>
            <a:r>
              <a:rPr lang="en-US" b="0" i="0" dirty="0">
                <a:solidFill>
                  <a:srgbClr val="D1D5DB"/>
                </a:solidFill>
                <a:effectLst/>
                <a:latin typeface="Söhne"/>
              </a:rPr>
              <a:t>, o </a:t>
            </a:r>
            <a:r>
              <a:rPr lang="en-US" b="0" i="0" dirty="0" err="1">
                <a:solidFill>
                  <a:srgbClr val="D1D5DB"/>
                </a:solidFill>
                <a:effectLst/>
                <a:latin typeface="Söhne"/>
              </a:rPr>
              <a:t>bază</a:t>
            </a:r>
            <a:r>
              <a:rPr lang="en-US" b="0" i="0" dirty="0">
                <a:solidFill>
                  <a:srgbClr val="D1D5DB"/>
                </a:solidFill>
                <a:effectLst/>
                <a:latin typeface="Söhne"/>
              </a:rPr>
              <a:t> de date </a:t>
            </a:r>
            <a:r>
              <a:rPr lang="en-US" b="0" i="0" dirty="0" err="1">
                <a:solidFill>
                  <a:srgbClr val="D1D5DB"/>
                </a:solidFill>
                <a:effectLst/>
                <a:latin typeface="Söhne"/>
              </a:rPr>
              <a:t>mai</a:t>
            </a:r>
            <a:r>
              <a:rPr lang="en-US" b="0" i="0" dirty="0">
                <a:solidFill>
                  <a:srgbClr val="D1D5DB"/>
                </a:solidFill>
                <a:effectLst/>
                <a:latin typeface="Söhne"/>
              </a:rPr>
              <a:t> mare </a:t>
            </a:r>
            <a:r>
              <a:rPr lang="en-US" b="0" i="0" dirty="0" err="1">
                <a:solidFill>
                  <a:srgbClr val="D1D5DB"/>
                </a:solidFill>
                <a:effectLst/>
                <a:latin typeface="Söhne"/>
              </a:rPr>
              <a:t>ar</a:t>
            </a:r>
            <a:r>
              <a:rPr lang="en-US" b="0" i="0" dirty="0">
                <a:solidFill>
                  <a:srgbClr val="D1D5DB"/>
                </a:solidFill>
                <a:effectLst/>
                <a:latin typeface="Söhne"/>
              </a:rPr>
              <a:t> fi </a:t>
            </a:r>
            <a:r>
              <a:rPr lang="en-US" b="0" i="0" dirty="0" err="1">
                <a:solidFill>
                  <a:srgbClr val="D1D5DB"/>
                </a:solidFill>
                <a:effectLst/>
                <a:latin typeface="Söhne"/>
              </a:rPr>
              <a:t>benefică</a:t>
            </a:r>
            <a:r>
              <a:rPr lang="en-US" b="0" i="0" dirty="0">
                <a:solidFill>
                  <a:srgbClr val="D1D5DB"/>
                </a:solidFill>
                <a:effectLst/>
                <a:latin typeface="Söhne"/>
              </a:rPr>
              <a:t> </a:t>
            </a:r>
            <a:r>
              <a:rPr lang="en-US" b="0" i="0" dirty="0" err="1">
                <a:solidFill>
                  <a:srgbClr val="D1D5DB"/>
                </a:solidFill>
                <a:effectLst/>
                <a:latin typeface="Söhne"/>
              </a:rPr>
              <a:t>pentru</a:t>
            </a:r>
            <a:r>
              <a:rPr lang="en-US" b="0" i="0" dirty="0">
                <a:solidFill>
                  <a:srgbClr val="D1D5DB"/>
                </a:solidFill>
                <a:effectLst/>
                <a:latin typeface="Söhne"/>
              </a:rPr>
              <a:t> a </a:t>
            </a:r>
            <a:r>
              <a:rPr lang="en-US" b="0" i="0" dirty="0" err="1">
                <a:solidFill>
                  <a:srgbClr val="D1D5DB"/>
                </a:solidFill>
                <a:effectLst/>
                <a:latin typeface="Söhne"/>
              </a:rPr>
              <a:t>diferenția</a:t>
            </a:r>
            <a:r>
              <a:rPr lang="en-US" b="0" i="0" dirty="0">
                <a:solidFill>
                  <a:srgbClr val="D1D5DB"/>
                </a:solidFill>
                <a:effectLst/>
                <a:latin typeface="Söhne"/>
              </a:rPr>
              <a:t> </a:t>
            </a:r>
            <a:r>
              <a:rPr lang="en-US" b="0" i="0" dirty="0" err="1">
                <a:solidFill>
                  <a:srgbClr val="D1D5DB"/>
                </a:solidFill>
                <a:effectLst/>
                <a:latin typeface="Söhne"/>
              </a:rPr>
              <a:t>mai</a:t>
            </a:r>
            <a:r>
              <a:rPr lang="en-US" b="0" i="0" dirty="0">
                <a:solidFill>
                  <a:srgbClr val="D1D5DB"/>
                </a:solidFill>
                <a:effectLst/>
                <a:latin typeface="Söhne"/>
              </a:rPr>
              <a:t> bine </a:t>
            </a:r>
            <a:r>
              <a:rPr lang="en-US" b="0" i="0" dirty="0" err="1">
                <a:solidFill>
                  <a:srgbClr val="D1D5DB"/>
                </a:solidFill>
                <a:effectLst/>
                <a:latin typeface="Söhne"/>
              </a:rPr>
              <a:t>între</a:t>
            </a:r>
            <a:r>
              <a:rPr lang="en-US" b="0" i="0" dirty="0">
                <a:solidFill>
                  <a:srgbClr val="D1D5DB"/>
                </a:solidFill>
                <a:effectLst/>
                <a:latin typeface="Söhne"/>
              </a:rPr>
              <a:t> </a:t>
            </a:r>
            <a:r>
              <a:rPr lang="en-US" b="0" i="0" dirty="0" err="1">
                <a:solidFill>
                  <a:srgbClr val="D1D5DB"/>
                </a:solidFill>
                <a:effectLst/>
                <a:latin typeface="Söhne"/>
              </a:rPr>
              <a:t>modele</a:t>
            </a:r>
            <a:r>
              <a:rPr lang="en-US" b="0" i="0" dirty="0">
                <a:solidFill>
                  <a:srgbClr val="D1D5DB"/>
                </a:solidFill>
                <a:effectLst/>
                <a:latin typeface="Söhne"/>
              </a:rPr>
              <a:t> </a:t>
            </a:r>
            <a:r>
              <a:rPr lang="en-US" b="0" i="0" dirty="0" err="1">
                <a:solidFill>
                  <a:srgbClr val="D1D5DB"/>
                </a:solidFill>
                <a:effectLst/>
                <a:latin typeface="Söhne"/>
              </a:rPr>
              <a:t>și</a:t>
            </a:r>
            <a:r>
              <a:rPr lang="en-US" b="0" i="0" dirty="0">
                <a:solidFill>
                  <a:srgbClr val="D1D5DB"/>
                </a:solidFill>
                <a:effectLst/>
                <a:latin typeface="Söhne"/>
              </a:rPr>
              <a:t> a </a:t>
            </a:r>
            <a:r>
              <a:rPr lang="en-US" b="0" i="0" dirty="0" err="1">
                <a:solidFill>
                  <a:srgbClr val="D1D5DB"/>
                </a:solidFill>
                <a:effectLst/>
                <a:latin typeface="Söhne"/>
              </a:rPr>
              <a:t>identifica</a:t>
            </a:r>
            <a:r>
              <a:rPr lang="en-US" b="0" i="0" dirty="0">
                <a:solidFill>
                  <a:srgbClr val="D1D5DB"/>
                </a:solidFill>
                <a:effectLst/>
                <a:latin typeface="Söhne"/>
              </a:rPr>
              <a:t> </a:t>
            </a:r>
            <a:r>
              <a:rPr lang="en-US" b="0" i="0" dirty="0" err="1">
                <a:solidFill>
                  <a:srgbClr val="D1D5DB"/>
                </a:solidFill>
                <a:effectLst/>
                <a:latin typeface="Söhne"/>
              </a:rPr>
              <a:t>tendințele</a:t>
            </a:r>
            <a:r>
              <a:rPr lang="en-US" b="0" i="0" dirty="0">
                <a:solidFill>
                  <a:srgbClr val="D1D5DB"/>
                </a:solidFill>
                <a:effectLst/>
                <a:latin typeface="Söhne"/>
              </a:rPr>
              <a:t> </a:t>
            </a:r>
            <a:r>
              <a:rPr lang="en-US" b="0" i="0" dirty="0" err="1">
                <a:solidFill>
                  <a:srgbClr val="D1D5DB"/>
                </a:solidFill>
                <a:effectLst/>
                <a:latin typeface="Söhne"/>
              </a:rPr>
              <a:t>acestora</a:t>
            </a:r>
            <a:r>
              <a:rPr lang="en-US" b="0" i="0" dirty="0">
                <a:solidFill>
                  <a:srgbClr val="D1D5DB"/>
                </a:solidFill>
                <a:effectLst/>
                <a:latin typeface="Söhne"/>
              </a:rPr>
              <a:t>, cum </a:t>
            </a:r>
            <a:r>
              <a:rPr lang="en-US" b="0" i="0" dirty="0" err="1">
                <a:solidFill>
                  <a:srgbClr val="D1D5DB"/>
                </a:solidFill>
                <a:effectLst/>
                <a:latin typeface="Söhne"/>
              </a:rPr>
              <a:t>ar</a:t>
            </a:r>
            <a:r>
              <a:rPr lang="en-US" b="0" i="0" dirty="0">
                <a:solidFill>
                  <a:srgbClr val="D1D5DB"/>
                </a:solidFill>
                <a:effectLst/>
                <a:latin typeface="Söhne"/>
              </a:rPr>
              <a:t> fi </a:t>
            </a:r>
            <a:r>
              <a:rPr lang="en-US" b="0" i="0" dirty="0" err="1">
                <a:solidFill>
                  <a:srgbClr val="D1D5DB"/>
                </a:solidFill>
                <a:effectLst/>
                <a:latin typeface="Söhne"/>
              </a:rPr>
              <a:t>clasificări</a:t>
            </a:r>
            <a:r>
              <a:rPr lang="en-US" b="0" i="0" dirty="0">
                <a:solidFill>
                  <a:srgbClr val="D1D5DB"/>
                </a:solidFill>
                <a:effectLst/>
                <a:latin typeface="Söhne"/>
              </a:rPr>
              <a:t> </a:t>
            </a:r>
            <a:r>
              <a:rPr lang="en-US" b="0" i="0" dirty="0" err="1">
                <a:solidFill>
                  <a:srgbClr val="D1D5DB"/>
                </a:solidFill>
                <a:effectLst/>
                <a:latin typeface="Söhne"/>
              </a:rPr>
              <a:t>eronate</a:t>
            </a:r>
            <a:r>
              <a:rPr lang="en-US" b="0" i="0" dirty="0">
                <a:solidFill>
                  <a:srgbClr val="D1D5DB"/>
                </a:solidFill>
                <a:effectLst/>
                <a:latin typeface="Söhne"/>
              </a:rPr>
              <a:t> </a:t>
            </a:r>
            <a:r>
              <a:rPr lang="en-US" b="0" i="0" dirty="0" err="1">
                <a:solidFill>
                  <a:srgbClr val="D1D5DB"/>
                </a:solidFill>
                <a:effectLst/>
                <a:latin typeface="Söhne"/>
              </a:rPr>
              <a:t>între</a:t>
            </a:r>
            <a:r>
              <a:rPr lang="en-US" b="0" i="0" dirty="0">
                <a:solidFill>
                  <a:srgbClr val="D1D5DB"/>
                </a:solidFill>
                <a:effectLst/>
                <a:latin typeface="Söhne"/>
              </a:rPr>
              <a:t> </a:t>
            </a:r>
            <a:r>
              <a:rPr lang="en-US" b="0" i="0" dirty="0" err="1">
                <a:solidFill>
                  <a:srgbClr val="D1D5DB"/>
                </a:solidFill>
                <a:effectLst/>
                <a:latin typeface="Söhne"/>
              </a:rPr>
              <a:t>genurile</a:t>
            </a:r>
            <a:r>
              <a:rPr lang="en-US" b="0" i="0" dirty="0">
                <a:solidFill>
                  <a:srgbClr val="D1D5DB"/>
                </a:solidFill>
                <a:effectLst/>
                <a:latin typeface="Söhne"/>
              </a:rPr>
              <a:t> </a:t>
            </a:r>
            <a:r>
              <a:rPr lang="en-US" b="0" i="0" dirty="0" err="1">
                <a:solidFill>
                  <a:srgbClr val="D1D5DB"/>
                </a:solidFill>
                <a:effectLst/>
                <a:latin typeface="Söhne"/>
              </a:rPr>
              <a:t>muzicale</a:t>
            </a:r>
            <a:r>
              <a:rPr lang="en-US" b="0" i="0" dirty="0">
                <a:solidFill>
                  <a:srgbClr val="D1D5DB"/>
                </a:solidFill>
                <a:effectLst/>
                <a:latin typeface="Söhne"/>
              </a:rPr>
              <a:t> pop </a:t>
            </a:r>
            <a:r>
              <a:rPr lang="en-US" b="0" i="0" dirty="0" err="1">
                <a:solidFill>
                  <a:srgbClr val="D1D5DB"/>
                </a:solidFill>
                <a:effectLst/>
                <a:latin typeface="Söhne"/>
              </a:rPr>
              <a:t>și</a:t>
            </a:r>
            <a:r>
              <a:rPr lang="en-US" b="0" i="0" dirty="0">
                <a:solidFill>
                  <a:srgbClr val="D1D5DB"/>
                </a:solidFill>
                <a:effectLst/>
                <a:latin typeface="Söhne"/>
              </a:rPr>
              <a:t> rock. O </a:t>
            </a:r>
            <a:r>
              <a:rPr lang="en-US" b="0" i="0" dirty="0" err="1">
                <a:solidFill>
                  <a:srgbClr val="D1D5DB"/>
                </a:solidFill>
                <a:effectLst/>
                <a:latin typeface="Söhne"/>
              </a:rPr>
              <a:t>altă</a:t>
            </a:r>
            <a:r>
              <a:rPr lang="en-US" b="0" i="0" dirty="0">
                <a:solidFill>
                  <a:srgbClr val="D1D5DB"/>
                </a:solidFill>
                <a:effectLst/>
                <a:latin typeface="Söhne"/>
              </a:rPr>
              <a:t> </a:t>
            </a:r>
            <a:r>
              <a:rPr lang="en-US" b="0" i="0" dirty="0" err="1">
                <a:solidFill>
                  <a:srgbClr val="D1D5DB"/>
                </a:solidFill>
                <a:effectLst/>
                <a:latin typeface="Söhne"/>
              </a:rPr>
              <a:t>îmbunătățire</a:t>
            </a:r>
            <a:r>
              <a:rPr lang="en-US" b="0" i="0" dirty="0">
                <a:solidFill>
                  <a:srgbClr val="D1D5DB"/>
                </a:solidFill>
                <a:effectLst/>
                <a:latin typeface="Söhne"/>
              </a:rPr>
              <a:t> </a:t>
            </a:r>
            <a:r>
              <a:rPr lang="en-US" b="0" i="0" dirty="0" err="1">
                <a:solidFill>
                  <a:srgbClr val="D1D5DB"/>
                </a:solidFill>
                <a:effectLst/>
                <a:latin typeface="Söhne"/>
              </a:rPr>
              <a:t>ar</a:t>
            </a:r>
            <a:r>
              <a:rPr lang="en-US" b="0" i="0" dirty="0">
                <a:solidFill>
                  <a:srgbClr val="D1D5DB"/>
                </a:solidFill>
                <a:effectLst/>
                <a:latin typeface="Söhne"/>
              </a:rPr>
              <a:t> fi </a:t>
            </a:r>
            <a:r>
              <a:rPr lang="en-US" b="0" i="0" dirty="0" err="1">
                <a:solidFill>
                  <a:srgbClr val="D1D5DB"/>
                </a:solidFill>
                <a:effectLst/>
                <a:latin typeface="Söhne"/>
              </a:rPr>
              <a:t>creșterea</a:t>
            </a:r>
            <a:r>
              <a:rPr lang="en-US" b="0" i="0" dirty="0">
                <a:solidFill>
                  <a:srgbClr val="D1D5DB"/>
                </a:solidFill>
                <a:effectLst/>
                <a:latin typeface="Söhne"/>
              </a:rPr>
              <a:t> </a:t>
            </a:r>
            <a:r>
              <a:rPr lang="en-US" b="0" i="0" dirty="0" err="1">
                <a:solidFill>
                  <a:srgbClr val="D1D5DB"/>
                </a:solidFill>
                <a:effectLst/>
                <a:latin typeface="Söhne"/>
              </a:rPr>
              <a:t>numărului</a:t>
            </a:r>
            <a:r>
              <a:rPr lang="en-US" b="0" i="0" dirty="0">
                <a:solidFill>
                  <a:srgbClr val="D1D5DB"/>
                </a:solidFill>
                <a:effectLst/>
                <a:latin typeface="Söhne"/>
              </a:rPr>
              <a:t> de </a:t>
            </a:r>
            <a:r>
              <a:rPr lang="en-US" b="0" i="0" dirty="0" err="1">
                <a:solidFill>
                  <a:srgbClr val="D1D5DB"/>
                </a:solidFill>
                <a:effectLst/>
                <a:latin typeface="Söhne"/>
              </a:rPr>
              <a:t>epoci</a:t>
            </a:r>
            <a:r>
              <a:rPr lang="en-US" b="0" i="0" dirty="0">
                <a:solidFill>
                  <a:srgbClr val="D1D5DB"/>
                </a:solidFill>
                <a:effectLst/>
                <a:latin typeface="Söhne"/>
              </a:rPr>
              <a:t>. </a:t>
            </a:r>
            <a:r>
              <a:rPr lang="en-US" b="0" i="0" dirty="0" err="1">
                <a:solidFill>
                  <a:srgbClr val="D1D5DB"/>
                </a:solidFill>
                <a:effectLst/>
                <a:latin typeface="Söhne"/>
              </a:rPr>
              <a:t>Dezavantajul</a:t>
            </a:r>
            <a:r>
              <a:rPr lang="en-US" b="0" i="0" dirty="0">
                <a:solidFill>
                  <a:srgbClr val="D1D5DB"/>
                </a:solidFill>
                <a:effectLst/>
                <a:latin typeface="Söhne"/>
              </a:rPr>
              <a:t> </a:t>
            </a:r>
            <a:r>
              <a:rPr lang="en-US" b="0" i="0" dirty="0" err="1">
                <a:solidFill>
                  <a:srgbClr val="D1D5DB"/>
                </a:solidFill>
                <a:effectLst/>
                <a:latin typeface="Söhne"/>
              </a:rPr>
              <a:t>acestui</a:t>
            </a:r>
            <a:r>
              <a:rPr lang="en-US" b="0" i="0" dirty="0">
                <a:solidFill>
                  <a:srgbClr val="D1D5DB"/>
                </a:solidFill>
                <a:effectLst/>
                <a:latin typeface="Söhne"/>
              </a:rPr>
              <a:t> </a:t>
            </a:r>
            <a:r>
              <a:rPr lang="en-US" b="0" i="0" dirty="0" err="1">
                <a:solidFill>
                  <a:srgbClr val="D1D5DB"/>
                </a:solidFill>
                <a:effectLst/>
                <a:latin typeface="Söhne"/>
              </a:rPr>
              <a:t>lucru</a:t>
            </a:r>
            <a:r>
              <a:rPr lang="en-US" b="0" i="0" dirty="0">
                <a:solidFill>
                  <a:srgbClr val="D1D5DB"/>
                </a:solidFill>
                <a:effectLst/>
                <a:latin typeface="Söhne"/>
              </a:rPr>
              <a:t> </a:t>
            </a:r>
            <a:r>
              <a:rPr lang="en-US" b="0" i="0" dirty="0" err="1">
                <a:solidFill>
                  <a:srgbClr val="D1D5DB"/>
                </a:solidFill>
                <a:effectLst/>
                <a:latin typeface="Söhne"/>
              </a:rPr>
              <a:t>este</a:t>
            </a:r>
            <a:r>
              <a:rPr lang="en-US" b="0" i="0" dirty="0">
                <a:solidFill>
                  <a:srgbClr val="D1D5DB"/>
                </a:solidFill>
                <a:effectLst/>
                <a:latin typeface="Söhne"/>
              </a:rPr>
              <a:t> </a:t>
            </a:r>
            <a:r>
              <a:rPr lang="en-US" b="0" i="0" dirty="0" err="1">
                <a:solidFill>
                  <a:srgbClr val="D1D5DB"/>
                </a:solidFill>
                <a:effectLst/>
                <a:latin typeface="Söhne"/>
              </a:rPr>
              <a:t>că</a:t>
            </a:r>
            <a:r>
              <a:rPr lang="en-US" b="0" i="0" dirty="0">
                <a:solidFill>
                  <a:srgbClr val="D1D5DB"/>
                </a:solidFill>
                <a:effectLst/>
                <a:latin typeface="Söhne"/>
              </a:rPr>
              <a:t> </a:t>
            </a:r>
            <a:r>
              <a:rPr lang="en-US" b="0" i="0" dirty="0" err="1">
                <a:solidFill>
                  <a:srgbClr val="D1D5DB"/>
                </a:solidFill>
                <a:effectLst/>
                <a:latin typeface="Söhne"/>
              </a:rPr>
              <a:t>va</a:t>
            </a:r>
            <a:r>
              <a:rPr lang="en-US" b="0" i="0" dirty="0">
                <a:solidFill>
                  <a:srgbClr val="D1D5DB"/>
                </a:solidFill>
                <a:effectLst/>
                <a:latin typeface="Söhne"/>
              </a:rPr>
              <a:t> </a:t>
            </a:r>
            <a:r>
              <a:rPr lang="en-US" b="0" i="0" dirty="0" err="1">
                <a:solidFill>
                  <a:srgbClr val="D1D5DB"/>
                </a:solidFill>
                <a:effectLst/>
                <a:latin typeface="Söhne"/>
              </a:rPr>
              <a:t>crește</a:t>
            </a:r>
            <a:r>
              <a:rPr lang="en-US" b="0" i="0" dirty="0">
                <a:solidFill>
                  <a:srgbClr val="D1D5DB"/>
                </a:solidFill>
                <a:effectLst/>
                <a:latin typeface="Söhne"/>
              </a:rPr>
              <a:t> </a:t>
            </a:r>
            <a:r>
              <a:rPr lang="en-US" b="0" i="0" dirty="0" err="1">
                <a:solidFill>
                  <a:srgbClr val="D1D5DB"/>
                </a:solidFill>
                <a:effectLst/>
                <a:latin typeface="Söhne"/>
              </a:rPr>
              <a:t>timpul</a:t>
            </a:r>
            <a:r>
              <a:rPr lang="en-US" b="0" i="0" dirty="0">
                <a:solidFill>
                  <a:srgbClr val="D1D5DB"/>
                </a:solidFill>
                <a:effectLst/>
                <a:latin typeface="Söhne"/>
              </a:rPr>
              <a:t> de </a:t>
            </a:r>
            <a:r>
              <a:rPr lang="en-US" b="0" i="0" dirty="0" err="1">
                <a:solidFill>
                  <a:srgbClr val="D1D5DB"/>
                </a:solidFill>
                <a:effectLst/>
                <a:latin typeface="Söhne"/>
              </a:rPr>
              <a:t>rulare</a:t>
            </a:r>
            <a:r>
              <a:rPr lang="en-US" b="0" i="0" dirty="0">
                <a:solidFill>
                  <a:srgbClr val="D1D5DB"/>
                </a:solidFill>
                <a:effectLst/>
                <a:latin typeface="Söhne"/>
              </a:rPr>
              <a:t> </a:t>
            </a:r>
            <a:r>
              <a:rPr lang="en-US" b="0" i="0" dirty="0" err="1">
                <a:solidFill>
                  <a:srgbClr val="D1D5DB"/>
                </a:solidFill>
                <a:effectLst/>
                <a:latin typeface="Söhne"/>
              </a:rPr>
              <a:t>foarte</a:t>
            </a:r>
            <a:r>
              <a:rPr lang="en-US" b="0" i="0" dirty="0">
                <a:solidFill>
                  <a:srgbClr val="D1D5DB"/>
                </a:solidFill>
                <a:effectLst/>
                <a:latin typeface="Söhne"/>
              </a:rPr>
              <a:t> </a:t>
            </a:r>
            <a:r>
              <a:rPr lang="en-US" b="0" i="0" dirty="0" err="1">
                <a:solidFill>
                  <a:srgbClr val="D1D5DB"/>
                </a:solidFill>
                <a:effectLst/>
                <a:latin typeface="Söhne"/>
              </a:rPr>
              <a:t>mult</a:t>
            </a:r>
            <a:r>
              <a:rPr lang="en-US" b="0" i="0" dirty="0">
                <a:solidFill>
                  <a:srgbClr val="D1D5DB"/>
                </a:solidFill>
                <a:effectLst/>
                <a:latin typeface="Söhne"/>
              </a:rPr>
              <a:t>. Cu </a:t>
            </a:r>
            <a:r>
              <a:rPr lang="en-US" b="0" i="0" dirty="0" err="1">
                <a:solidFill>
                  <a:srgbClr val="D1D5DB"/>
                </a:solidFill>
                <a:effectLst/>
                <a:latin typeface="Söhne"/>
              </a:rPr>
              <a:t>creșterea</a:t>
            </a:r>
            <a:r>
              <a:rPr lang="en-US" b="0" i="0" dirty="0">
                <a:solidFill>
                  <a:srgbClr val="D1D5DB"/>
                </a:solidFill>
                <a:effectLst/>
                <a:latin typeface="Söhne"/>
              </a:rPr>
              <a:t> </a:t>
            </a:r>
            <a:r>
              <a:rPr lang="en-US" b="0" i="0" dirty="0" err="1">
                <a:solidFill>
                  <a:srgbClr val="D1D5DB"/>
                </a:solidFill>
                <a:effectLst/>
                <a:latin typeface="Söhne"/>
              </a:rPr>
              <a:t>numărului</a:t>
            </a:r>
            <a:r>
              <a:rPr lang="en-US" b="0" i="0" dirty="0">
                <a:solidFill>
                  <a:srgbClr val="D1D5DB"/>
                </a:solidFill>
                <a:effectLst/>
                <a:latin typeface="Söhne"/>
              </a:rPr>
              <a:t> de </a:t>
            </a:r>
            <a:r>
              <a:rPr lang="en-US" b="0" i="0" dirty="0" err="1">
                <a:solidFill>
                  <a:srgbClr val="D1D5DB"/>
                </a:solidFill>
                <a:effectLst/>
                <a:latin typeface="Söhne"/>
              </a:rPr>
              <a:t>epoci</a:t>
            </a:r>
            <a:r>
              <a:rPr lang="en-US" b="0" i="0" dirty="0">
                <a:solidFill>
                  <a:srgbClr val="D1D5DB"/>
                </a:solidFill>
                <a:effectLst/>
                <a:latin typeface="Söhne"/>
              </a:rPr>
              <a:t>, </a:t>
            </a:r>
            <a:r>
              <a:rPr lang="en-US" b="0" i="0" dirty="0" err="1">
                <a:solidFill>
                  <a:srgbClr val="D1D5DB"/>
                </a:solidFill>
                <a:effectLst/>
                <a:latin typeface="Söhne"/>
              </a:rPr>
              <a:t>acuratețea</a:t>
            </a:r>
            <a:r>
              <a:rPr lang="en-US" b="0" i="0" dirty="0">
                <a:solidFill>
                  <a:srgbClr val="D1D5DB"/>
                </a:solidFill>
                <a:effectLst/>
                <a:latin typeface="Söhne"/>
              </a:rPr>
              <a:t> nu </a:t>
            </a:r>
            <a:r>
              <a:rPr lang="en-US" b="0" i="0" dirty="0" err="1">
                <a:solidFill>
                  <a:srgbClr val="D1D5DB"/>
                </a:solidFill>
                <a:effectLst/>
                <a:latin typeface="Söhne"/>
              </a:rPr>
              <a:t>ar</a:t>
            </a:r>
            <a:r>
              <a:rPr lang="en-US" b="0" i="0" dirty="0">
                <a:solidFill>
                  <a:srgbClr val="D1D5DB"/>
                </a:solidFill>
                <a:effectLst/>
                <a:latin typeface="Söhne"/>
              </a:rPr>
              <a:t> </a:t>
            </a:r>
            <a:r>
              <a:rPr lang="en-US" b="0" i="0" dirty="0" err="1">
                <a:solidFill>
                  <a:srgbClr val="D1D5DB"/>
                </a:solidFill>
                <a:effectLst/>
                <a:latin typeface="Söhne"/>
              </a:rPr>
              <a:t>mai</a:t>
            </a:r>
            <a:r>
              <a:rPr lang="en-US" b="0" i="0" dirty="0">
                <a:solidFill>
                  <a:srgbClr val="D1D5DB"/>
                </a:solidFill>
                <a:effectLst/>
                <a:latin typeface="Söhne"/>
              </a:rPr>
              <a:t> </a:t>
            </a:r>
            <a:r>
              <a:rPr lang="en-US" b="0" i="0" dirty="0" err="1">
                <a:solidFill>
                  <a:srgbClr val="D1D5DB"/>
                </a:solidFill>
                <a:effectLst/>
                <a:latin typeface="Söhne"/>
              </a:rPr>
              <a:t>crește</a:t>
            </a:r>
            <a:r>
              <a:rPr lang="en-US" b="0" i="0" dirty="0">
                <a:solidFill>
                  <a:srgbClr val="D1D5DB"/>
                </a:solidFill>
                <a:effectLst/>
                <a:latin typeface="Söhne"/>
              </a:rPr>
              <a:t> </a:t>
            </a:r>
            <a:r>
              <a:rPr lang="en-US" b="0" i="0" dirty="0" err="1">
                <a:solidFill>
                  <a:srgbClr val="D1D5DB"/>
                </a:solidFill>
                <a:effectLst/>
                <a:latin typeface="Söhne"/>
              </a:rPr>
              <a:t>semnificativ</a:t>
            </a:r>
            <a:r>
              <a:rPr lang="en-US" b="0" i="0" dirty="0">
                <a:solidFill>
                  <a:srgbClr val="D1D5DB"/>
                </a:solidFill>
                <a:effectLst/>
                <a:latin typeface="Söhne"/>
              </a:rPr>
              <a:t>, </a:t>
            </a:r>
            <a:r>
              <a:rPr lang="en-US" b="0" i="0" dirty="0" err="1">
                <a:solidFill>
                  <a:srgbClr val="D1D5DB"/>
                </a:solidFill>
                <a:effectLst/>
                <a:latin typeface="Söhne"/>
              </a:rPr>
              <a:t>dar</a:t>
            </a:r>
            <a:r>
              <a:rPr lang="en-US" b="0" i="0" dirty="0">
                <a:solidFill>
                  <a:srgbClr val="D1D5DB"/>
                </a:solidFill>
                <a:effectLst/>
                <a:latin typeface="Söhne"/>
              </a:rPr>
              <a:t> </a:t>
            </a:r>
            <a:r>
              <a:rPr lang="en-US" b="0" i="0" dirty="0" err="1">
                <a:solidFill>
                  <a:srgbClr val="D1D5DB"/>
                </a:solidFill>
                <a:effectLst/>
                <a:latin typeface="Söhne"/>
              </a:rPr>
              <a:t>ar</a:t>
            </a:r>
            <a:r>
              <a:rPr lang="en-US" b="0" i="0" dirty="0">
                <a:solidFill>
                  <a:srgbClr val="D1D5DB"/>
                </a:solidFill>
                <a:effectLst/>
                <a:latin typeface="Söhne"/>
              </a:rPr>
              <a:t> </a:t>
            </a:r>
            <a:r>
              <a:rPr lang="en-US" b="0" i="0" dirty="0" err="1">
                <a:solidFill>
                  <a:srgbClr val="D1D5DB"/>
                </a:solidFill>
                <a:effectLst/>
                <a:latin typeface="Söhne"/>
              </a:rPr>
              <a:t>ajuta</a:t>
            </a:r>
            <a:r>
              <a:rPr lang="en-US" b="0" i="0" dirty="0">
                <a:solidFill>
                  <a:srgbClr val="D1D5DB"/>
                </a:solidFill>
                <a:effectLst/>
                <a:latin typeface="Söhne"/>
              </a:rPr>
              <a:t> la </a:t>
            </a:r>
            <a:r>
              <a:rPr lang="en-US" b="0" i="0" dirty="0" err="1">
                <a:solidFill>
                  <a:srgbClr val="D1D5DB"/>
                </a:solidFill>
                <a:effectLst/>
                <a:latin typeface="Söhne"/>
              </a:rPr>
              <a:t>scăderea</a:t>
            </a:r>
            <a:r>
              <a:rPr lang="en-US" b="0" i="0" dirty="0">
                <a:solidFill>
                  <a:srgbClr val="D1D5DB"/>
                </a:solidFill>
                <a:effectLst/>
                <a:latin typeface="Söhne"/>
              </a:rPr>
              <a:t> </a:t>
            </a:r>
            <a:r>
              <a:rPr lang="en-US" b="0" i="0" dirty="0" err="1">
                <a:solidFill>
                  <a:srgbClr val="D1D5DB"/>
                </a:solidFill>
                <a:effectLst/>
                <a:latin typeface="Söhne"/>
              </a:rPr>
              <a:t>valorii</a:t>
            </a:r>
            <a:r>
              <a:rPr lang="en-US" b="0" i="0" dirty="0">
                <a:solidFill>
                  <a:srgbClr val="D1D5DB"/>
                </a:solidFill>
                <a:effectLst/>
                <a:latin typeface="Söhne"/>
              </a:rPr>
              <a:t> </a:t>
            </a:r>
            <a:r>
              <a:rPr lang="en-US" b="0" i="0" dirty="0" err="1">
                <a:solidFill>
                  <a:srgbClr val="D1D5DB"/>
                </a:solidFill>
                <a:effectLst/>
                <a:latin typeface="Söhne"/>
              </a:rPr>
              <a:t>pierderilor</a:t>
            </a:r>
            <a:r>
              <a:rPr lang="en-US" b="0" i="0" dirty="0">
                <a:solidFill>
                  <a:srgbClr val="D1D5DB"/>
                </a:solidFill>
                <a:effectLst/>
                <a:latin typeface="Söhne"/>
              </a:rPr>
              <a:t>.</a:t>
            </a:r>
          </a:p>
          <a:p>
            <a:r>
              <a:rPr lang="en-US" b="0" i="0" dirty="0">
                <a:solidFill>
                  <a:srgbClr val="D1D5DB"/>
                </a:solidFill>
                <a:effectLst/>
                <a:latin typeface="Söhne"/>
              </a:rPr>
              <a:t>Mai sunt </a:t>
            </a:r>
            <a:r>
              <a:rPr lang="en-US" b="0" i="0" dirty="0" err="1">
                <a:solidFill>
                  <a:srgbClr val="D1D5DB"/>
                </a:solidFill>
                <a:effectLst/>
                <a:latin typeface="Söhne"/>
              </a:rPr>
              <a:t>modele</a:t>
            </a:r>
            <a:r>
              <a:rPr lang="en-US" b="0" i="0" dirty="0">
                <a:solidFill>
                  <a:srgbClr val="D1D5DB"/>
                </a:solidFill>
                <a:effectLst/>
                <a:latin typeface="Söhne"/>
              </a:rPr>
              <a:t> cu </a:t>
            </a:r>
            <a:r>
              <a:rPr lang="en-US" b="0" i="0" dirty="0" err="1">
                <a:solidFill>
                  <a:srgbClr val="D1D5DB"/>
                </a:solidFill>
                <a:effectLst/>
                <a:latin typeface="Söhne"/>
              </a:rPr>
              <a:t>rețele</a:t>
            </a:r>
            <a:r>
              <a:rPr lang="en-US" b="0" i="0" dirty="0">
                <a:solidFill>
                  <a:srgbClr val="D1D5DB"/>
                </a:solidFill>
                <a:effectLst/>
                <a:latin typeface="Söhne"/>
              </a:rPr>
              <a:t> </a:t>
            </a:r>
            <a:r>
              <a:rPr lang="en-US" b="0" i="0" dirty="0" err="1">
                <a:solidFill>
                  <a:srgbClr val="D1D5DB"/>
                </a:solidFill>
                <a:effectLst/>
                <a:latin typeface="Söhne"/>
              </a:rPr>
              <a:t>neuronale</a:t>
            </a:r>
            <a:r>
              <a:rPr lang="en-US" b="0" i="0" dirty="0">
                <a:solidFill>
                  <a:srgbClr val="D1D5DB"/>
                </a:solidFill>
                <a:effectLst/>
                <a:latin typeface="Söhne"/>
              </a:rPr>
              <a:t> </a:t>
            </a:r>
            <a:r>
              <a:rPr lang="en-US" b="0" i="0" dirty="0" err="1">
                <a:solidFill>
                  <a:srgbClr val="D1D5DB"/>
                </a:solidFill>
                <a:effectLst/>
                <a:latin typeface="Söhne"/>
              </a:rPr>
              <a:t>convoluționale</a:t>
            </a:r>
            <a:r>
              <a:rPr lang="en-US" b="0" i="0" dirty="0">
                <a:solidFill>
                  <a:srgbClr val="D1D5DB"/>
                </a:solidFill>
                <a:effectLst/>
                <a:latin typeface="Söhne"/>
              </a:rPr>
              <a:t> care pot fi create, cum </a:t>
            </a:r>
            <a:r>
              <a:rPr lang="en-US" b="0" i="0" dirty="0" err="1">
                <a:solidFill>
                  <a:srgbClr val="D1D5DB"/>
                </a:solidFill>
                <a:effectLst/>
                <a:latin typeface="Söhne"/>
              </a:rPr>
              <a:t>ar</a:t>
            </a:r>
            <a:r>
              <a:rPr lang="en-US" b="0" i="0" dirty="0">
                <a:solidFill>
                  <a:srgbClr val="D1D5DB"/>
                </a:solidFill>
                <a:effectLst/>
                <a:latin typeface="Söhne"/>
              </a:rPr>
              <a:t> fi VGG-16 CNN Fine Tuning. </a:t>
            </a:r>
            <a:r>
              <a:rPr lang="en-US" b="0" i="0" dirty="0" err="1">
                <a:solidFill>
                  <a:srgbClr val="D1D5DB"/>
                </a:solidFill>
                <a:effectLst/>
                <a:latin typeface="Söhne"/>
              </a:rPr>
              <a:t>Dacă</a:t>
            </a:r>
            <a:r>
              <a:rPr lang="en-US" b="0" i="0" dirty="0">
                <a:solidFill>
                  <a:srgbClr val="D1D5DB"/>
                </a:solidFill>
                <a:effectLst/>
                <a:latin typeface="Söhne"/>
              </a:rPr>
              <a:t> am </a:t>
            </a:r>
            <a:r>
              <a:rPr lang="en-US" b="0" i="0" dirty="0" err="1">
                <a:solidFill>
                  <a:srgbClr val="D1D5DB"/>
                </a:solidFill>
                <a:effectLst/>
                <a:latin typeface="Söhne"/>
              </a:rPr>
              <a:t>crea</a:t>
            </a:r>
            <a:r>
              <a:rPr lang="en-US" b="0" i="0" dirty="0">
                <a:solidFill>
                  <a:srgbClr val="D1D5DB"/>
                </a:solidFill>
                <a:effectLst/>
                <a:latin typeface="Söhne"/>
              </a:rPr>
              <a:t> </a:t>
            </a:r>
            <a:r>
              <a:rPr lang="en-US" b="0" i="0" dirty="0" err="1">
                <a:solidFill>
                  <a:srgbClr val="D1D5DB"/>
                </a:solidFill>
                <a:effectLst/>
                <a:latin typeface="Söhne"/>
              </a:rPr>
              <a:t>acest</a:t>
            </a:r>
            <a:r>
              <a:rPr lang="en-US" b="0" i="0" dirty="0">
                <a:solidFill>
                  <a:srgbClr val="D1D5DB"/>
                </a:solidFill>
                <a:effectLst/>
                <a:latin typeface="Söhne"/>
              </a:rPr>
              <a:t> model, ne-am </a:t>
            </a:r>
            <a:r>
              <a:rPr lang="en-US" b="0" i="0" dirty="0" err="1">
                <a:solidFill>
                  <a:srgbClr val="D1D5DB"/>
                </a:solidFill>
                <a:effectLst/>
                <a:latin typeface="Söhne"/>
              </a:rPr>
              <a:t>aștepta</a:t>
            </a:r>
            <a:r>
              <a:rPr lang="en-US" b="0" i="0" dirty="0">
                <a:solidFill>
                  <a:srgbClr val="D1D5DB"/>
                </a:solidFill>
                <a:effectLst/>
                <a:latin typeface="Söhne"/>
              </a:rPr>
              <a:t> </a:t>
            </a:r>
            <a:r>
              <a:rPr lang="en-US" b="0" i="0" dirty="0" err="1">
                <a:solidFill>
                  <a:srgbClr val="D1D5DB"/>
                </a:solidFill>
                <a:effectLst/>
                <a:latin typeface="Söhne"/>
              </a:rPr>
              <a:t>să</a:t>
            </a:r>
            <a:r>
              <a:rPr lang="en-US" b="0" i="0" dirty="0">
                <a:solidFill>
                  <a:srgbClr val="D1D5DB"/>
                </a:solidFill>
                <a:effectLst/>
                <a:latin typeface="Söhne"/>
              </a:rPr>
              <a:t> </a:t>
            </a:r>
            <a:r>
              <a:rPr lang="en-US" b="0" i="0" dirty="0" err="1">
                <a:solidFill>
                  <a:srgbClr val="D1D5DB"/>
                </a:solidFill>
                <a:effectLst/>
                <a:latin typeface="Söhne"/>
              </a:rPr>
              <a:t>avem</a:t>
            </a:r>
            <a:r>
              <a:rPr lang="en-US" b="0" i="0" dirty="0">
                <a:solidFill>
                  <a:srgbClr val="D1D5DB"/>
                </a:solidFill>
                <a:effectLst/>
                <a:latin typeface="Söhne"/>
              </a:rPr>
              <a:t> </a:t>
            </a:r>
            <a:r>
              <a:rPr lang="en-US" b="0" i="0" dirty="0" err="1">
                <a:solidFill>
                  <a:srgbClr val="D1D5DB"/>
                </a:solidFill>
                <a:effectLst/>
                <a:latin typeface="Söhne"/>
              </a:rPr>
              <a:t>rezultate</a:t>
            </a:r>
            <a:r>
              <a:rPr lang="en-US" b="0" i="0" dirty="0">
                <a:solidFill>
                  <a:srgbClr val="D1D5DB"/>
                </a:solidFill>
                <a:effectLst/>
                <a:latin typeface="Söhne"/>
              </a:rPr>
              <a:t> </a:t>
            </a:r>
            <a:r>
              <a:rPr lang="en-US" b="0" i="0" dirty="0" err="1">
                <a:solidFill>
                  <a:srgbClr val="D1D5DB"/>
                </a:solidFill>
                <a:effectLst/>
                <a:latin typeface="Söhne"/>
              </a:rPr>
              <a:t>asemănătoare</a:t>
            </a:r>
            <a:r>
              <a:rPr lang="en-US" b="0" i="0" dirty="0">
                <a:solidFill>
                  <a:srgbClr val="D1D5DB"/>
                </a:solidFill>
                <a:effectLst/>
                <a:latin typeface="Söhne"/>
              </a:rPr>
              <a:t> </a:t>
            </a:r>
            <a:r>
              <a:rPr lang="en-US" b="0" i="0" dirty="0" err="1">
                <a:solidFill>
                  <a:srgbClr val="D1D5DB"/>
                </a:solidFill>
                <a:effectLst/>
                <a:latin typeface="Söhne"/>
              </a:rPr>
              <a:t>modelului</a:t>
            </a:r>
            <a:r>
              <a:rPr lang="en-US" b="0" i="0" dirty="0">
                <a:solidFill>
                  <a:srgbClr val="D1D5DB"/>
                </a:solidFill>
                <a:effectLst/>
                <a:latin typeface="Söhne"/>
              </a:rPr>
              <a:t> </a:t>
            </a:r>
            <a:r>
              <a:rPr lang="en-US" b="0" i="0" dirty="0" err="1">
                <a:solidFill>
                  <a:srgbClr val="D1D5DB"/>
                </a:solidFill>
                <a:effectLst/>
                <a:latin typeface="Söhne"/>
              </a:rPr>
              <a:t>nostru</a:t>
            </a:r>
            <a:r>
              <a:rPr lang="en-US" b="0" i="0" dirty="0">
                <a:solidFill>
                  <a:srgbClr val="D1D5DB"/>
                </a:solidFill>
                <a:effectLst/>
                <a:latin typeface="Söhne"/>
              </a:rPr>
              <a:t> </a:t>
            </a:r>
            <a:r>
              <a:rPr lang="en-US" b="0" i="0" dirty="0" err="1">
                <a:solidFill>
                  <a:srgbClr val="D1D5DB"/>
                </a:solidFill>
                <a:effectLst/>
                <a:latin typeface="Söhne"/>
              </a:rPr>
              <a:t>bazat</a:t>
            </a:r>
            <a:r>
              <a:rPr lang="en-US" b="0" i="0" dirty="0">
                <a:solidFill>
                  <a:srgbClr val="D1D5DB"/>
                </a:solidFill>
                <a:effectLst/>
                <a:latin typeface="Söhne"/>
              </a:rPr>
              <a:t> pe </a:t>
            </a:r>
            <a:r>
              <a:rPr lang="en-US" b="0" i="0" dirty="0" err="1">
                <a:solidFill>
                  <a:srgbClr val="D1D5DB"/>
                </a:solidFill>
                <a:effectLst/>
                <a:latin typeface="Söhne"/>
              </a:rPr>
              <a:t>spectrogramă</a:t>
            </a:r>
            <a:r>
              <a:rPr lang="en-US" b="0" i="0" dirty="0">
                <a:solidFill>
                  <a:srgbClr val="D1D5DB"/>
                </a:solidFill>
                <a:effectLst/>
                <a:latin typeface="Söhne"/>
              </a:rPr>
              <a:t>. </a:t>
            </a:r>
            <a:r>
              <a:rPr lang="en-US" b="0" i="0" dirty="0" err="1">
                <a:solidFill>
                  <a:srgbClr val="D1D5DB"/>
                </a:solidFill>
                <a:effectLst/>
                <a:latin typeface="Söhne"/>
              </a:rPr>
              <a:t>Diferen</a:t>
            </a:r>
            <a:r>
              <a:rPr lang="ro-RO" dirty="0">
                <a:solidFill>
                  <a:srgbClr val="D1D5DB"/>
                </a:solidFill>
                <a:latin typeface="Söhne"/>
              </a:rPr>
              <a:t>ța este ca baza </a:t>
            </a:r>
            <a:r>
              <a:rPr lang="ro-RO" dirty="0" err="1">
                <a:solidFill>
                  <a:srgbClr val="D1D5DB"/>
                </a:solidFill>
                <a:latin typeface="Söhne"/>
              </a:rPr>
              <a:t>convoluțională</a:t>
            </a:r>
            <a:r>
              <a:rPr lang="ro-RO" dirty="0">
                <a:solidFill>
                  <a:srgbClr val="D1D5DB"/>
                </a:solidFill>
                <a:latin typeface="Söhne"/>
              </a:rPr>
              <a:t> este antrenabilă.</a:t>
            </a:r>
            <a:endParaRPr lang="en-US" dirty="0"/>
          </a:p>
        </p:txBody>
      </p:sp>
    </p:spTree>
    <p:extLst>
      <p:ext uri="{BB962C8B-B14F-4D97-AF65-F5344CB8AC3E}">
        <p14:creationId xmlns:p14="http://schemas.microsoft.com/office/powerpoint/2010/main" val="39630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EA576EE-B86B-D37C-54B6-27FAD86F7E30}"/>
              </a:ext>
            </a:extLst>
          </p:cNvPr>
          <p:cNvSpPr>
            <a:spLocks noGrp="1"/>
          </p:cNvSpPr>
          <p:nvPr>
            <p:ph type="title"/>
          </p:nvPr>
        </p:nvSpPr>
        <p:spPr/>
        <p:txBody>
          <a:bodyPr/>
          <a:lstStyle/>
          <a:p>
            <a:r>
              <a:rPr lang="ro-RO" dirty="0"/>
              <a:t>6.concluzie</a:t>
            </a:r>
            <a:endParaRPr lang="en-US" dirty="0"/>
          </a:p>
        </p:txBody>
      </p:sp>
      <p:sp>
        <p:nvSpPr>
          <p:cNvPr id="3" name="Substituent conținut 2">
            <a:extLst>
              <a:ext uri="{FF2B5EF4-FFF2-40B4-BE49-F238E27FC236}">
                <a16:creationId xmlns:a16="http://schemas.microsoft.com/office/drawing/2014/main" id="{441C599F-1C21-2785-78A3-75299767A8EB}"/>
              </a:ext>
            </a:extLst>
          </p:cNvPr>
          <p:cNvSpPr>
            <a:spLocks noGrp="1"/>
          </p:cNvSpPr>
          <p:nvPr>
            <p:ph idx="1"/>
          </p:nvPr>
        </p:nvSpPr>
        <p:spPr/>
        <p:txBody>
          <a:bodyPr/>
          <a:lstStyle/>
          <a:p>
            <a:r>
              <a:rPr lang="en-US" b="0" i="0" dirty="0" err="1">
                <a:solidFill>
                  <a:srgbClr val="D1D5DB"/>
                </a:solidFill>
                <a:effectLst/>
                <a:latin typeface="Söhne"/>
              </a:rPr>
              <a:t>În</a:t>
            </a:r>
            <a:r>
              <a:rPr lang="en-US" b="0" i="0" dirty="0">
                <a:solidFill>
                  <a:srgbClr val="D1D5DB"/>
                </a:solidFill>
                <a:effectLst/>
                <a:latin typeface="Söhne"/>
              </a:rPr>
              <a:t> </a:t>
            </a:r>
            <a:r>
              <a:rPr lang="en-US" b="0" i="0" dirty="0" err="1">
                <a:solidFill>
                  <a:srgbClr val="D1D5DB"/>
                </a:solidFill>
                <a:effectLst/>
                <a:latin typeface="Söhne"/>
              </a:rPr>
              <a:t>acest</a:t>
            </a:r>
            <a:r>
              <a:rPr lang="en-US" b="0" i="0" dirty="0">
                <a:solidFill>
                  <a:srgbClr val="D1D5DB"/>
                </a:solidFill>
                <a:effectLst/>
                <a:latin typeface="Söhne"/>
              </a:rPr>
              <a:t> </a:t>
            </a:r>
            <a:r>
              <a:rPr lang="en-US" b="0" i="0" dirty="0" err="1">
                <a:solidFill>
                  <a:srgbClr val="D1D5DB"/>
                </a:solidFill>
                <a:effectLst/>
                <a:latin typeface="Söhne"/>
              </a:rPr>
              <a:t>studiu</a:t>
            </a:r>
            <a:r>
              <a:rPr lang="en-US" b="0" i="0" dirty="0">
                <a:solidFill>
                  <a:srgbClr val="D1D5DB"/>
                </a:solidFill>
                <a:effectLst/>
                <a:latin typeface="Söhne"/>
              </a:rPr>
              <a:t>, se </a:t>
            </a:r>
            <a:r>
              <a:rPr lang="en-US" b="0" i="0" dirty="0" err="1">
                <a:solidFill>
                  <a:srgbClr val="D1D5DB"/>
                </a:solidFill>
                <a:effectLst/>
                <a:latin typeface="Söhne"/>
              </a:rPr>
              <a:t>analizează</a:t>
            </a:r>
            <a:r>
              <a:rPr lang="en-US" b="0" i="0" dirty="0">
                <a:solidFill>
                  <a:srgbClr val="D1D5DB"/>
                </a:solidFill>
                <a:effectLst/>
                <a:latin typeface="Söhne"/>
              </a:rPr>
              <a:t> </a:t>
            </a:r>
            <a:r>
              <a:rPr lang="en-US" b="0" i="0" dirty="0" err="1">
                <a:solidFill>
                  <a:srgbClr val="D1D5DB"/>
                </a:solidFill>
                <a:effectLst/>
                <a:latin typeface="Söhne"/>
              </a:rPr>
              <a:t>sarcina</a:t>
            </a:r>
            <a:r>
              <a:rPr lang="en-US" b="0" i="0" dirty="0">
                <a:solidFill>
                  <a:srgbClr val="D1D5DB"/>
                </a:solidFill>
                <a:effectLst/>
                <a:latin typeface="Söhne"/>
              </a:rPr>
              <a:t> de </a:t>
            </a:r>
            <a:r>
              <a:rPr lang="en-US" b="0" i="0" dirty="0" err="1">
                <a:solidFill>
                  <a:srgbClr val="D1D5DB"/>
                </a:solidFill>
                <a:effectLst/>
                <a:latin typeface="Söhne"/>
              </a:rPr>
              <a:t>clasificare</a:t>
            </a:r>
            <a:r>
              <a:rPr lang="en-US" b="0" i="0" dirty="0">
                <a:solidFill>
                  <a:srgbClr val="D1D5DB"/>
                </a:solidFill>
                <a:effectLst/>
                <a:latin typeface="Söhne"/>
              </a:rPr>
              <a:t> a </a:t>
            </a:r>
            <a:r>
              <a:rPr lang="en-US" b="0" i="0" dirty="0" err="1">
                <a:solidFill>
                  <a:srgbClr val="D1D5DB"/>
                </a:solidFill>
                <a:effectLst/>
                <a:latin typeface="Söhne"/>
              </a:rPr>
              <a:t>genului</a:t>
            </a:r>
            <a:r>
              <a:rPr lang="en-US" b="0" i="0" dirty="0">
                <a:solidFill>
                  <a:srgbClr val="D1D5DB"/>
                </a:solidFill>
                <a:effectLst/>
                <a:latin typeface="Söhne"/>
              </a:rPr>
              <a:t> </a:t>
            </a:r>
            <a:r>
              <a:rPr lang="en-US" b="0" i="0" dirty="0" err="1">
                <a:solidFill>
                  <a:srgbClr val="D1D5DB"/>
                </a:solidFill>
                <a:effectLst/>
                <a:latin typeface="Söhne"/>
              </a:rPr>
              <a:t>muzical</a:t>
            </a:r>
            <a:r>
              <a:rPr lang="en-US" b="0" i="0" dirty="0">
                <a:solidFill>
                  <a:srgbClr val="D1D5DB"/>
                </a:solidFill>
                <a:effectLst/>
                <a:latin typeface="Söhne"/>
              </a:rPr>
              <a:t> </a:t>
            </a:r>
            <a:r>
              <a:rPr lang="en-US" b="0" i="0" dirty="0" err="1">
                <a:solidFill>
                  <a:srgbClr val="D1D5DB"/>
                </a:solidFill>
                <a:effectLst/>
                <a:latin typeface="Söhne"/>
              </a:rPr>
              <a:t>folosind</a:t>
            </a:r>
            <a:r>
              <a:rPr lang="en-US" b="0" i="0" dirty="0">
                <a:solidFill>
                  <a:srgbClr val="D1D5DB"/>
                </a:solidFill>
                <a:effectLst/>
                <a:latin typeface="Söhne"/>
              </a:rPr>
              <a:t> </a:t>
            </a:r>
            <a:r>
              <a:rPr lang="en-US" b="0" i="0" dirty="0" err="1">
                <a:solidFill>
                  <a:srgbClr val="D1D5DB"/>
                </a:solidFill>
                <a:effectLst/>
                <a:latin typeface="Söhne"/>
              </a:rPr>
              <a:t>datele</a:t>
            </a:r>
            <a:r>
              <a:rPr lang="en-US" b="0" i="0" dirty="0">
                <a:solidFill>
                  <a:srgbClr val="D1D5DB"/>
                </a:solidFill>
                <a:effectLst/>
                <a:latin typeface="Söhne"/>
              </a:rPr>
              <a:t> </a:t>
            </a:r>
            <a:r>
              <a:rPr lang="en-US" b="0" i="0" dirty="0" err="1">
                <a:solidFill>
                  <a:srgbClr val="D1D5DB"/>
                </a:solidFill>
                <a:effectLst/>
                <a:latin typeface="Söhne"/>
              </a:rPr>
              <a:t>Audioset</a:t>
            </a:r>
            <a:r>
              <a:rPr lang="en-US" b="0" i="0" dirty="0">
                <a:solidFill>
                  <a:srgbClr val="D1D5DB"/>
                </a:solidFill>
                <a:effectLst/>
                <a:latin typeface="Söhne"/>
              </a:rPr>
              <a:t>. </a:t>
            </a:r>
            <a:r>
              <a:rPr lang="en-US" b="0" i="0" dirty="0" err="1">
                <a:solidFill>
                  <a:srgbClr val="D1D5DB"/>
                </a:solidFill>
                <a:effectLst/>
                <a:latin typeface="Söhne"/>
              </a:rPr>
              <a:t>Propunem</a:t>
            </a:r>
            <a:r>
              <a:rPr lang="en-US" b="0" i="0" dirty="0">
                <a:solidFill>
                  <a:srgbClr val="D1D5DB"/>
                </a:solidFill>
                <a:effectLst/>
                <a:latin typeface="Söhne"/>
              </a:rPr>
              <a:t> </a:t>
            </a:r>
            <a:r>
              <a:rPr lang="en-US" b="0" i="0" dirty="0" err="1">
                <a:solidFill>
                  <a:srgbClr val="D1D5DB"/>
                </a:solidFill>
                <a:effectLst/>
                <a:latin typeface="Söhne"/>
              </a:rPr>
              <a:t>două</a:t>
            </a:r>
            <a:r>
              <a:rPr lang="en-US" b="0" i="0" dirty="0">
                <a:solidFill>
                  <a:srgbClr val="D1D5DB"/>
                </a:solidFill>
                <a:effectLst/>
                <a:latin typeface="Söhne"/>
              </a:rPr>
              <a:t> </a:t>
            </a:r>
            <a:r>
              <a:rPr lang="en-US" b="0" i="0" dirty="0" err="1">
                <a:solidFill>
                  <a:srgbClr val="D1D5DB"/>
                </a:solidFill>
                <a:effectLst/>
                <a:latin typeface="Söhne"/>
              </a:rPr>
              <a:t>abordări</a:t>
            </a:r>
            <a:r>
              <a:rPr lang="en-US" b="0" i="0" dirty="0">
                <a:solidFill>
                  <a:srgbClr val="D1D5DB"/>
                </a:solidFill>
                <a:effectLst/>
                <a:latin typeface="Söhne"/>
              </a:rPr>
              <a:t> </a:t>
            </a:r>
            <a:r>
              <a:rPr lang="en-US" b="0" i="0" dirty="0" err="1">
                <a:solidFill>
                  <a:srgbClr val="D1D5DB"/>
                </a:solidFill>
                <a:effectLst/>
                <a:latin typeface="Söhne"/>
              </a:rPr>
              <a:t>diferite</a:t>
            </a:r>
            <a:r>
              <a:rPr lang="en-US" b="0" i="0" dirty="0">
                <a:solidFill>
                  <a:srgbClr val="D1D5DB"/>
                </a:solidFill>
                <a:effectLst/>
                <a:latin typeface="Söhne"/>
              </a:rPr>
              <a:t> </a:t>
            </a:r>
            <a:r>
              <a:rPr lang="en-US" b="0" i="0" dirty="0" err="1">
                <a:solidFill>
                  <a:srgbClr val="D1D5DB"/>
                </a:solidFill>
                <a:effectLst/>
                <a:latin typeface="Söhne"/>
              </a:rPr>
              <a:t>pentru</a:t>
            </a:r>
            <a:r>
              <a:rPr lang="en-US" b="0" i="0" dirty="0">
                <a:solidFill>
                  <a:srgbClr val="D1D5DB"/>
                </a:solidFill>
                <a:effectLst/>
                <a:latin typeface="Söhne"/>
              </a:rPr>
              <a:t> </a:t>
            </a:r>
            <a:r>
              <a:rPr lang="en-US" b="0" i="0" dirty="0" err="1">
                <a:solidFill>
                  <a:srgbClr val="D1D5DB"/>
                </a:solidFill>
                <a:effectLst/>
                <a:latin typeface="Söhne"/>
              </a:rPr>
              <a:t>rezolvarea</a:t>
            </a:r>
            <a:r>
              <a:rPr lang="en-US" b="0" i="0" dirty="0">
                <a:solidFill>
                  <a:srgbClr val="D1D5DB"/>
                </a:solidFill>
                <a:effectLst/>
                <a:latin typeface="Söhne"/>
              </a:rPr>
              <a:t> </a:t>
            </a:r>
            <a:r>
              <a:rPr lang="en-US" b="0" i="0" dirty="0" err="1">
                <a:solidFill>
                  <a:srgbClr val="D1D5DB"/>
                </a:solidFill>
                <a:effectLst/>
                <a:latin typeface="Söhne"/>
              </a:rPr>
              <a:t>acestei</a:t>
            </a:r>
            <a:r>
              <a:rPr lang="en-US" b="0" i="0" dirty="0">
                <a:solidFill>
                  <a:srgbClr val="D1D5DB"/>
                </a:solidFill>
                <a:effectLst/>
                <a:latin typeface="Söhne"/>
              </a:rPr>
              <a:t> </a:t>
            </a:r>
            <a:r>
              <a:rPr lang="en-US" b="0" i="0" dirty="0" err="1">
                <a:solidFill>
                  <a:srgbClr val="D1D5DB"/>
                </a:solidFill>
                <a:effectLst/>
                <a:latin typeface="Söhne"/>
              </a:rPr>
              <a:t>probleme</a:t>
            </a:r>
            <a:r>
              <a:rPr lang="en-US" b="0" i="0" dirty="0">
                <a:solidFill>
                  <a:srgbClr val="D1D5DB"/>
                </a:solidFill>
                <a:effectLst/>
                <a:latin typeface="Söhne"/>
              </a:rPr>
              <a:t>. Prima </a:t>
            </a:r>
            <a:r>
              <a:rPr lang="en-US" b="0" i="0" dirty="0" err="1">
                <a:solidFill>
                  <a:srgbClr val="D1D5DB"/>
                </a:solidFill>
                <a:effectLst/>
                <a:latin typeface="Söhne"/>
              </a:rPr>
              <a:t>implică</a:t>
            </a:r>
            <a:r>
              <a:rPr lang="en-US" b="0" i="0" dirty="0">
                <a:solidFill>
                  <a:srgbClr val="D1D5DB"/>
                </a:solidFill>
                <a:effectLst/>
                <a:latin typeface="Söhne"/>
              </a:rPr>
              <a:t> </a:t>
            </a:r>
            <a:r>
              <a:rPr lang="en-US" b="0" i="0" dirty="0" err="1">
                <a:solidFill>
                  <a:srgbClr val="D1D5DB"/>
                </a:solidFill>
                <a:effectLst/>
                <a:latin typeface="Söhne"/>
              </a:rPr>
              <a:t>generarea</a:t>
            </a:r>
            <a:r>
              <a:rPr lang="en-US" b="0" i="0" dirty="0">
                <a:solidFill>
                  <a:srgbClr val="D1D5DB"/>
                </a:solidFill>
                <a:effectLst/>
                <a:latin typeface="Söhne"/>
              </a:rPr>
              <a:t> </a:t>
            </a:r>
            <a:r>
              <a:rPr lang="en-US" b="0" i="0" dirty="0" err="1">
                <a:solidFill>
                  <a:srgbClr val="D1D5DB"/>
                </a:solidFill>
                <a:effectLst/>
                <a:latin typeface="Söhne"/>
              </a:rPr>
              <a:t>unui</a:t>
            </a:r>
            <a:r>
              <a:rPr lang="en-US" b="0" i="0" dirty="0">
                <a:solidFill>
                  <a:srgbClr val="D1D5DB"/>
                </a:solidFill>
                <a:effectLst/>
                <a:latin typeface="Söhne"/>
              </a:rPr>
              <a:t> </a:t>
            </a:r>
            <a:r>
              <a:rPr lang="en-US" b="0" i="0" dirty="0" err="1">
                <a:solidFill>
                  <a:srgbClr val="D1D5DB"/>
                </a:solidFill>
                <a:effectLst/>
                <a:latin typeface="Söhne"/>
              </a:rPr>
              <a:t>spectrogramă</a:t>
            </a:r>
            <a:r>
              <a:rPr lang="en-US" b="0" i="0" dirty="0">
                <a:solidFill>
                  <a:srgbClr val="D1D5DB"/>
                </a:solidFill>
                <a:effectLst/>
                <a:latin typeface="Söhne"/>
              </a:rPr>
              <a:t> a </a:t>
            </a:r>
            <a:r>
              <a:rPr lang="en-US" b="0" i="0" dirty="0" err="1">
                <a:solidFill>
                  <a:srgbClr val="D1D5DB"/>
                </a:solidFill>
                <a:effectLst/>
                <a:latin typeface="Söhne"/>
              </a:rPr>
              <a:t>semnalului</a:t>
            </a:r>
            <a:r>
              <a:rPr lang="en-US" b="0" i="0" dirty="0">
                <a:solidFill>
                  <a:srgbClr val="D1D5DB"/>
                </a:solidFill>
                <a:effectLst/>
                <a:latin typeface="Söhne"/>
              </a:rPr>
              <a:t> audio </a:t>
            </a:r>
            <a:r>
              <a:rPr lang="en-US" b="0" i="0" dirty="0" err="1">
                <a:solidFill>
                  <a:srgbClr val="D1D5DB"/>
                </a:solidFill>
                <a:effectLst/>
                <a:latin typeface="Söhne"/>
              </a:rPr>
              <a:t>și</a:t>
            </a:r>
            <a:r>
              <a:rPr lang="en-US" b="0" i="0" dirty="0">
                <a:solidFill>
                  <a:srgbClr val="D1D5DB"/>
                </a:solidFill>
                <a:effectLst/>
                <a:latin typeface="Söhne"/>
              </a:rPr>
              <a:t> </a:t>
            </a:r>
            <a:r>
              <a:rPr lang="en-US" b="0" i="0" dirty="0" err="1">
                <a:solidFill>
                  <a:srgbClr val="D1D5DB"/>
                </a:solidFill>
                <a:effectLst/>
                <a:latin typeface="Söhne"/>
              </a:rPr>
              <a:t>tratarea</a:t>
            </a:r>
            <a:r>
              <a:rPr lang="en-US" b="0" i="0" dirty="0">
                <a:solidFill>
                  <a:srgbClr val="D1D5DB"/>
                </a:solidFill>
                <a:effectLst/>
                <a:latin typeface="Söhne"/>
              </a:rPr>
              <a:t> </a:t>
            </a:r>
            <a:r>
              <a:rPr lang="en-US" b="0" i="0" dirty="0" err="1">
                <a:solidFill>
                  <a:srgbClr val="D1D5DB"/>
                </a:solidFill>
                <a:effectLst/>
                <a:latin typeface="Söhne"/>
              </a:rPr>
              <a:t>acestuia</a:t>
            </a:r>
            <a:r>
              <a:rPr lang="en-US" b="0" i="0" dirty="0">
                <a:solidFill>
                  <a:srgbClr val="D1D5DB"/>
                </a:solidFill>
                <a:effectLst/>
                <a:latin typeface="Söhne"/>
              </a:rPr>
              <a:t> ca o imagine. Un </a:t>
            </a:r>
            <a:r>
              <a:rPr lang="en-US" b="0" i="0" dirty="0" err="1">
                <a:solidFill>
                  <a:srgbClr val="D1D5DB"/>
                </a:solidFill>
                <a:effectLst/>
                <a:latin typeface="Söhne"/>
              </a:rPr>
              <a:t>clasificator</a:t>
            </a:r>
            <a:r>
              <a:rPr lang="en-US" b="0" i="0" dirty="0">
                <a:solidFill>
                  <a:srgbClr val="D1D5DB"/>
                </a:solidFill>
                <a:effectLst/>
                <a:latin typeface="Söhne"/>
              </a:rPr>
              <a:t> de </a:t>
            </a:r>
            <a:r>
              <a:rPr lang="en-US" b="0" i="0" dirty="0" err="1">
                <a:solidFill>
                  <a:srgbClr val="D1D5DB"/>
                </a:solidFill>
                <a:effectLst/>
                <a:latin typeface="Söhne"/>
              </a:rPr>
              <a:t>imagini</a:t>
            </a:r>
            <a:r>
              <a:rPr lang="en-US" b="0" i="0" dirty="0">
                <a:solidFill>
                  <a:srgbClr val="D1D5DB"/>
                </a:solidFill>
                <a:effectLst/>
                <a:latin typeface="Söhne"/>
              </a:rPr>
              <a:t> </a:t>
            </a:r>
            <a:r>
              <a:rPr lang="en-US" b="0" i="0" dirty="0" err="1">
                <a:solidFill>
                  <a:srgbClr val="D1D5DB"/>
                </a:solidFill>
                <a:effectLst/>
                <a:latin typeface="Söhne"/>
              </a:rPr>
              <a:t>bazat</a:t>
            </a:r>
            <a:r>
              <a:rPr lang="en-US" b="0" i="0" dirty="0">
                <a:solidFill>
                  <a:srgbClr val="D1D5DB"/>
                </a:solidFill>
                <a:effectLst/>
                <a:latin typeface="Söhne"/>
              </a:rPr>
              <a:t> pe </a:t>
            </a:r>
            <a:r>
              <a:rPr lang="en-US" b="0" i="0" dirty="0" err="1">
                <a:solidFill>
                  <a:srgbClr val="D1D5DB"/>
                </a:solidFill>
                <a:effectLst/>
                <a:latin typeface="Söhne"/>
              </a:rPr>
              <a:t>rețele</a:t>
            </a:r>
            <a:r>
              <a:rPr lang="en-US" b="0" i="0" dirty="0">
                <a:solidFill>
                  <a:srgbClr val="D1D5DB"/>
                </a:solidFill>
                <a:effectLst/>
                <a:latin typeface="Söhne"/>
              </a:rPr>
              <a:t> </a:t>
            </a:r>
            <a:r>
              <a:rPr lang="en-US" b="0" i="0" dirty="0" err="1">
                <a:solidFill>
                  <a:srgbClr val="D1D5DB"/>
                </a:solidFill>
                <a:effectLst/>
                <a:latin typeface="Söhne"/>
              </a:rPr>
              <a:t>neurale</a:t>
            </a:r>
            <a:r>
              <a:rPr lang="en-US" b="0" i="0" dirty="0">
                <a:solidFill>
                  <a:srgbClr val="D1D5DB"/>
                </a:solidFill>
                <a:effectLst/>
                <a:latin typeface="Söhne"/>
              </a:rPr>
              <a:t> </a:t>
            </a:r>
            <a:r>
              <a:rPr lang="en-US" b="0" i="0" dirty="0" err="1">
                <a:solidFill>
                  <a:srgbClr val="D1D5DB"/>
                </a:solidFill>
                <a:effectLst/>
                <a:latin typeface="Söhne"/>
              </a:rPr>
              <a:t>convoluționale</a:t>
            </a:r>
            <a:r>
              <a:rPr lang="en-US" b="0" i="0" dirty="0">
                <a:solidFill>
                  <a:srgbClr val="D1D5DB"/>
                </a:solidFill>
                <a:effectLst/>
                <a:latin typeface="Söhne"/>
              </a:rPr>
              <a:t> (CNN), </a:t>
            </a:r>
            <a:r>
              <a:rPr lang="en-US" b="0" i="0" dirty="0" err="1">
                <a:solidFill>
                  <a:srgbClr val="D1D5DB"/>
                </a:solidFill>
                <a:effectLst/>
                <a:latin typeface="Söhne"/>
              </a:rPr>
              <a:t>mai</a:t>
            </a:r>
            <a:r>
              <a:rPr lang="en-US" b="0" i="0" dirty="0">
                <a:solidFill>
                  <a:srgbClr val="D1D5DB"/>
                </a:solidFill>
                <a:effectLst/>
                <a:latin typeface="Söhne"/>
              </a:rPr>
              <a:t> precis VGG-16, </a:t>
            </a:r>
            <a:r>
              <a:rPr lang="en-US" b="0" i="0" dirty="0" err="1">
                <a:solidFill>
                  <a:srgbClr val="D1D5DB"/>
                </a:solidFill>
                <a:effectLst/>
                <a:latin typeface="Söhne"/>
              </a:rPr>
              <a:t>este</a:t>
            </a:r>
            <a:r>
              <a:rPr lang="en-US" b="0" i="0" dirty="0">
                <a:solidFill>
                  <a:srgbClr val="D1D5DB"/>
                </a:solidFill>
                <a:effectLst/>
                <a:latin typeface="Söhne"/>
              </a:rPr>
              <a:t> </a:t>
            </a:r>
            <a:r>
              <a:rPr lang="en-US" b="0" i="0" dirty="0" err="1">
                <a:solidFill>
                  <a:srgbClr val="D1D5DB"/>
                </a:solidFill>
                <a:effectLst/>
                <a:latin typeface="Söhne"/>
              </a:rPr>
              <a:t>antrenat</a:t>
            </a:r>
            <a:r>
              <a:rPr lang="en-US" b="0" i="0" dirty="0">
                <a:solidFill>
                  <a:srgbClr val="D1D5DB"/>
                </a:solidFill>
                <a:effectLst/>
                <a:latin typeface="Söhne"/>
              </a:rPr>
              <a:t> pe </a:t>
            </a:r>
            <a:r>
              <a:rPr lang="en-US" b="0" i="0" dirty="0" err="1">
                <a:solidFill>
                  <a:srgbClr val="D1D5DB"/>
                </a:solidFill>
                <a:effectLst/>
                <a:latin typeface="Söhne"/>
              </a:rPr>
              <a:t>aceste</a:t>
            </a:r>
            <a:r>
              <a:rPr lang="en-US" b="0" i="0" dirty="0">
                <a:solidFill>
                  <a:srgbClr val="D1D5DB"/>
                </a:solidFill>
                <a:effectLst/>
                <a:latin typeface="Söhne"/>
              </a:rPr>
              <a:t> </a:t>
            </a:r>
            <a:r>
              <a:rPr lang="en-US" b="0" i="0" dirty="0" err="1">
                <a:solidFill>
                  <a:srgbClr val="D1D5DB"/>
                </a:solidFill>
                <a:effectLst/>
                <a:latin typeface="Söhne"/>
              </a:rPr>
              <a:t>imagini</a:t>
            </a:r>
            <a:r>
              <a:rPr lang="en-US" b="0" i="0" dirty="0">
                <a:solidFill>
                  <a:srgbClr val="D1D5DB"/>
                </a:solidFill>
                <a:effectLst/>
                <a:latin typeface="Söhne"/>
              </a:rPr>
              <a:t> </a:t>
            </a:r>
            <a:r>
              <a:rPr lang="en-US" b="0" i="0" dirty="0" err="1">
                <a:solidFill>
                  <a:srgbClr val="D1D5DB"/>
                </a:solidFill>
                <a:effectLst/>
                <a:latin typeface="Söhne"/>
              </a:rPr>
              <a:t>pentru</a:t>
            </a:r>
            <a:r>
              <a:rPr lang="en-US" b="0" i="0" dirty="0">
                <a:solidFill>
                  <a:srgbClr val="D1D5DB"/>
                </a:solidFill>
                <a:effectLst/>
                <a:latin typeface="Söhne"/>
              </a:rPr>
              <a:t> a </a:t>
            </a:r>
            <a:r>
              <a:rPr lang="en-US" b="0" i="0" dirty="0" err="1">
                <a:solidFill>
                  <a:srgbClr val="D1D5DB"/>
                </a:solidFill>
                <a:effectLst/>
                <a:latin typeface="Söhne"/>
              </a:rPr>
              <a:t>prezice</a:t>
            </a:r>
            <a:r>
              <a:rPr lang="en-US" b="0" i="0" dirty="0">
                <a:solidFill>
                  <a:srgbClr val="D1D5DB"/>
                </a:solidFill>
                <a:effectLst/>
                <a:latin typeface="Söhne"/>
              </a:rPr>
              <a:t> </a:t>
            </a:r>
            <a:r>
              <a:rPr lang="en-US" b="0" i="0" dirty="0" err="1">
                <a:solidFill>
                  <a:srgbClr val="D1D5DB"/>
                </a:solidFill>
                <a:effectLst/>
                <a:latin typeface="Söhne"/>
              </a:rPr>
              <a:t>genul</a:t>
            </a:r>
            <a:r>
              <a:rPr lang="en-US" b="0" i="0" dirty="0">
                <a:solidFill>
                  <a:srgbClr val="D1D5DB"/>
                </a:solidFill>
                <a:effectLst/>
                <a:latin typeface="Söhne"/>
              </a:rPr>
              <a:t> </a:t>
            </a:r>
            <a:r>
              <a:rPr lang="en-US" b="0" i="0" dirty="0" err="1">
                <a:solidFill>
                  <a:srgbClr val="D1D5DB"/>
                </a:solidFill>
                <a:effectLst/>
                <a:latin typeface="Söhne"/>
              </a:rPr>
              <a:t>muzical</a:t>
            </a:r>
            <a:r>
              <a:rPr lang="en-US" b="0" i="0" dirty="0">
                <a:solidFill>
                  <a:srgbClr val="D1D5DB"/>
                </a:solidFill>
                <a:effectLst/>
                <a:latin typeface="Söhne"/>
              </a:rPr>
              <a:t> </a:t>
            </a:r>
            <a:r>
              <a:rPr lang="en-US" b="0" i="0" dirty="0" err="1">
                <a:solidFill>
                  <a:srgbClr val="D1D5DB"/>
                </a:solidFill>
                <a:effectLst/>
                <a:latin typeface="Söhne"/>
              </a:rPr>
              <a:t>exclusiv</a:t>
            </a:r>
            <a:r>
              <a:rPr lang="en-US" b="0" i="0" dirty="0">
                <a:solidFill>
                  <a:srgbClr val="D1D5DB"/>
                </a:solidFill>
                <a:effectLst/>
                <a:latin typeface="Söhne"/>
              </a:rPr>
              <a:t> pe </a:t>
            </a:r>
            <a:r>
              <a:rPr lang="en-US" b="0" i="0" dirty="0" err="1">
                <a:solidFill>
                  <a:srgbClr val="D1D5DB"/>
                </a:solidFill>
                <a:effectLst/>
                <a:latin typeface="Söhne"/>
              </a:rPr>
              <a:t>baza</a:t>
            </a:r>
            <a:r>
              <a:rPr lang="en-US" b="0" i="0" dirty="0">
                <a:solidFill>
                  <a:srgbClr val="D1D5DB"/>
                </a:solidFill>
                <a:effectLst/>
                <a:latin typeface="Söhne"/>
              </a:rPr>
              <a:t> </a:t>
            </a:r>
            <a:r>
              <a:rPr lang="en-US" b="0" i="0" dirty="0" err="1">
                <a:solidFill>
                  <a:srgbClr val="D1D5DB"/>
                </a:solidFill>
                <a:effectLst/>
                <a:latin typeface="Söhne"/>
              </a:rPr>
              <a:t>spectrogramei</a:t>
            </a:r>
            <a:r>
              <a:rPr lang="en-US" b="0" i="0" dirty="0">
                <a:solidFill>
                  <a:srgbClr val="D1D5DB"/>
                </a:solidFill>
                <a:effectLst/>
                <a:latin typeface="Söhne"/>
              </a:rPr>
              <a:t>. A </a:t>
            </a:r>
            <a:r>
              <a:rPr lang="en-US" b="0" i="0" dirty="0" err="1">
                <a:solidFill>
                  <a:srgbClr val="D1D5DB"/>
                </a:solidFill>
                <a:effectLst/>
                <a:latin typeface="Söhne"/>
              </a:rPr>
              <a:t>doua</a:t>
            </a:r>
            <a:r>
              <a:rPr lang="en-US" b="0" i="0" dirty="0">
                <a:solidFill>
                  <a:srgbClr val="D1D5DB"/>
                </a:solidFill>
                <a:effectLst/>
                <a:latin typeface="Söhne"/>
              </a:rPr>
              <a:t> </a:t>
            </a:r>
            <a:r>
              <a:rPr lang="en-US" b="0" i="0" dirty="0" err="1">
                <a:solidFill>
                  <a:srgbClr val="D1D5DB"/>
                </a:solidFill>
                <a:effectLst/>
                <a:latin typeface="Söhne"/>
              </a:rPr>
              <a:t>abordare</a:t>
            </a:r>
            <a:r>
              <a:rPr lang="en-US" b="0" i="0" dirty="0">
                <a:solidFill>
                  <a:srgbClr val="D1D5DB"/>
                </a:solidFill>
                <a:effectLst/>
                <a:latin typeface="Söhne"/>
              </a:rPr>
              <a:t> </a:t>
            </a:r>
            <a:r>
              <a:rPr lang="en-US" b="0" i="0" dirty="0" err="1">
                <a:solidFill>
                  <a:srgbClr val="D1D5DB"/>
                </a:solidFill>
                <a:effectLst/>
                <a:latin typeface="Söhne"/>
              </a:rPr>
              <a:t>constă</a:t>
            </a:r>
            <a:r>
              <a:rPr lang="en-US" b="0" i="0" dirty="0">
                <a:solidFill>
                  <a:srgbClr val="D1D5DB"/>
                </a:solidFill>
                <a:effectLst/>
                <a:latin typeface="Söhne"/>
              </a:rPr>
              <a:t> </a:t>
            </a:r>
            <a:r>
              <a:rPr lang="en-US" b="0" i="0" dirty="0" err="1">
                <a:solidFill>
                  <a:srgbClr val="D1D5DB"/>
                </a:solidFill>
                <a:effectLst/>
                <a:latin typeface="Söhne"/>
              </a:rPr>
              <a:t>în</a:t>
            </a:r>
            <a:r>
              <a:rPr lang="en-US" b="0" i="0" dirty="0">
                <a:solidFill>
                  <a:srgbClr val="D1D5DB"/>
                </a:solidFill>
                <a:effectLst/>
                <a:latin typeface="Söhne"/>
              </a:rPr>
              <a:t> </a:t>
            </a:r>
            <a:r>
              <a:rPr lang="en-US" b="0" i="0" dirty="0" err="1">
                <a:solidFill>
                  <a:srgbClr val="D1D5DB"/>
                </a:solidFill>
                <a:effectLst/>
                <a:latin typeface="Söhne"/>
              </a:rPr>
              <a:t>extragerea</a:t>
            </a:r>
            <a:r>
              <a:rPr lang="en-US" b="0" i="0" dirty="0">
                <a:solidFill>
                  <a:srgbClr val="D1D5DB"/>
                </a:solidFill>
                <a:effectLst/>
                <a:latin typeface="Söhne"/>
              </a:rPr>
              <a:t> </a:t>
            </a:r>
            <a:r>
              <a:rPr lang="en-US" b="0" i="0" dirty="0" err="1">
                <a:solidFill>
                  <a:srgbClr val="D1D5DB"/>
                </a:solidFill>
                <a:effectLst/>
                <a:latin typeface="Söhne"/>
              </a:rPr>
              <a:t>caracteristicilor</a:t>
            </a:r>
            <a:r>
              <a:rPr lang="en-US" b="0" i="0" dirty="0">
                <a:solidFill>
                  <a:srgbClr val="D1D5DB"/>
                </a:solidFill>
                <a:effectLst/>
                <a:latin typeface="Söhne"/>
              </a:rPr>
              <a:t> </a:t>
            </a:r>
            <a:r>
              <a:rPr lang="en-US" b="0" i="0" dirty="0" err="1">
                <a:solidFill>
                  <a:srgbClr val="D1D5DB"/>
                </a:solidFill>
                <a:effectLst/>
                <a:latin typeface="Söhne"/>
              </a:rPr>
              <a:t>în</a:t>
            </a:r>
            <a:r>
              <a:rPr lang="en-US" b="0" i="0" dirty="0">
                <a:solidFill>
                  <a:srgbClr val="D1D5DB"/>
                </a:solidFill>
                <a:effectLst/>
                <a:latin typeface="Söhne"/>
              </a:rPr>
              <a:t> </a:t>
            </a:r>
            <a:r>
              <a:rPr lang="en-US" b="0" i="0" dirty="0" err="1">
                <a:solidFill>
                  <a:srgbClr val="D1D5DB"/>
                </a:solidFill>
                <a:effectLst/>
                <a:latin typeface="Söhne"/>
              </a:rPr>
              <a:t>domeniul</a:t>
            </a:r>
            <a:r>
              <a:rPr lang="en-US" b="0" i="0" dirty="0">
                <a:solidFill>
                  <a:srgbClr val="D1D5DB"/>
                </a:solidFill>
                <a:effectLst/>
                <a:latin typeface="Söhne"/>
              </a:rPr>
              <a:t> temporal </a:t>
            </a:r>
            <a:r>
              <a:rPr lang="en-US" b="0" i="0" dirty="0" err="1">
                <a:solidFill>
                  <a:srgbClr val="D1D5DB"/>
                </a:solidFill>
                <a:effectLst/>
                <a:latin typeface="Söhne"/>
              </a:rPr>
              <a:t>și</a:t>
            </a:r>
            <a:r>
              <a:rPr lang="en-US" b="0" i="0" dirty="0">
                <a:solidFill>
                  <a:srgbClr val="D1D5DB"/>
                </a:solidFill>
                <a:effectLst/>
                <a:latin typeface="Söhne"/>
              </a:rPr>
              <a:t> </a:t>
            </a:r>
            <a:r>
              <a:rPr lang="en-US" b="0" i="0" dirty="0" err="1">
                <a:solidFill>
                  <a:srgbClr val="D1D5DB"/>
                </a:solidFill>
                <a:effectLst/>
                <a:latin typeface="Söhne"/>
              </a:rPr>
              <a:t>în</a:t>
            </a:r>
            <a:r>
              <a:rPr lang="en-US" b="0" i="0" dirty="0">
                <a:solidFill>
                  <a:srgbClr val="D1D5DB"/>
                </a:solidFill>
                <a:effectLst/>
                <a:latin typeface="Söhne"/>
              </a:rPr>
              <a:t> </a:t>
            </a:r>
            <a:r>
              <a:rPr lang="en-US" b="0" i="0" dirty="0" err="1">
                <a:solidFill>
                  <a:srgbClr val="D1D5DB"/>
                </a:solidFill>
                <a:effectLst/>
                <a:latin typeface="Söhne"/>
              </a:rPr>
              <a:t>domeniul</a:t>
            </a:r>
            <a:r>
              <a:rPr lang="en-US" b="0" i="0" dirty="0">
                <a:solidFill>
                  <a:srgbClr val="D1D5DB"/>
                </a:solidFill>
                <a:effectLst/>
                <a:latin typeface="Söhne"/>
              </a:rPr>
              <a:t> </a:t>
            </a:r>
            <a:r>
              <a:rPr lang="en-US" b="0" i="0" dirty="0" err="1">
                <a:solidFill>
                  <a:srgbClr val="D1D5DB"/>
                </a:solidFill>
                <a:effectLst/>
                <a:latin typeface="Söhne"/>
              </a:rPr>
              <a:t>frecvenței</a:t>
            </a:r>
            <a:r>
              <a:rPr lang="en-US" b="0" i="0" dirty="0">
                <a:solidFill>
                  <a:srgbClr val="D1D5DB"/>
                </a:solidFill>
                <a:effectLst/>
                <a:latin typeface="Söhne"/>
              </a:rPr>
              <a:t> din </a:t>
            </a:r>
            <a:r>
              <a:rPr lang="en-US" b="0" i="0" dirty="0" err="1">
                <a:solidFill>
                  <a:srgbClr val="D1D5DB"/>
                </a:solidFill>
                <a:effectLst/>
                <a:latin typeface="Söhne"/>
              </a:rPr>
              <a:t>semnalele</a:t>
            </a:r>
            <a:r>
              <a:rPr lang="en-US" b="0" i="0" dirty="0">
                <a:solidFill>
                  <a:srgbClr val="D1D5DB"/>
                </a:solidFill>
                <a:effectLst/>
                <a:latin typeface="Söhne"/>
              </a:rPr>
              <a:t> audio, </a:t>
            </a:r>
            <a:r>
              <a:rPr lang="en-US" b="0" i="0" dirty="0" err="1">
                <a:solidFill>
                  <a:srgbClr val="D1D5DB"/>
                </a:solidFill>
                <a:effectLst/>
                <a:latin typeface="Söhne"/>
              </a:rPr>
              <a:t>urmată</a:t>
            </a:r>
            <a:r>
              <a:rPr lang="en-US" b="0" i="0" dirty="0">
                <a:solidFill>
                  <a:srgbClr val="D1D5DB"/>
                </a:solidFill>
                <a:effectLst/>
                <a:latin typeface="Söhne"/>
              </a:rPr>
              <a:t> de </a:t>
            </a:r>
            <a:r>
              <a:rPr lang="en-US" b="0" i="0" dirty="0" err="1">
                <a:solidFill>
                  <a:srgbClr val="D1D5DB"/>
                </a:solidFill>
                <a:effectLst/>
                <a:latin typeface="Söhne"/>
              </a:rPr>
              <a:t>antrenarea</a:t>
            </a:r>
            <a:r>
              <a:rPr lang="en-US" b="0" i="0" dirty="0">
                <a:solidFill>
                  <a:srgbClr val="D1D5DB"/>
                </a:solidFill>
                <a:effectLst/>
                <a:latin typeface="Söhne"/>
              </a:rPr>
              <a:t> </a:t>
            </a:r>
            <a:r>
              <a:rPr lang="en-US" b="0" i="0" dirty="0" err="1">
                <a:solidFill>
                  <a:srgbClr val="D1D5DB"/>
                </a:solidFill>
                <a:effectLst/>
                <a:latin typeface="Söhne"/>
              </a:rPr>
              <a:t>clasificatoarelor</a:t>
            </a:r>
            <a:r>
              <a:rPr lang="en-US" b="0" i="0" dirty="0">
                <a:solidFill>
                  <a:srgbClr val="D1D5DB"/>
                </a:solidFill>
                <a:effectLst/>
                <a:latin typeface="Söhne"/>
              </a:rPr>
              <a:t> </a:t>
            </a:r>
            <a:r>
              <a:rPr lang="en-US" b="0" i="0" dirty="0" err="1">
                <a:solidFill>
                  <a:srgbClr val="D1D5DB"/>
                </a:solidFill>
                <a:effectLst/>
                <a:latin typeface="Söhne"/>
              </a:rPr>
              <a:t>tradiționale</a:t>
            </a:r>
            <a:r>
              <a:rPr lang="en-US" b="0" i="0" dirty="0">
                <a:solidFill>
                  <a:srgbClr val="D1D5DB"/>
                </a:solidFill>
                <a:effectLst/>
                <a:latin typeface="Söhne"/>
              </a:rPr>
              <a:t> de </a:t>
            </a:r>
            <a:r>
              <a:rPr lang="en-US" b="0" i="0" dirty="0" err="1">
                <a:solidFill>
                  <a:srgbClr val="D1D5DB"/>
                </a:solidFill>
                <a:effectLst/>
                <a:latin typeface="Söhne"/>
              </a:rPr>
              <a:t>învățare</a:t>
            </a:r>
            <a:r>
              <a:rPr lang="en-US" b="0" i="0" dirty="0">
                <a:solidFill>
                  <a:srgbClr val="D1D5DB"/>
                </a:solidFill>
                <a:effectLst/>
                <a:latin typeface="Söhne"/>
              </a:rPr>
              <a:t> </a:t>
            </a:r>
            <a:r>
              <a:rPr lang="en-US" b="0" i="0" dirty="0" err="1">
                <a:solidFill>
                  <a:srgbClr val="D1D5DB"/>
                </a:solidFill>
                <a:effectLst/>
                <a:latin typeface="Söhne"/>
              </a:rPr>
              <a:t>automată</a:t>
            </a:r>
            <a:r>
              <a:rPr lang="en-US" b="0" i="0" dirty="0">
                <a:solidFill>
                  <a:srgbClr val="D1D5DB"/>
                </a:solidFill>
                <a:effectLst/>
                <a:latin typeface="Söhne"/>
              </a:rPr>
              <a:t> pe </a:t>
            </a:r>
            <a:r>
              <a:rPr lang="en-US" b="0" i="0" dirty="0" err="1">
                <a:solidFill>
                  <a:srgbClr val="D1D5DB"/>
                </a:solidFill>
                <a:effectLst/>
                <a:latin typeface="Söhne"/>
              </a:rPr>
              <a:t>baza</a:t>
            </a:r>
            <a:r>
              <a:rPr lang="en-US" b="0" i="0" dirty="0">
                <a:solidFill>
                  <a:srgbClr val="D1D5DB"/>
                </a:solidFill>
                <a:effectLst/>
                <a:latin typeface="Söhne"/>
              </a:rPr>
              <a:t> </a:t>
            </a:r>
            <a:r>
              <a:rPr lang="en-US" b="0" i="0" dirty="0" err="1">
                <a:solidFill>
                  <a:srgbClr val="D1D5DB"/>
                </a:solidFill>
                <a:effectLst/>
                <a:latin typeface="Söhne"/>
              </a:rPr>
              <a:t>acestor</a:t>
            </a:r>
            <a:r>
              <a:rPr lang="en-US" b="0" i="0" dirty="0">
                <a:solidFill>
                  <a:srgbClr val="D1D5DB"/>
                </a:solidFill>
                <a:effectLst/>
                <a:latin typeface="Söhne"/>
              </a:rPr>
              <a:t> </a:t>
            </a:r>
            <a:r>
              <a:rPr lang="en-US" b="0" i="0" dirty="0" err="1">
                <a:solidFill>
                  <a:srgbClr val="D1D5DB"/>
                </a:solidFill>
                <a:effectLst/>
                <a:latin typeface="Söhne"/>
              </a:rPr>
              <a:t>caracteristici</a:t>
            </a:r>
            <a:r>
              <a:rPr lang="en-US" b="0" i="0" dirty="0">
                <a:solidFill>
                  <a:srgbClr val="D1D5DB"/>
                </a:solidFill>
                <a:effectLst/>
                <a:latin typeface="Söhne"/>
              </a:rPr>
              <a:t>. S-a </a:t>
            </a:r>
            <a:r>
              <a:rPr lang="en-US" b="0" i="0" dirty="0" err="1">
                <a:solidFill>
                  <a:srgbClr val="D1D5DB"/>
                </a:solidFill>
                <a:effectLst/>
                <a:latin typeface="Söhne"/>
              </a:rPr>
              <a:t>constatat</a:t>
            </a:r>
            <a:r>
              <a:rPr lang="en-US" b="0" i="0" dirty="0">
                <a:solidFill>
                  <a:srgbClr val="D1D5DB"/>
                </a:solidFill>
                <a:effectLst/>
                <a:latin typeface="Söhne"/>
              </a:rPr>
              <a:t> </a:t>
            </a:r>
            <a:r>
              <a:rPr lang="en-US" b="0" i="0" dirty="0" err="1">
                <a:solidFill>
                  <a:srgbClr val="D1D5DB"/>
                </a:solidFill>
                <a:effectLst/>
                <a:latin typeface="Söhne"/>
              </a:rPr>
              <a:t>faptul</a:t>
            </a:r>
            <a:r>
              <a:rPr lang="en-US" b="0" i="0" dirty="0">
                <a:solidFill>
                  <a:srgbClr val="D1D5DB"/>
                </a:solidFill>
                <a:effectLst/>
                <a:latin typeface="Söhne"/>
              </a:rPr>
              <a:t> </a:t>
            </a:r>
            <a:r>
              <a:rPr lang="en-US" b="0" i="0" dirty="0" err="1">
                <a:solidFill>
                  <a:srgbClr val="D1D5DB"/>
                </a:solidFill>
                <a:effectLst/>
                <a:latin typeface="Söhne"/>
              </a:rPr>
              <a:t>că</a:t>
            </a:r>
            <a:r>
              <a:rPr lang="en-US" b="0" i="0" dirty="0">
                <a:solidFill>
                  <a:srgbClr val="D1D5DB"/>
                </a:solidFill>
                <a:effectLst/>
                <a:latin typeface="Söhne"/>
              </a:rPr>
              <a:t> CNN-</a:t>
            </a:r>
            <a:r>
              <a:rPr lang="en-US" b="0" i="0" dirty="0" err="1">
                <a:solidFill>
                  <a:srgbClr val="D1D5DB"/>
                </a:solidFill>
                <a:effectLst/>
                <a:latin typeface="Söhne"/>
              </a:rPr>
              <a:t>ul</a:t>
            </a:r>
            <a:r>
              <a:rPr lang="en-US" b="0" i="0" dirty="0">
                <a:solidFill>
                  <a:srgbClr val="D1D5DB"/>
                </a:solidFill>
                <a:effectLst/>
                <a:latin typeface="Söhne"/>
              </a:rPr>
              <a:t>, XGB-</a:t>
            </a:r>
            <a:r>
              <a:rPr lang="en-US" b="0" i="0" dirty="0" err="1">
                <a:solidFill>
                  <a:srgbClr val="D1D5DB"/>
                </a:solidFill>
                <a:effectLst/>
                <a:latin typeface="Söhne"/>
              </a:rPr>
              <a:t>ul</a:t>
            </a:r>
            <a:r>
              <a:rPr lang="en-US" b="0" i="0" dirty="0">
                <a:solidFill>
                  <a:srgbClr val="D1D5DB"/>
                </a:solidFill>
                <a:effectLst/>
                <a:latin typeface="Söhne"/>
              </a:rPr>
              <a:t> </a:t>
            </a:r>
            <a:r>
              <a:rPr lang="en-US" b="0" i="0" dirty="0" err="1">
                <a:solidFill>
                  <a:srgbClr val="D1D5DB"/>
                </a:solidFill>
                <a:effectLst/>
                <a:latin typeface="Söhne"/>
              </a:rPr>
              <a:t>și</a:t>
            </a:r>
            <a:r>
              <a:rPr lang="en-US" b="0" i="0" dirty="0">
                <a:solidFill>
                  <a:srgbClr val="D1D5DB"/>
                </a:solidFill>
                <a:effectLst/>
                <a:latin typeface="Söhne"/>
              </a:rPr>
              <a:t> SVM-</a:t>
            </a:r>
            <a:r>
              <a:rPr lang="en-US" b="0" i="0" dirty="0" err="1">
                <a:solidFill>
                  <a:srgbClr val="D1D5DB"/>
                </a:solidFill>
                <a:effectLst/>
                <a:latin typeface="Söhne"/>
              </a:rPr>
              <a:t>ul</a:t>
            </a:r>
            <a:r>
              <a:rPr lang="en-US" b="0" i="0" dirty="0">
                <a:solidFill>
                  <a:srgbClr val="D1D5DB"/>
                </a:solidFill>
                <a:effectLst/>
                <a:latin typeface="Söhne"/>
              </a:rPr>
              <a:t> au </a:t>
            </a:r>
            <a:r>
              <a:rPr lang="en-US" b="0" i="0" dirty="0" err="1">
                <a:solidFill>
                  <a:srgbClr val="D1D5DB"/>
                </a:solidFill>
                <a:effectLst/>
                <a:latin typeface="Söhne"/>
              </a:rPr>
              <a:t>rezultate</a:t>
            </a:r>
            <a:r>
              <a:rPr lang="en-US" b="0" i="0" dirty="0">
                <a:solidFill>
                  <a:srgbClr val="D1D5DB"/>
                </a:solidFill>
                <a:effectLst/>
                <a:latin typeface="Söhne"/>
              </a:rPr>
              <a:t> relative </a:t>
            </a:r>
            <a:r>
              <a:rPr lang="en-US" b="0" i="0" dirty="0" err="1">
                <a:solidFill>
                  <a:srgbClr val="D1D5DB"/>
                </a:solidFill>
                <a:effectLst/>
                <a:latin typeface="Söhne"/>
              </a:rPr>
              <a:t>apropiate</a:t>
            </a:r>
            <a:r>
              <a:rPr lang="en-US" b="0" i="0" dirty="0">
                <a:solidFill>
                  <a:srgbClr val="D1D5DB"/>
                </a:solidFill>
                <a:effectLst/>
                <a:latin typeface="Söhne"/>
              </a:rPr>
              <a:t>.</a:t>
            </a:r>
            <a:endParaRPr lang="en-US" dirty="0"/>
          </a:p>
        </p:txBody>
      </p:sp>
    </p:spTree>
    <p:extLst>
      <p:ext uri="{BB962C8B-B14F-4D97-AF65-F5344CB8AC3E}">
        <p14:creationId xmlns:p14="http://schemas.microsoft.com/office/powerpoint/2010/main" val="1200587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E34B0DFB-1526-7726-CF46-305FC5306755}"/>
              </a:ext>
            </a:extLst>
          </p:cNvPr>
          <p:cNvSpPr>
            <a:spLocks noGrp="1"/>
          </p:cNvSpPr>
          <p:nvPr>
            <p:ph type="title"/>
          </p:nvPr>
        </p:nvSpPr>
        <p:spPr/>
        <p:txBody>
          <a:bodyPr/>
          <a:lstStyle/>
          <a:p>
            <a:r>
              <a:rPr lang="ro-RO"/>
              <a:t>7.bibliografie</a:t>
            </a:r>
            <a:endParaRPr lang="en-US" dirty="0"/>
          </a:p>
        </p:txBody>
      </p:sp>
      <p:sp>
        <p:nvSpPr>
          <p:cNvPr id="3" name="Substituent conținut 2">
            <a:extLst>
              <a:ext uri="{FF2B5EF4-FFF2-40B4-BE49-F238E27FC236}">
                <a16:creationId xmlns:a16="http://schemas.microsoft.com/office/drawing/2014/main" id="{65434177-628F-8B8D-4951-0D22EE29ACC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Hagen </a:t>
            </a:r>
            <a:r>
              <a:rPr lang="en-US" sz="1800" dirty="0" err="1">
                <a:effectLst/>
                <a:latin typeface="Times New Roman" panose="02020603050405020304" pitchFamily="18" charset="0"/>
                <a:ea typeface="SimSun" panose="02010600030101010101" pitchFamily="2" charset="-122"/>
              </a:rPr>
              <a:t>Soltau</a:t>
            </a:r>
            <a:r>
              <a:rPr lang="en-US" sz="1800" dirty="0">
                <a:effectLst/>
                <a:latin typeface="Times New Roman" panose="02020603050405020304" pitchFamily="18" charset="0"/>
                <a:ea typeface="SimSun" panose="02010600030101010101" pitchFamily="2" charset="-122"/>
              </a:rPr>
              <a:t>, Tanja Schultz, Martin Westphal, and Alex Waibel. 1998. Recognition of music types. In Acoustics, Speech and Signal Processing, 1998. Proceedings of the 1998 IEEE International Conference on. IEEE, volume 2, pages 1137–1140.</a:t>
            </a:r>
          </a:p>
          <a:p>
            <a:r>
              <a:rPr lang="en-US" sz="1800" dirty="0" err="1">
                <a:effectLst/>
                <a:latin typeface="Times New Roman" panose="02020603050405020304" pitchFamily="18" charset="0"/>
                <a:ea typeface="SimSun" panose="02010600030101010101" pitchFamily="2" charset="-122"/>
              </a:rPr>
              <a:t>Olteanu</a:t>
            </a:r>
            <a:r>
              <a:rPr lang="en-US" sz="1800" dirty="0">
                <a:effectLst/>
                <a:latin typeface="Times New Roman" panose="02020603050405020304" pitchFamily="18" charset="0"/>
                <a:ea typeface="SimSun" panose="02010600030101010101" pitchFamily="2" charset="-122"/>
              </a:rPr>
              <a:t>, A. (Year). GTZAN Dataset - Music Genre Classification [Dataset]. Retrieved from Kaggle: </a:t>
            </a:r>
            <a:r>
              <a:rPr lang="en-US" sz="1800" u="sng" dirty="0">
                <a:solidFill>
                  <a:srgbClr val="0000FF"/>
                </a:solidFill>
                <a:effectLst/>
                <a:latin typeface="Times New Roman" panose="02020603050405020304" pitchFamily="18" charset="0"/>
                <a:ea typeface="SimSun" panose="02010600030101010101" pitchFamily="2" charset="-122"/>
                <a:hlinkClick r:id="rId2"/>
              </a:rPr>
              <a:t>https://www.kaggle.com/datasets/andradaolteanu/gtzan-dataset-music-genre-classification</a:t>
            </a:r>
            <a:endParaRPr lang="ro-RO" sz="1800" u="sng" dirty="0">
              <a:solidFill>
                <a:srgbClr val="0000FF"/>
              </a:solidFill>
              <a:effectLst/>
              <a:latin typeface="Times New Roman" panose="02020603050405020304" pitchFamily="18" charset="0"/>
              <a:ea typeface="SimSun" panose="02010600030101010101" pitchFamily="2" charset="-122"/>
            </a:endParaRPr>
          </a:p>
          <a:p>
            <a:r>
              <a:rPr lang="en-US" sz="1800" dirty="0" err="1">
                <a:effectLst/>
                <a:latin typeface="Times New Roman" panose="02020603050405020304" pitchFamily="18" charset="0"/>
                <a:ea typeface="SimSun" panose="02010600030101010101" pitchFamily="2" charset="-122"/>
              </a:rPr>
              <a:t>Lonce</a:t>
            </a:r>
            <a:r>
              <a:rPr lang="en-US" sz="1800" dirty="0">
                <a:effectLst/>
                <a:latin typeface="Times New Roman" panose="02020603050405020304" pitchFamily="18" charset="0"/>
                <a:ea typeface="SimSun" panose="02010600030101010101" pitchFamily="2" charset="-122"/>
              </a:rPr>
              <a:t> Wyse. 2017. Audio spectrogram representations for processing with convolutional neural networks. </a:t>
            </a:r>
            <a:r>
              <a:rPr lang="en-US" sz="1800" dirty="0" err="1">
                <a:effectLst/>
                <a:latin typeface="Times New Roman" panose="02020603050405020304" pitchFamily="18" charset="0"/>
                <a:ea typeface="SimSun" panose="02010600030101010101" pitchFamily="2" charset="-122"/>
              </a:rPr>
              <a:t>arXiv</a:t>
            </a:r>
            <a:r>
              <a:rPr lang="en-US" sz="1800" dirty="0">
                <a:effectLst/>
                <a:latin typeface="Times New Roman" panose="02020603050405020304" pitchFamily="18" charset="0"/>
                <a:ea typeface="SimSun" panose="02010600030101010101" pitchFamily="2" charset="-122"/>
              </a:rPr>
              <a:t> preprint arXiv:1706.09559 .</a:t>
            </a:r>
            <a:endParaRPr lang="ro-RO" sz="1800" u="sng" dirty="0">
              <a:solidFill>
                <a:srgbClr val="0000FF"/>
              </a:solidFill>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Wyse, L. (2017). Audio spectrogram representations for processing with convolutional neural networks. </a:t>
            </a:r>
            <a:r>
              <a:rPr lang="en-US" sz="1800" dirty="0" err="1">
                <a:effectLst/>
                <a:latin typeface="Times New Roman" panose="02020603050405020304" pitchFamily="18" charset="0"/>
                <a:ea typeface="SimSun" panose="02010600030101010101" pitchFamily="2" charset="-122"/>
              </a:rPr>
              <a:t>arXiv</a:t>
            </a:r>
            <a:r>
              <a:rPr lang="en-US" sz="1800" dirty="0">
                <a:effectLst/>
                <a:latin typeface="Times New Roman" panose="02020603050405020304" pitchFamily="18" charset="0"/>
                <a:ea typeface="SimSun" panose="02010600030101010101" pitchFamily="2" charset="-122"/>
              </a:rPr>
              <a:t> preprint arXiv:1706.09559</a:t>
            </a:r>
            <a:endParaRPr lang="en-US" dirty="0"/>
          </a:p>
        </p:txBody>
      </p:sp>
    </p:spTree>
    <p:extLst>
      <p:ext uri="{BB962C8B-B14F-4D97-AF65-F5344CB8AC3E}">
        <p14:creationId xmlns:p14="http://schemas.microsoft.com/office/powerpoint/2010/main" val="4264568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A5393CD-1F6B-968E-B286-A6A47E2D12CC}"/>
              </a:ext>
            </a:extLst>
          </p:cNvPr>
          <p:cNvSpPr>
            <a:spLocks noGrp="1"/>
          </p:cNvSpPr>
          <p:nvPr>
            <p:ph type="title"/>
          </p:nvPr>
        </p:nvSpPr>
        <p:spPr/>
        <p:txBody>
          <a:bodyPr/>
          <a:lstStyle/>
          <a:p>
            <a:r>
              <a:rPr lang="ro-RO" dirty="0" err="1"/>
              <a:t>dataset</a:t>
            </a:r>
            <a:endParaRPr lang="en-US" dirty="0"/>
          </a:p>
        </p:txBody>
      </p:sp>
      <p:sp>
        <p:nvSpPr>
          <p:cNvPr id="3" name="Substituent conținut 2">
            <a:extLst>
              <a:ext uri="{FF2B5EF4-FFF2-40B4-BE49-F238E27FC236}">
                <a16:creationId xmlns:a16="http://schemas.microsoft.com/office/drawing/2014/main" id="{1D9B16A3-E551-DB81-62D7-D38C3544866B}"/>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 </a:t>
            </a:r>
            <a:r>
              <a:rPr lang="ro-RO" sz="1800" dirty="0">
                <a:effectLst/>
                <a:latin typeface="Times New Roman" panose="02020603050405020304" pitchFamily="18" charset="0"/>
                <a:ea typeface="SimSun" panose="02010600030101010101" pitchFamily="2" charset="-122"/>
              </a:rPr>
              <a:t>Î</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acest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proiect</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folosim</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urmatorul</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dataset.“GTZAN</a:t>
            </a:r>
            <a:r>
              <a:rPr lang="en-US" sz="1800" dirty="0">
                <a:effectLst/>
                <a:latin typeface="Times New Roman" panose="02020603050405020304" pitchFamily="18" charset="0"/>
                <a:ea typeface="SimSun" panose="02010600030101010101" pitchFamily="2" charset="-122"/>
              </a:rPr>
              <a:t> Dataset- Music Genre Classification”</a:t>
            </a:r>
            <a:r>
              <a:rPr lang="ro-RO"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Acesta</a:t>
            </a:r>
            <a:r>
              <a:rPr lang="en-US" sz="1800" dirty="0">
                <a:effectLst/>
                <a:latin typeface="Times New Roman" panose="02020603050405020304" pitchFamily="18" charset="0"/>
                <a:ea typeface="SimSun" panose="02010600030101010101" pitchFamily="2" charset="-122"/>
              </a:rPr>
              <a:t> con</a:t>
            </a:r>
            <a:r>
              <a:rPr lang="ro-RO" sz="1800" dirty="0">
                <a:effectLst/>
                <a:latin typeface="Times New Roman" panose="02020603050405020304" pitchFamily="18" charset="0"/>
                <a:ea typeface="SimSun" panose="02010600030101010101" pitchFamily="2" charset="-122"/>
              </a:rPr>
              <a:t>ț</a:t>
            </a:r>
            <a:r>
              <a:rPr lang="en-US" sz="1800" dirty="0">
                <a:effectLst/>
                <a:latin typeface="Times New Roman" panose="02020603050405020304" pitchFamily="18" charset="0"/>
                <a:ea typeface="SimSun" panose="02010600030101010101" pitchFamily="2" charset="-122"/>
              </a:rPr>
              <a:t>in</a:t>
            </a:r>
            <a:r>
              <a:rPr lang="ro-RO" sz="1800" dirty="0">
                <a:effectLst/>
                <a:latin typeface="Times New Roman" panose="02020603050405020304" pitchFamily="18" charset="0"/>
                <a:ea typeface="SimSun" panose="02010600030101010101" pitchFamily="2" charset="-122"/>
              </a:rPr>
              <a:t>e</a:t>
            </a:r>
            <a:r>
              <a:rPr lang="en-US" sz="1800" dirty="0">
                <a:effectLst/>
                <a:latin typeface="Times New Roman" panose="02020603050405020304" pitchFamily="18" charset="0"/>
                <a:ea typeface="SimSun" panose="02010600030101010101" pitchFamily="2" charset="-122"/>
              </a:rPr>
              <a:t> 1000 de fisiere wav, </a:t>
            </a:r>
            <a:r>
              <a:rPr lang="en-US" sz="1800" dirty="0" err="1">
                <a:effectLst/>
                <a:latin typeface="Times New Roman" panose="02020603050405020304" pitchFamily="18" charset="0"/>
                <a:ea typeface="SimSun" panose="02010600030101010101" pitchFamily="2" charset="-122"/>
              </a:rPr>
              <a:t>fiecare</a:t>
            </a:r>
            <a:r>
              <a:rPr lang="en-US" sz="1800" dirty="0">
                <a:effectLst/>
                <a:latin typeface="Times New Roman" panose="02020603050405020304" pitchFamily="18" charset="0"/>
                <a:ea typeface="SimSun" panose="02010600030101010101" pitchFamily="2" charset="-122"/>
              </a:rPr>
              <a:t> de 30 de </a:t>
            </a:r>
            <a:r>
              <a:rPr lang="en-US" sz="1800" dirty="0" err="1">
                <a:effectLst/>
                <a:latin typeface="Times New Roman" panose="02020603050405020304" pitchFamily="18" charset="0"/>
                <a:ea typeface="SimSun" panose="02010600030101010101" pitchFamily="2" charset="-122"/>
              </a:rPr>
              <a:t>seconde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aceste</a:t>
            </a:r>
            <a:r>
              <a:rPr lang="en-US" sz="1800" dirty="0">
                <a:effectLst/>
                <a:latin typeface="Times New Roman" panose="02020603050405020304" pitchFamily="18" charset="0"/>
                <a:ea typeface="SimSun" panose="02010600030101010101" pitchFamily="2" charset="-122"/>
              </a:rPr>
              <a:t> fi</a:t>
            </a:r>
            <a:r>
              <a:rPr lang="ro-RO" sz="1800" dirty="0">
                <a:effectLst/>
                <a:latin typeface="Times New Roman" panose="02020603050405020304" pitchFamily="18" charset="0"/>
                <a:ea typeface="SimSun" panose="02010600030101010101" pitchFamily="2" charset="-122"/>
              </a:rPr>
              <a:t>ș</a:t>
            </a:r>
            <a:r>
              <a:rPr lang="en-US" sz="1800" dirty="0" err="1">
                <a:effectLst/>
                <a:latin typeface="Times New Roman" panose="02020603050405020304" pitchFamily="18" charset="0"/>
                <a:ea typeface="SimSun" panose="02010600030101010101" pitchFamily="2" charset="-122"/>
              </a:rPr>
              <a:t>iere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fiind</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impartite</a:t>
            </a:r>
            <a:r>
              <a:rPr lang="en-US" sz="1800" dirty="0">
                <a:effectLst/>
                <a:latin typeface="Times New Roman" panose="02020603050405020304" pitchFamily="18" charset="0"/>
                <a:ea typeface="SimSun" panose="02010600030101010101" pitchFamily="2" charset="-122"/>
              </a:rPr>
              <a:t> in 10 </a:t>
            </a:r>
            <a:r>
              <a:rPr lang="en-US" sz="1800" dirty="0" err="1">
                <a:effectLst/>
                <a:latin typeface="Times New Roman" panose="02020603050405020304" pitchFamily="18" charset="0"/>
                <a:ea typeface="SimSun" panose="02010600030101010101" pitchFamily="2" charset="-122"/>
              </a:rPr>
              <a:t>clase</a:t>
            </a:r>
            <a:r>
              <a:rPr lang="en-US" sz="1800" dirty="0">
                <a:effectLst/>
                <a:latin typeface="Times New Roman" panose="02020603050405020304" pitchFamily="18" charset="0"/>
                <a:ea typeface="SimSun" panose="02010600030101010101" pitchFamily="2" charset="-122"/>
              </a:rPr>
              <a:t>, </a:t>
            </a:r>
            <a:r>
              <a:rPr lang="en-US" sz="1800" dirty="0" err="1">
                <a:effectLst/>
                <a:latin typeface="Times New Roman" panose="02020603050405020304" pitchFamily="18" charset="0"/>
                <a:ea typeface="SimSun" panose="02010600030101010101" pitchFamily="2" charset="-122"/>
              </a:rPr>
              <a:t>pentru</a:t>
            </a:r>
            <a:r>
              <a:rPr lang="en-US" sz="1800" dirty="0">
                <a:effectLst/>
                <a:latin typeface="Times New Roman" panose="02020603050405020304" pitchFamily="18" charset="0"/>
                <a:ea typeface="SimSun" panose="02010600030101010101" pitchFamily="2" charset="-122"/>
              </a:rPr>
              <a:t> 10 </a:t>
            </a:r>
            <a:r>
              <a:rPr lang="en-US" sz="1800" dirty="0" err="1">
                <a:effectLst/>
                <a:latin typeface="Times New Roman" panose="02020603050405020304" pitchFamily="18" charset="0"/>
                <a:ea typeface="SimSun" panose="02010600030101010101" pitchFamily="2" charset="-122"/>
              </a:rPr>
              <a:t>genuri</a:t>
            </a:r>
            <a:r>
              <a:rPr lang="ro-RO" sz="1800" dirty="0">
                <a:latin typeface="Times New Roman" panose="02020603050405020304" pitchFamily="18" charset="0"/>
                <a:ea typeface="SimSun" panose="02010600030101010101" pitchFamily="2" charset="-122"/>
              </a:rPr>
              <a:t>.</a:t>
            </a:r>
          </a:p>
          <a:p>
            <a:r>
              <a:rPr lang="ro-RO" sz="1800" dirty="0">
                <a:latin typeface="Times New Roman" panose="02020603050405020304" pitchFamily="18" charset="0"/>
                <a:ea typeface="SimSun" panose="02010600030101010101" pitchFamily="2" charset="-122"/>
              </a:rPr>
              <a:t>Dimensiunea totala: 1.23GB</a:t>
            </a:r>
          </a:p>
          <a:p>
            <a:endParaRPr lang="en-US" dirty="0"/>
          </a:p>
        </p:txBody>
      </p:sp>
      <p:graphicFrame>
        <p:nvGraphicFramePr>
          <p:cNvPr id="4" name="Tabel 3">
            <a:extLst>
              <a:ext uri="{FF2B5EF4-FFF2-40B4-BE49-F238E27FC236}">
                <a16:creationId xmlns:a16="http://schemas.microsoft.com/office/drawing/2014/main" id="{696F7EBA-861C-847C-391C-677928125D6B}"/>
              </a:ext>
            </a:extLst>
          </p:cNvPr>
          <p:cNvGraphicFramePr>
            <a:graphicFrameLocks noGrp="1"/>
          </p:cNvGraphicFramePr>
          <p:nvPr>
            <p:extLst>
              <p:ext uri="{D42A27DB-BD31-4B8C-83A1-F6EECF244321}">
                <p14:modId xmlns:p14="http://schemas.microsoft.com/office/powerpoint/2010/main" val="3802304250"/>
              </p:ext>
            </p:extLst>
          </p:nvPr>
        </p:nvGraphicFramePr>
        <p:xfrm>
          <a:off x="4554220" y="3291681"/>
          <a:ext cx="3083560" cy="1828800"/>
        </p:xfrm>
        <a:graphic>
          <a:graphicData uri="http://schemas.openxmlformats.org/drawingml/2006/table">
            <a:tbl>
              <a:tblPr firstRow="1" firstCol="1" bandRow="1">
                <a:tableStyleId>{5C22544A-7EE6-4342-B048-85BDC9FD1C3A}</a:tableStyleId>
              </a:tblPr>
              <a:tblGrid>
                <a:gridCol w="1541780">
                  <a:extLst>
                    <a:ext uri="{9D8B030D-6E8A-4147-A177-3AD203B41FA5}">
                      <a16:colId xmlns:a16="http://schemas.microsoft.com/office/drawing/2014/main" val="1473054038"/>
                    </a:ext>
                  </a:extLst>
                </a:gridCol>
                <a:gridCol w="1541780">
                  <a:extLst>
                    <a:ext uri="{9D8B030D-6E8A-4147-A177-3AD203B41FA5}">
                      <a16:colId xmlns:a16="http://schemas.microsoft.com/office/drawing/2014/main" val="1769472059"/>
                    </a:ext>
                  </a:extLst>
                </a:gridCol>
              </a:tblGrid>
              <a:tr h="0">
                <a:tc>
                  <a:txBody>
                    <a:bodyPr/>
                    <a:lstStyle/>
                    <a:p>
                      <a:pPr marL="0" marR="0" algn="ctr">
                        <a:spcBef>
                          <a:spcPts val="0"/>
                        </a:spcBef>
                        <a:spcAft>
                          <a:spcPts val="0"/>
                        </a:spcAft>
                      </a:pPr>
                      <a:r>
                        <a:rPr lang="en-US" sz="1000">
                          <a:effectLst/>
                        </a:rPr>
                        <a:t>Gen</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Numar</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15903"/>
                  </a:ext>
                </a:extLst>
              </a:tr>
              <a:tr h="0">
                <a:tc>
                  <a:txBody>
                    <a:bodyPr/>
                    <a:lstStyle/>
                    <a:p>
                      <a:pPr marL="0" marR="0" algn="ctr">
                        <a:spcBef>
                          <a:spcPts val="0"/>
                        </a:spcBef>
                        <a:spcAft>
                          <a:spcPts val="0"/>
                        </a:spcAft>
                      </a:pPr>
                      <a:r>
                        <a:rPr lang="en-US" sz="1000">
                          <a:effectLst/>
                        </a:rPr>
                        <a:t>Blues</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772898712"/>
                  </a:ext>
                </a:extLst>
              </a:tr>
              <a:tr h="0">
                <a:tc>
                  <a:txBody>
                    <a:bodyPr/>
                    <a:lstStyle/>
                    <a:p>
                      <a:pPr marL="0" marR="0" algn="ctr">
                        <a:spcBef>
                          <a:spcPts val="0"/>
                        </a:spcBef>
                        <a:spcAft>
                          <a:spcPts val="0"/>
                        </a:spcAft>
                      </a:pPr>
                      <a:r>
                        <a:rPr lang="en-US" sz="1000">
                          <a:effectLst/>
                        </a:rPr>
                        <a:t>Classical</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49799314"/>
                  </a:ext>
                </a:extLst>
              </a:tr>
              <a:tr h="0">
                <a:tc>
                  <a:txBody>
                    <a:bodyPr/>
                    <a:lstStyle/>
                    <a:p>
                      <a:pPr marL="0" marR="0" algn="ctr">
                        <a:spcBef>
                          <a:spcPts val="0"/>
                        </a:spcBef>
                        <a:spcAft>
                          <a:spcPts val="0"/>
                        </a:spcAft>
                      </a:pPr>
                      <a:r>
                        <a:rPr lang="en-US" sz="1000">
                          <a:effectLst/>
                        </a:rPr>
                        <a:t>Country</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100</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51397742"/>
                  </a:ext>
                </a:extLst>
              </a:tr>
              <a:tr h="0">
                <a:tc>
                  <a:txBody>
                    <a:bodyPr/>
                    <a:lstStyle/>
                    <a:p>
                      <a:pPr marL="0" marR="0" algn="ctr">
                        <a:spcBef>
                          <a:spcPts val="0"/>
                        </a:spcBef>
                        <a:spcAft>
                          <a:spcPts val="0"/>
                        </a:spcAft>
                      </a:pPr>
                      <a:r>
                        <a:rPr lang="en-US" sz="1000">
                          <a:effectLst/>
                        </a:rPr>
                        <a:t>Disco</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100</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49984972"/>
                  </a:ext>
                </a:extLst>
              </a:tr>
              <a:tr h="0">
                <a:tc>
                  <a:txBody>
                    <a:bodyPr/>
                    <a:lstStyle/>
                    <a:p>
                      <a:pPr marL="0" marR="0" algn="ctr">
                        <a:spcBef>
                          <a:spcPts val="0"/>
                        </a:spcBef>
                        <a:spcAft>
                          <a:spcPts val="0"/>
                        </a:spcAft>
                      </a:pPr>
                      <a:r>
                        <a:rPr lang="en-US" sz="1000">
                          <a:effectLst/>
                        </a:rPr>
                        <a:t>Hiphop</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5554255"/>
                  </a:ext>
                </a:extLst>
              </a:tr>
              <a:tr h="0">
                <a:tc>
                  <a:txBody>
                    <a:bodyPr/>
                    <a:lstStyle/>
                    <a:p>
                      <a:pPr marL="0" marR="0" algn="ctr">
                        <a:spcBef>
                          <a:spcPts val="0"/>
                        </a:spcBef>
                        <a:spcAft>
                          <a:spcPts val="0"/>
                        </a:spcAft>
                      </a:pPr>
                      <a:r>
                        <a:rPr lang="en-US" sz="1000">
                          <a:effectLst/>
                        </a:rPr>
                        <a:t>Jazz</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100</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183430364"/>
                  </a:ext>
                </a:extLst>
              </a:tr>
              <a:tr h="0">
                <a:tc>
                  <a:txBody>
                    <a:bodyPr/>
                    <a:lstStyle/>
                    <a:p>
                      <a:pPr marL="0" marR="0" algn="ctr">
                        <a:spcBef>
                          <a:spcPts val="0"/>
                        </a:spcBef>
                        <a:spcAft>
                          <a:spcPts val="0"/>
                        </a:spcAft>
                      </a:pPr>
                      <a:r>
                        <a:rPr lang="en-US" sz="1000">
                          <a:effectLst/>
                        </a:rPr>
                        <a:t>Metal</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59656586"/>
                  </a:ext>
                </a:extLst>
              </a:tr>
              <a:tr h="0">
                <a:tc>
                  <a:txBody>
                    <a:bodyPr/>
                    <a:lstStyle/>
                    <a:p>
                      <a:pPr marL="0" marR="0" algn="ctr">
                        <a:spcBef>
                          <a:spcPts val="0"/>
                        </a:spcBef>
                        <a:spcAft>
                          <a:spcPts val="0"/>
                        </a:spcAft>
                      </a:pPr>
                      <a:r>
                        <a:rPr lang="en-US" sz="1000">
                          <a:effectLst/>
                        </a:rPr>
                        <a:t>Pop</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953661096"/>
                  </a:ext>
                </a:extLst>
              </a:tr>
              <a:tr h="0">
                <a:tc>
                  <a:txBody>
                    <a:bodyPr/>
                    <a:lstStyle/>
                    <a:p>
                      <a:pPr marL="0" marR="0" algn="ctr">
                        <a:spcBef>
                          <a:spcPts val="0"/>
                        </a:spcBef>
                        <a:spcAft>
                          <a:spcPts val="0"/>
                        </a:spcAft>
                      </a:pPr>
                      <a:r>
                        <a:rPr lang="en-US" sz="1000">
                          <a:effectLst/>
                        </a:rPr>
                        <a:t>Reggae</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100</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770529359"/>
                  </a:ext>
                </a:extLst>
              </a:tr>
              <a:tr h="0">
                <a:tc>
                  <a:txBody>
                    <a:bodyPr/>
                    <a:lstStyle/>
                    <a:p>
                      <a:pPr marL="0" marR="0" algn="ctr">
                        <a:spcBef>
                          <a:spcPts val="0"/>
                        </a:spcBef>
                        <a:spcAft>
                          <a:spcPts val="0"/>
                        </a:spcAft>
                      </a:pPr>
                      <a:r>
                        <a:rPr lang="en-US" sz="1000">
                          <a:effectLst/>
                        </a:rPr>
                        <a:t>rock</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a:effectLst/>
                        </a:rPr>
                        <a:t>100</a:t>
                      </a:r>
                      <a:endParaRPr lang="en-US"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897428039"/>
                  </a:ext>
                </a:extLst>
              </a:tr>
              <a:tr h="0">
                <a:tc>
                  <a:txBody>
                    <a:bodyPr/>
                    <a:lstStyle/>
                    <a:p>
                      <a:pPr marL="0" marR="0" algn="ctr">
                        <a:spcBef>
                          <a:spcPts val="0"/>
                        </a:spcBef>
                        <a:spcAft>
                          <a:spcPts val="0"/>
                        </a:spcAft>
                      </a:pPr>
                      <a:r>
                        <a:rPr lang="en-US" sz="1000">
                          <a:effectLst/>
                        </a:rPr>
                        <a:t>Total</a:t>
                      </a:r>
                      <a:endParaRPr lang="en-US" sz="100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lgn="ctr">
                        <a:spcBef>
                          <a:spcPts val="0"/>
                        </a:spcBef>
                        <a:spcAft>
                          <a:spcPts val="0"/>
                        </a:spcAft>
                      </a:pPr>
                      <a:r>
                        <a:rPr lang="en-US" sz="1000" dirty="0">
                          <a:effectLst/>
                        </a:rPr>
                        <a:t>1000</a:t>
                      </a:r>
                      <a:endParaRPr lang="en-US"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84603229"/>
                  </a:ext>
                </a:extLst>
              </a:tr>
            </a:tbl>
          </a:graphicData>
        </a:graphic>
      </p:graphicFrame>
    </p:spTree>
    <p:extLst>
      <p:ext uri="{BB962C8B-B14F-4D97-AF65-F5344CB8AC3E}">
        <p14:creationId xmlns:p14="http://schemas.microsoft.com/office/powerpoint/2010/main" val="133875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BCE6678-56CD-5D7A-CD38-294E70DF0384}"/>
              </a:ext>
            </a:extLst>
          </p:cNvPr>
          <p:cNvSpPr>
            <a:spLocks noGrp="1"/>
          </p:cNvSpPr>
          <p:nvPr>
            <p:ph type="title"/>
          </p:nvPr>
        </p:nvSpPr>
        <p:spPr/>
        <p:txBody>
          <a:bodyPr/>
          <a:lstStyle/>
          <a:p>
            <a:r>
              <a:rPr lang="ro-RO" dirty="0"/>
              <a:t>2.algoritmi</a:t>
            </a:r>
            <a:endParaRPr lang="en-US" dirty="0"/>
          </a:p>
        </p:txBody>
      </p:sp>
      <p:sp>
        <p:nvSpPr>
          <p:cNvPr id="3" name="Substituent conținut 2">
            <a:extLst>
              <a:ext uri="{FF2B5EF4-FFF2-40B4-BE49-F238E27FC236}">
                <a16:creationId xmlns:a16="http://schemas.microsoft.com/office/drawing/2014/main" id="{009D41FD-FC60-9BE0-D1EC-0F1D26C2D392}"/>
              </a:ext>
            </a:extLst>
          </p:cNvPr>
          <p:cNvSpPr>
            <a:spLocks noGrp="1"/>
          </p:cNvSpPr>
          <p:nvPr>
            <p:ph idx="1"/>
          </p:nvPr>
        </p:nvSpPr>
        <p:spPr>
          <a:xfrm>
            <a:off x="769690" y="2504953"/>
            <a:ext cx="10820400" cy="4024125"/>
          </a:xfrm>
        </p:spPr>
        <p:txBody>
          <a:bodyPr/>
          <a:lstStyle/>
          <a:p>
            <a:r>
              <a:rPr lang="ro-RO" dirty="0"/>
              <a:t>Am folosit 2 tipuri de modele: Un model CNN (</a:t>
            </a:r>
            <a:r>
              <a:rPr lang="ro-RO" dirty="0" err="1"/>
              <a:t>retea</a:t>
            </a:r>
            <a:r>
              <a:rPr lang="ro-RO" dirty="0"/>
              <a:t> neuronală </a:t>
            </a:r>
            <a:r>
              <a:rPr lang="ro-RO" dirty="0" err="1"/>
              <a:t>convoluțională</a:t>
            </a:r>
            <a:r>
              <a:rPr lang="ro-RO" dirty="0"/>
              <a:t>) VGG-16 Transfer </a:t>
            </a:r>
            <a:r>
              <a:rPr lang="ro-RO" dirty="0" err="1"/>
              <a:t>Learning</a:t>
            </a:r>
            <a:r>
              <a:rPr lang="ro-RO" dirty="0"/>
              <a:t> - bazat pe spectrogramă si 4 clasificatoare (</a:t>
            </a:r>
            <a:r>
              <a:rPr lang="en-US" dirty="0"/>
              <a:t>Logistic Regression, Random Forests</a:t>
            </a:r>
            <a:r>
              <a:rPr lang="ro-RO" dirty="0"/>
              <a:t>, </a:t>
            </a:r>
            <a:r>
              <a:rPr lang="en-US" dirty="0"/>
              <a:t>Gradient Boosting Support Vector Machines</a:t>
            </a:r>
            <a:r>
              <a:rPr lang="ro-RO" dirty="0"/>
              <a:t>) care folosesc caracteristici in domeniul frecvență și timp extrase din semnalele audio. Am construit și am rulat modelele, după care am comparat rezultatele</a:t>
            </a:r>
            <a:endParaRPr lang="en-US" dirty="0"/>
          </a:p>
        </p:txBody>
      </p:sp>
    </p:spTree>
    <p:extLst>
      <p:ext uri="{BB962C8B-B14F-4D97-AF65-F5344CB8AC3E}">
        <p14:creationId xmlns:p14="http://schemas.microsoft.com/office/powerpoint/2010/main" val="132992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78EF90F-D400-2CA3-DD21-AA76EE0C9D89}"/>
              </a:ext>
            </a:extLst>
          </p:cNvPr>
          <p:cNvSpPr>
            <a:spLocks noGrp="1"/>
          </p:cNvSpPr>
          <p:nvPr>
            <p:ph type="title"/>
          </p:nvPr>
        </p:nvSpPr>
        <p:spPr/>
        <p:txBody>
          <a:bodyPr/>
          <a:lstStyle/>
          <a:p>
            <a:r>
              <a:rPr lang="ro-RO" dirty="0"/>
              <a:t>3.1. Implementare VGG-16 Transfer </a:t>
            </a:r>
            <a:r>
              <a:rPr lang="ro-RO" dirty="0" err="1"/>
              <a:t>learning</a:t>
            </a:r>
            <a:r>
              <a:rPr lang="ro-RO" dirty="0"/>
              <a:t> </a:t>
            </a:r>
            <a:endParaRPr lang="en-US" dirty="0"/>
          </a:p>
        </p:txBody>
      </p:sp>
      <p:sp>
        <p:nvSpPr>
          <p:cNvPr id="3" name="Substituent conținut 2">
            <a:extLst>
              <a:ext uri="{FF2B5EF4-FFF2-40B4-BE49-F238E27FC236}">
                <a16:creationId xmlns:a16="http://schemas.microsoft.com/office/drawing/2014/main" id="{1DC60AAB-1BCB-25E1-F648-BF3056993CCB}"/>
              </a:ext>
            </a:extLst>
          </p:cNvPr>
          <p:cNvSpPr>
            <a:spLocks noGrp="1"/>
          </p:cNvSpPr>
          <p:nvPr>
            <p:ph idx="1"/>
          </p:nvPr>
        </p:nvSpPr>
        <p:spPr/>
        <p:txBody>
          <a:bodyPr>
            <a:normAutofit fontScale="92500" lnSpcReduction="20000"/>
          </a:bodyPr>
          <a:lstStyle/>
          <a:p>
            <a:endParaRPr lang="ro-RO" sz="2400" dirty="0"/>
          </a:p>
          <a:p>
            <a:endParaRPr lang="ro-RO" sz="2400" dirty="0"/>
          </a:p>
          <a:p>
            <a:endParaRPr lang="ro-RO" sz="2400" dirty="0"/>
          </a:p>
          <a:p>
            <a:endParaRPr lang="ro-RO" sz="2400" dirty="0"/>
          </a:p>
          <a:p>
            <a:pPr algn="ctr"/>
            <a:r>
              <a:rPr lang="en-US" sz="1300" dirty="0" err="1"/>
              <a:t>Arhitectura</a:t>
            </a:r>
            <a:r>
              <a:rPr lang="en-US" sz="1300" dirty="0"/>
              <a:t> </a:t>
            </a:r>
            <a:r>
              <a:rPr lang="en-US" sz="1300" dirty="0" err="1"/>
              <a:t>retelei</a:t>
            </a:r>
            <a:r>
              <a:rPr lang="en-US" sz="1300" dirty="0"/>
              <a:t> </a:t>
            </a:r>
            <a:r>
              <a:rPr lang="en-US" sz="1300" dirty="0" err="1"/>
              <a:t>neuronale</a:t>
            </a:r>
            <a:r>
              <a:rPr lang="en-US" sz="1300" dirty="0"/>
              <a:t> </a:t>
            </a:r>
            <a:r>
              <a:rPr lang="en-US" sz="1300" dirty="0" err="1"/>
              <a:t>convolutionale</a:t>
            </a:r>
            <a:r>
              <a:rPr lang="en-US" sz="1300" dirty="0"/>
              <a:t> (</a:t>
            </a:r>
            <a:r>
              <a:rPr lang="en-US" sz="1300" dirty="0" err="1"/>
              <a:t>sursa</a:t>
            </a:r>
            <a:r>
              <a:rPr lang="en-US" sz="1300" dirty="0"/>
              <a:t> </a:t>
            </a:r>
            <a:r>
              <a:rPr lang="en-US" sz="1300" dirty="0" err="1"/>
              <a:t>imaginii</a:t>
            </a:r>
            <a:r>
              <a:rPr lang="en-US" sz="1300" dirty="0"/>
              <a:t>: </a:t>
            </a:r>
            <a:r>
              <a:rPr lang="en-US" sz="1300" dirty="0" err="1"/>
              <a:t>Tutorialele</a:t>
            </a:r>
            <a:r>
              <a:rPr lang="en-US" sz="1300" dirty="0"/>
              <a:t> </a:t>
            </a:r>
            <a:r>
              <a:rPr lang="en-US" sz="1300" dirty="0" err="1"/>
              <a:t>Hvass</a:t>
            </a:r>
            <a:r>
              <a:rPr lang="en-US" sz="1300" dirty="0"/>
              <a:t> </a:t>
            </a:r>
            <a:r>
              <a:rPr lang="en-US" sz="1300" dirty="0" err="1"/>
              <a:t>Tensorflow</a:t>
            </a:r>
            <a:r>
              <a:rPr lang="en-US" sz="1300" dirty="0"/>
              <a:t>)</a:t>
            </a:r>
            <a:endParaRPr lang="ro-RO" sz="1300" dirty="0"/>
          </a:p>
          <a:p>
            <a:pPr algn="ctr"/>
            <a:endParaRPr lang="ro-RO" sz="1100" dirty="0"/>
          </a:p>
          <a:p>
            <a:r>
              <a:rPr lang="en-US" dirty="0" err="1"/>
              <a:t>Reprezentarea</a:t>
            </a:r>
            <a:r>
              <a:rPr lang="en-US" dirty="0"/>
              <a:t> </a:t>
            </a:r>
            <a:r>
              <a:rPr lang="en-US" dirty="0" err="1"/>
              <a:t>matriceala</a:t>
            </a:r>
            <a:r>
              <a:rPr lang="en-US" dirty="0"/>
              <a:t> </a:t>
            </a:r>
            <a:r>
              <a:rPr lang="en-US" dirty="0" err="1"/>
              <a:t>în</a:t>
            </a:r>
            <a:r>
              <a:rPr lang="en-US" dirty="0"/>
              <a:t> 3 </a:t>
            </a:r>
            <a:r>
              <a:rPr lang="en-US" dirty="0" err="1"/>
              <a:t>canale</a:t>
            </a:r>
            <a:r>
              <a:rPr lang="en-US" dirty="0"/>
              <a:t> (RGB) a </a:t>
            </a:r>
            <a:r>
              <a:rPr lang="en-US" dirty="0" err="1"/>
              <a:t>unei</a:t>
            </a:r>
            <a:r>
              <a:rPr lang="en-US" dirty="0"/>
              <a:t> </a:t>
            </a:r>
            <a:r>
              <a:rPr lang="en-US" dirty="0" err="1"/>
              <a:t>imagini</a:t>
            </a:r>
            <a:r>
              <a:rPr lang="en-US" dirty="0"/>
              <a:t> </a:t>
            </a:r>
            <a:r>
              <a:rPr lang="en-US" dirty="0" err="1"/>
              <a:t>este</a:t>
            </a:r>
            <a:r>
              <a:rPr lang="en-US" dirty="0"/>
              <a:t> </a:t>
            </a:r>
            <a:r>
              <a:rPr lang="en-US" dirty="0" err="1"/>
              <a:t>introdus</a:t>
            </a:r>
            <a:r>
              <a:rPr lang="ro-RO" dirty="0"/>
              <a:t>ă</a:t>
            </a:r>
            <a:r>
              <a:rPr lang="en-US" dirty="0"/>
              <a:t> </a:t>
            </a:r>
            <a:r>
              <a:rPr lang="ro-RO" dirty="0"/>
              <a:t>î</a:t>
            </a:r>
            <a:r>
              <a:rPr lang="en-US" dirty="0" err="1"/>
              <a:t>ntr</a:t>
            </a:r>
            <a:r>
              <a:rPr lang="en-US" dirty="0"/>
              <a:t>-o re</a:t>
            </a:r>
            <a:r>
              <a:rPr lang="ro-RO" dirty="0"/>
              <a:t>ț</a:t>
            </a:r>
            <a:r>
              <a:rPr lang="en-US" dirty="0" err="1"/>
              <a:t>ea</a:t>
            </a:r>
            <a:r>
              <a:rPr lang="en-US" dirty="0"/>
              <a:t> neuronal</a:t>
            </a:r>
            <a:r>
              <a:rPr lang="ro-RO" dirty="0"/>
              <a:t>ă</a:t>
            </a:r>
            <a:r>
              <a:rPr lang="en-US" dirty="0"/>
              <a:t> </a:t>
            </a:r>
            <a:r>
              <a:rPr lang="en-US" dirty="0" err="1"/>
              <a:t>convoluțională</a:t>
            </a:r>
            <a:r>
              <a:rPr lang="en-US" dirty="0"/>
              <a:t> care </a:t>
            </a:r>
            <a:r>
              <a:rPr lang="en-US" dirty="0" err="1"/>
              <a:t>este</a:t>
            </a:r>
            <a:r>
              <a:rPr lang="en-US" dirty="0"/>
              <a:t> </a:t>
            </a:r>
            <a:r>
              <a:rPr lang="en-US" dirty="0" err="1"/>
              <a:t>antrenat</a:t>
            </a:r>
            <a:r>
              <a:rPr lang="ro-RO" dirty="0"/>
              <a:t>ă</a:t>
            </a:r>
            <a:r>
              <a:rPr lang="en-US" dirty="0"/>
              <a:t> s</a:t>
            </a:r>
            <a:r>
              <a:rPr lang="ro-RO" dirty="0"/>
              <a:t>ă</a:t>
            </a:r>
            <a:r>
              <a:rPr lang="en-US" dirty="0"/>
              <a:t> </a:t>
            </a:r>
            <a:r>
              <a:rPr lang="en-US" dirty="0" err="1"/>
              <a:t>prezic</a:t>
            </a:r>
            <a:r>
              <a:rPr lang="ro-RO" dirty="0"/>
              <a:t>ă </a:t>
            </a:r>
            <a:r>
              <a:rPr lang="en-US" dirty="0" err="1"/>
              <a:t>clasa</a:t>
            </a:r>
            <a:r>
              <a:rPr lang="en-US" dirty="0"/>
              <a:t> </a:t>
            </a:r>
            <a:r>
              <a:rPr lang="en-US" dirty="0" err="1"/>
              <a:t>imaginii</a:t>
            </a:r>
            <a:r>
              <a:rPr lang="en-US" dirty="0"/>
              <a:t>. </a:t>
            </a:r>
            <a:r>
              <a:rPr lang="en-US" dirty="0" err="1"/>
              <a:t>Unda</a:t>
            </a:r>
            <a:r>
              <a:rPr lang="en-US" dirty="0"/>
              <a:t> </a:t>
            </a:r>
            <a:r>
              <a:rPr lang="en-US" dirty="0" err="1"/>
              <a:t>sonor</a:t>
            </a:r>
            <a:r>
              <a:rPr lang="ro-RO" dirty="0"/>
              <a:t>ă</a:t>
            </a:r>
            <a:r>
              <a:rPr lang="en-US" dirty="0"/>
              <a:t> </a:t>
            </a:r>
            <a:r>
              <a:rPr lang="en-US" dirty="0" err="1"/>
              <a:t>poate</a:t>
            </a:r>
            <a:r>
              <a:rPr lang="en-US" dirty="0"/>
              <a:t> fi </a:t>
            </a:r>
            <a:r>
              <a:rPr lang="en-US" dirty="0" err="1"/>
              <a:t>reprezentat</a:t>
            </a:r>
            <a:r>
              <a:rPr lang="ro-RO" dirty="0"/>
              <a:t>ă</a:t>
            </a:r>
            <a:r>
              <a:rPr lang="en-US" dirty="0"/>
              <a:t> sub forma de </a:t>
            </a:r>
            <a:r>
              <a:rPr lang="en-US" dirty="0" err="1"/>
              <a:t>spectrograma</a:t>
            </a:r>
            <a:r>
              <a:rPr lang="en-US" dirty="0"/>
              <a:t>, care, la r</a:t>
            </a:r>
            <a:r>
              <a:rPr lang="ro-RO" dirty="0"/>
              <a:t>â</a:t>
            </a:r>
            <a:r>
              <a:rPr lang="en-US" dirty="0" err="1"/>
              <a:t>ndul</a:t>
            </a:r>
            <a:r>
              <a:rPr lang="en-US" dirty="0"/>
              <a:t> </a:t>
            </a:r>
            <a:r>
              <a:rPr lang="en-US" dirty="0" err="1"/>
              <a:t>sau</a:t>
            </a:r>
            <a:r>
              <a:rPr lang="en-US" dirty="0"/>
              <a:t>, </a:t>
            </a:r>
            <a:r>
              <a:rPr lang="en-US" dirty="0" err="1"/>
              <a:t>poate</a:t>
            </a:r>
            <a:r>
              <a:rPr lang="en-US" dirty="0"/>
              <a:t> fi </a:t>
            </a:r>
            <a:r>
              <a:rPr lang="en-US" dirty="0" err="1"/>
              <a:t>tratata</a:t>
            </a:r>
            <a:r>
              <a:rPr lang="en-US" dirty="0"/>
              <a:t> ca o imagine.</a:t>
            </a:r>
          </a:p>
          <a:p>
            <a:r>
              <a:rPr lang="en-US" dirty="0"/>
              <a:t>Re</a:t>
            </a:r>
            <a:r>
              <a:rPr lang="ro-RO" dirty="0"/>
              <a:t>ț</a:t>
            </a:r>
            <a:r>
              <a:rPr lang="en-US" dirty="0" err="1"/>
              <a:t>eaua</a:t>
            </a:r>
            <a:r>
              <a:rPr lang="en-US" dirty="0"/>
              <a:t> neuronal</a:t>
            </a:r>
            <a:r>
              <a:rPr lang="ro-RO" dirty="0"/>
              <a:t>ă</a:t>
            </a:r>
            <a:r>
              <a:rPr lang="en-US" dirty="0"/>
              <a:t> </a:t>
            </a:r>
            <a:r>
              <a:rPr lang="en-US" dirty="0" err="1"/>
              <a:t>convolutionala</a:t>
            </a:r>
            <a:r>
              <a:rPr lang="en-US" dirty="0"/>
              <a:t> </a:t>
            </a:r>
            <a:r>
              <a:rPr lang="en-US" dirty="0" err="1"/>
              <a:t>folosita</a:t>
            </a:r>
            <a:r>
              <a:rPr lang="en-US" dirty="0"/>
              <a:t> </a:t>
            </a:r>
            <a:r>
              <a:rPr lang="en-US" dirty="0" err="1"/>
              <a:t>este</a:t>
            </a:r>
            <a:r>
              <a:rPr lang="en-US" dirty="0"/>
              <a:t> VGG16. </a:t>
            </a:r>
            <a:r>
              <a:rPr lang="en-US" dirty="0" err="1"/>
              <a:t>Modelul</a:t>
            </a:r>
            <a:r>
              <a:rPr lang="en-US" dirty="0"/>
              <a:t> </a:t>
            </a:r>
            <a:r>
              <a:rPr lang="en-US" dirty="0" err="1"/>
              <a:t>este</a:t>
            </a:r>
            <a:r>
              <a:rPr lang="en-US" dirty="0"/>
              <a:t> </a:t>
            </a:r>
            <a:r>
              <a:rPr lang="en-US" dirty="0" err="1"/>
              <a:t>alcatuit</a:t>
            </a:r>
            <a:r>
              <a:rPr lang="en-US" dirty="0"/>
              <a:t> din 5 </a:t>
            </a:r>
            <a:r>
              <a:rPr lang="en-US" dirty="0" err="1"/>
              <a:t>blocuri</a:t>
            </a:r>
            <a:r>
              <a:rPr lang="en-US" dirty="0"/>
              <a:t> </a:t>
            </a:r>
            <a:r>
              <a:rPr lang="en-US" dirty="0" err="1"/>
              <a:t>convolu</a:t>
            </a:r>
            <a:r>
              <a:rPr lang="ro-RO" dirty="0"/>
              <a:t>ț</a:t>
            </a:r>
            <a:r>
              <a:rPr lang="en-US" dirty="0" err="1"/>
              <a:t>ionale</a:t>
            </a:r>
            <a:r>
              <a:rPr lang="en-US" dirty="0"/>
              <a:t>, </a:t>
            </a:r>
            <a:r>
              <a:rPr lang="en-US" dirty="0" err="1"/>
              <a:t>urmate</a:t>
            </a:r>
            <a:r>
              <a:rPr lang="en-US" dirty="0"/>
              <a:t> de un set de </a:t>
            </a:r>
            <a:r>
              <a:rPr lang="en-US" dirty="0" err="1"/>
              <a:t>straturi</a:t>
            </a:r>
            <a:r>
              <a:rPr lang="en-US" dirty="0"/>
              <a:t> dens </a:t>
            </a:r>
            <a:r>
              <a:rPr lang="en-US" dirty="0" err="1"/>
              <a:t>conectate</a:t>
            </a:r>
            <a:r>
              <a:rPr lang="en-US" dirty="0"/>
              <a:t>, care </a:t>
            </a:r>
            <a:r>
              <a:rPr lang="en-US" dirty="0" err="1"/>
              <a:t>furnizeaza</a:t>
            </a:r>
            <a:r>
              <a:rPr lang="en-US" dirty="0"/>
              <a:t> </a:t>
            </a:r>
            <a:r>
              <a:rPr lang="en-US" dirty="0" err="1"/>
              <a:t>probabilitatea</a:t>
            </a:r>
            <a:r>
              <a:rPr lang="en-US" dirty="0"/>
              <a:t> ca o </a:t>
            </a:r>
            <a:r>
              <a:rPr lang="en-US" dirty="0" err="1"/>
              <a:t>anumit</a:t>
            </a:r>
            <a:r>
              <a:rPr lang="ro-RO" dirty="0"/>
              <a:t>ă</a:t>
            </a:r>
            <a:r>
              <a:rPr lang="en-US" dirty="0"/>
              <a:t> imagine apar</a:t>
            </a:r>
            <a:r>
              <a:rPr lang="ro-RO" dirty="0"/>
              <a:t>ț</a:t>
            </a:r>
            <a:r>
              <a:rPr lang="en-US" dirty="0" err="1"/>
              <a:t>ine</a:t>
            </a:r>
            <a:r>
              <a:rPr lang="en-US" dirty="0"/>
              <a:t> </a:t>
            </a:r>
            <a:r>
              <a:rPr lang="en-US" dirty="0" err="1"/>
              <a:t>fiecareia</a:t>
            </a:r>
            <a:r>
              <a:rPr lang="en-US" dirty="0"/>
              <a:t> </a:t>
            </a:r>
            <a:r>
              <a:rPr lang="en-US" dirty="0" err="1"/>
              <a:t>dintre</a:t>
            </a:r>
            <a:r>
              <a:rPr lang="en-US" dirty="0"/>
              <a:t> </a:t>
            </a:r>
            <a:r>
              <a:rPr lang="en-US" dirty="0" err="1"/>
              <a:t>clasele</a:t>
            </a:r>
            <a:r>
              <a:rPr lang="en-US" dirty="0"/>
              <a:t> </a:t>
            </a:r>
            <a:r>
              <a:rPr lang="en-US" dirty="0" err="1"/>
              <a:t>disponibile</a:t>
            </a:r>
            <a:endParaRPr lang="en-US" dirty="0"/>
          </a:p>
          <a:p>
            <a:pPr algn="just"/>
            <a:endParaRPr lang="en-US" sz="1200" dirty="0"/>
          </a:p>
          <a:p>
            <a:endParaRPr lang="en-US" dirty="0"/>
          </a:p>
        </p:txBody>
      </p:sp>
      <p:pic>
        <p:nvPicPr>
          <p:cNvPr id="5" name="Substituent conținut 4">
            <a:extLst>
              <a:ext uri="{FF2B5EF4-FFF2-40B4-BE49-F238E27FC236}">
                <a16:creationId xmlns:a16="http://schemas.microsoft.com/office/drawing/2014/main" id="{493D035A-B900-41C1-8D74-F8E652319B65}"/>
              </a:ext>
            </a:extLst>
          </p:cNvPr>
          <p:cNvPicPr>
            <a:picLocks noChangeAspect="1"/>
          </p:cNvPicPr>
          <p:nvPr/>
        </p:nvPicPr>
        <p:blipFill>
          <a:blip r:embed="rId2"/>
          <a:stretch>
            <a:fillRect/>
          </a:stretch>
        </p:blipFill>
        <p:spPr>
          <a:xfrm>
            <a:off x="3424106" y="2278450"/>
            <a:ext cx="5591955" cy="1247949"/>
          </a:xfrm>
          <a:prstGeom prst="rect">
            <a:avLst/>
          </a:prstGeom>
        </p:spPr>
      </p:pic>
    </p:spTree>
    <p:extLst>
      <p:ext uri="{BB962C8B-B14F-4D97-AF65-F5344CB8AC3E}">
        <p14:creationId xmlns:p14="http://schemas.microsoft.com/office/powerpoint/2010/main" val="1256875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D6E0440D-A483-5C77-B912-304C09615F23}"/>
              </a:ext>
            </a:extLst>
          </p:cNvPr>
          <p:cNvSpPr>
            <a:spLocks noGrp="1"/>
          </p:cNvSpPr>
          <p:nvPr>
            <p:ph idx="1"/>
          </p:nvPr>
        </p:nvSpPr>
        <p:spPr>
          <a:xfrm>
            <a:off x="685800" y="738232"/>
            <a:ext cx="10820400" cy="5679346"/>
          </a:xfrm>
        </p:spPr>
        <p:txBody>
          <a:bodyPr>
            <a:normAutofit/>
          </a:bodyPr>
          <a:lstStyle/>
          <a:p>
            <a:r>
              <a:rPr lang="ro-RO" dirty="0"/>
              <a:t>Am </a:t>
            </a:r>
            <a:r>
              <a:rPr lang="ro-RO" dirty="0" err="1"/>
              <a:t>inceput</a:t>
            </a:r>
            <a:r>
              <a:rPr lang="ro-RO" dirty="0"/>
              <a:t> cu generarea spectrogramelor pentru modelul CNN VGG-16.</a:t>
            </a:r>
          </a:p>
          <a:p>
            <a:endParaRPr lang="ro-RO" dirty="0"/>
          </a:p>
          <a:p>
            <a:endParaRPr lang="ro-RO" dirty="0"/>
          </a:p>
          <a:p>
            <a:endParaRPr lang="ro-RO" dirty="0"/>
          </a:p>
          <a:p>
            <a:endParaRPr lang="ro-RO" dirty="0"/>
          </a:p>
          <a:p>
            <a:endParaRPr lang="ro-RO" dirty="0"/>
          </a:p>
          <a:p>
            <a:endParaRPr lang="ro-RO" dirty="0"/>
          </a:p>
          <a:p>
            <a:endParaRPr lang="ro-RO" dirty="0"/>
          </a:p>
          <a:p>
            <a:endParaRPr lang="ro-RO" dirty="0"/>
          </a:p>
          <a:p>
            <a:endParaRPr lang="ro-RO" dirty="0"/>
          </a:p>
          <a:p>
            <a:endParaRPr lang="ro-RO" dirty="0"/>
          </a:p>
          <a:p>
            <a:pPr marL="0" marR="0" indent="0" algn="ctr">
              <a:spcBef>
                <a:spcPts val="0"/>
              </a:spcBef>
              <a:spcAft>
                <a:spcPts val="0"/>
              </a:spcAft>
              <a:buNone/>
            </a:pPr>
            <a:endParaRPr lang="ro-RO" sz="1200" dirty="0"/>
          </a:p>
          <a:p>
            <a:pPr marL="0" marR="0" indent="0" algn="ctr">
              <a:spcBef>
                <a:spcPts val="0"/>
              </a:spcBef>
              <a:spcAft>
                <a:spcPts val="0"/>
              </a:spcAft>
              <a:buNone/>
            </a:pPr>
            <a:r>
              <a:rPr lang="en-US" sz="1200" dirty="0" err="1"/>
              <a:t>Exemple</a:t>
            </a:r>
            <a:r>
              <a:rPr lang="en-US" sz="1200" dirty="0"/>
              <a:t> de </a:t>
            </a:r>
            <a:r>
              <a:rPr lang="en-US" sz="1200" dirty="0" err="1"/>
              <a:t>spectrograme</a:t>
            </a:r>
            <a:r>
              <a:rPr lang="en-US" sz="1200" dirty="0"/>
              <a:t> </a:t>
            </a:r>
            <a:r>
              <a:rPr lang="en-US" sz="1200" dirty="0" err="1"/>
              <a:t>pentru</a:t>
            </a:r>
            <a:r>
              <a:rPr lang="en-US" sz="1200" dirty="0"/>
              <a:t> un </a:t>
            </a:r>
            <a:r>
              <a:rPr lang="en-US" sz="1200" dirty="0" err="1"/>
              <a:t>semnal</a:t>
            </a:r>
            <a:r>
              <a:rPr lang="en-US" sz="1200" dirty="0"/>
              <a:t> audio din </a:t>
            </a:r>
            <a:r>
              <a:rPr lang="en-US" sz="1200" dirty="0" err="1"/>
              <a:t>fiecare</a:t>
            </a:r>
            <a:r>
              <a:rPr lang="en-US" sz="1200" dirty="0"/>
              <a:t> gen </a:t>
            </a:r>
            <a:r>
              <a:rPr lang="en-US" sz="1200" dirty="0" err="1"/>
              <a:t>muzical</a:t>
            </a:r>
            <a:r>
              <a:rPr lang="en-US" sz="1200" dirty="0"/>
              <a:t>.</a:t>
            </a:r>
          </a:p>
          <a:p>
            <a:endParaRPr lang="ro-RO" dirty="0"/>
          </a:p>
          <a:p>
            <a:endParaRPr lang="ro-RO" dirty="0"/>
          </a:p>
          <a:p>
            <a:endParaRPr lang="ro-RO" dirty="0"/>
          </a:p>
          <a:p>
            <a:endParaRPr lang="ro-RO" dirty="0"/>
          </a:p>
          <a:p>
            <a:endParaRPr lang="ro-RO" dirty="0"/>
          </a:p>
          <a:p>
            <a:endParaRPr lang="ro-RO" dirty="0"/>
          </a:p>
          <a:p>
            <a:endParaRPr lang="ro-RO" dirty="0"/>
          </a:p>
          <a:p>
            <a:endParaRPr lang="ro-RO" dirty="0"/>
          </a:p>
          <a:p>
            <a:endParaRPr lang="ro-RO" dirty="0"/>
          </a:p>
          <a:p>
            <a:endParaRPr lang="ro-RO" dirty="0"/>
          </a:p>
          <a:p>
            <a:endParaRPr lang="ro-RO" dirty="0"/>
          </a:p>
          <a:p>
            <a:pPr marL="0" indent="0" algn="ctr">
              <a:buNone/>
            </a:pPr>
            <a:endParaRPr lang="ro-RO" dirty="0"/>
          </a:p>
          <a:p>
            <a:endParaRPr lang="en-US" dirty="0"/>
          </a:p>
        </p:txBody>
      </p:sp>
      <p:pic>
        <p:nvPicPr>
          <p:cNvPr id="4" name="Substituent conținut 4">
            <a:extLst>
              <a:ext uri="{FF2B5EF4-FFF2-40B4-BE49-F238E27FC236}">
                <a16:creationId xmlns:a16="http://schemas.microsoft.com/office/drawing/2014/main" id="{0C49DE2A-6C88-5E00-4FC3-3A7EE536D676}"/>
              </a:ext>
            </a:extLst>
          </p:cNvPr>
          <p:cNvPicPr>
            <a:picLocks noChangeAspect="1"/>
          </p:cNvPicPr>
          <p:nvPr/>
        </p:nvPicPr>
        <p:blipFill>
          <a:blip r:embed="rId2"/>
          <a:stretch>
            <a:fillRect/>
          </a:stretch>
        </p:blipFill>
        <p:spPr>
          <a:xfrm>
            <a:off x="1118881" y="1082180"/>
            <a:ext cx="9954237" cy="4367471"/>
          </a:xfrm>
          <a:prstGeom prst="rect">
            <a:avLst/>
          </a:prstGeom>
        </p:spPr>
      </p:pic>
    </p:spTree>
    <p:extLst>
      <p:ext uri="{BB962C8B-B14F-4D97-AF65-F5344CB8AC3E}">
        <p14:creationId xmlns:p14="http://schemas.microsoft.com/office/powerpoint/2010/main" val="388141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stituent conținut 2">
            <a:extLst>
              <a:ext uri="{FF2B5EF4-FFF2-40B4-BE49-F238E27FC236}">
                <a16:creationId xmlns:a16="http://schemas.microsoft.com/office/drawing/2014/main" id="{7F8682D2-ACED-B39B-2CD2-5627CF97FE95}"/>
              </a:ext>
            </a:extLst>
          </p:cNvPr>
          <p:cNvSpPr>
            <a:spLocks noGrp="1"/>
          </p:cNvSpPr>
          <p:nvPr>
            <p:ph idx="1"/>
          </p:nvPr>
        </p:nvSpPr>
        <p:spPr>
          <a:xfrm>
            <a:off x="685800" y="1619075"/>
            <a:ext cx="10820400" cy="4599610"/>
          </a:xfrm>
        </p:spPr>
        <p:txBody>
          <a:bodyPr/>
          <a:lstStyle/>
          <a:p>
            <a:pPr marL="0" indent="0">
              <a:buNone/>
            </a:pPr>
            <a:r>
              <a:rPr lang="ro-RO" dirty="0"/>
              <a:t>  </a:t>
            </a:r>
            <a:r>
              <a:rPr lang="ro-RO" sz="2400" dirty="0"/>
              <a:t>   </a:t>
            </a:r>
            <a:r>
              <a:rPr lang="ro-RO" sz="2000" dirty="0"/>
              <a:t>În continuare, într-un alt fișier </a:t>
            </a:r>
            <a:r>
              <a:rPr lang="ro-RO" sz="2000" dirty="0" err="1"/>
              <a:t>ipynb</a:t>
            </a:r>
            <a:r>
              <a:rPr lang="ro-RO" sz="2000" dirty="0"/>
              <a:t>, am scris codul pentru CNN-VGG-16 Transfer </a:t>
            </a:r>
            <a:r>
              <a:rPr lang="ro-RO" sz="2000" dirty="0" err="1"/>
              <a:t>Learning</a:t>
            </a:r>
            <a:r>
              <a:rPr lang="ro-RO" sz="2000" dirty="0"/>
              <a:t>. Am păstrat 60% dintre spectrograme pentru antrenare, restul de 40% fiind pentru testare si validate (20%-20%)</a:t>
            </a:r>
          </a:p>
          <a:p>
            <a:pPr marL="0" indent="0">
              <a:buNone/>
            </a:pPr>
            <a:r>
              <a:rPr lang="ro-RO" sz="2000" dirty="0"/>
              <a:t>     </a:t>
            </a:r>
            <a:r>
              <a:rPr lang="en-US" sz="2000" dirty="0"/>
              <a:t>Am calculate </a:t>
            </a:r>
            <a:r>
              <a:rPr lang="en-US" sz="2000" dirty="0" err="1"/>
              <a:t>greutățile</a:t>
            </a:r>
            <a:r>
              <a:rPr lang="en-US" sz="2000" dirty="0"/>
              <a:t> de </a:t>
            </a:r>
            <a:r>
              <a:rPr lang="en-US" sz="2000" dirty="0" err="1"/>
              <a:t>clasă</a:t>
            </a:r>
            <a:r>
              <a:rPr lang="en-US" sz="2000" dirty="0"/>
              <a:t> </a:t>
            </a:r>
            <a:r>
              <a:rPr lang="en-US" sz="2000" dirty="0" err="1"/>
              <a:t>folosite</a:t>
            </a:r>
            <a:r>
              <a:rPr lang="en-US" sz="2000" dirty="0"/>
              <a:t> </a:t>
            </a:r>
            <a:r>
              <a:rPr lang="en-US" sz="2000" dirty="0" err="1"/>
              <a:t>pentru</a:t>
            </a:r>
            <a:r>
              <a:rPr lang="en-US" sz="2000" dirty="0"/>
              <a:t> </a:t>
            </a:r>
            <a:r>
              <a:rPr lang="en-US" sz="2000" dirty="0" err="1"/>
              <a:t>antrenarea</a:t>
            </a:r>
            <a:r>
              <a:rPr lang="en-US" sz="2000" dirty="0"/>
              <a:t> </a:t>
            </a:r>
            <a:r>
              <a:rPr lang="en-US" sz="2000" dirty="0" err="1"/>
              <a:t>modelului</a:t>
            </a:r>
            <a:r>
              <a:rPr lang="en-US" sz="2000" dirty="0"/>
              <a:t> </a:t>
            </a:r>
            <a:r>
              <a:rPr lang="en-US" sz="2000" dirty="0" err="1"/>
              <a:t>și</a:t>
            </a:r>
            <a:r>
              <a:rPr lang="en-US" sz="2000" dirty="0"/>
              <a:t> am </a:t>
            </a:r>
            <a:r>
              <a:rPr lang="en-US" sz="2000" dirty="0" err="1"/>
              <a:t>mapat</a:t>
            </a:r>
            <a:r>
              <a:rPr lang="en-US" sz="2000" dirty="0"/>
              <a:t> </a:t>
            </a:r>
            <a:r>
              <a:rPr lang="en-US" sz="2000" dirty="0" err="1"/>
              <a:t>fiecare</a:t>
            </a:r>
            <a:r>
              <a:rPr lang="en-US" sz="2000" dirty="0"/>
              <a:t> gen musical la o </a:t>
            </a:r>
            <a:r>
              <a:rPr lang="en-US" sz="2000" dirty="0" err="1"/>
              <a:t>valoare</a:t>
            </a:r>
            <a:r>
              <a:rPr lang="en-US" sz="2000" dirty="0"/>
              <a:t> </a:t>
            </a:r>
            <a:r>
              <a:rPr lang="en-US" sz="2000" dirty="0" err="1"/>
              <a:t>numerică</a:t>
            </a:r>
            <a:r>
              <a:rPr lang="en-US" sz="2000" dirty="0"/>
              <a:t>. Pe </a:t>
            </a:r>
            <a:r>
              <a:rPr lang="en-US" sz="2000" dirty="0" err="1"/>
              <a:t>urmă</a:t>
            </a:r>
            <a:r>
              <a:rPr lang="en-US" sz="2000" dirty="0"/>
              <a:t>, am </a:t>
            </a:r>
            <a:r>
              <a:rPr lang="en-US" sz="2000" dirty="0" err="1"/>
              <a:t>construit</a:t>
            </a:r>
            <a:r>
              <a:rPr lang="en-US" sz="2000" dirty="0"/>
              <a:t> un </a:t>
            </a:r>
            <a:r>
              <a:rPr lang="en-US" sz="2000" dirty="0" err="1"/>
              <a:t>label_array</a:t>
            </a:r>
            <a:r>
              <a:rPr lang="en-US" sz="2000" dirty="0"/>
              <a:t> cu </a:t>
            </a:r>
            <a:r>
              <a:rPr lang="en-US" sz="2000" dirty="0" err="1"/>
              <a:t>etichetele</a:t>
            </a:r>
            <a:r>
              <a:rPr lang="en-US" sz="2000" dirty="0"/>
              <a:t> </a:t>
            </a:r>
            <a:r>
              <a:rPr lang="en-US" sz="2000" dirty="0" err="1"/>
              <a:t>numerice</a:t>
            </a:r>
            <a:r>
              <a:rPr lang="en-US" sz="2000" dirty="0"/>
              <a:t> </a:t>
            </a:r>
            <a:r>
              <a:rPr lang="en-US" sz="2000" dirty="0" err="1"/>
              <a:t>asociate</a:t>
            </a:r>
            <a:r>
              <a:rPr lang="en-US" sz="2000" dirty="0"/>
              <a:t> </a:t>
            </a:r>
            <a:r>
              <a:rPr lang="en-US" sz="2000" dirty="0" err="1"/>
              <a:t>fiecărui</a:t>
            </a:r>
            <a:r>
              <a:rPr lang="en-US" sz="2000" dirty="0"/>
              <a:t> </a:t>
            </a:r>
            <a:r>
              <a:rPr lang="en-US" sz="2000" dirty="0" err="1"/>
              <a:t>fișier</a:t>
            </a:r>
            <a:r>
              <a:rPr lang="en-US" sz="2000" dirty="0"/>
              <a:t> audio, conform </a:t>
            </a:r>
            <a:r>
              <a:rPr lang="en-US" sz="2000" dirty="0" err="1"/>
              <a:t>valorilor</a:t>
            </a:r>
            <a:r>
              <a:rPr lang="en-US" sz="2000" dirty="0"/>
              <a:t> </a:t>
            </a:r>
            <a:r>
              <a:rPr lang="en-US" sz="2000" dirty="0" err="1"/>
              <a:t>mapate</a:t>
            </a:r>
            <a:r>
              <a:rPr lang="en-US" sz="2000" dirty="0"/>
              <a:t>. </a:t>
            </a:r>
            <a:r>
              <a:rPr lang="en-US" sz="2000" dirty="0" err="1"/>
              <a:t>În</a:t>
            </a:r>
            <a:r>
              <a:rPr lang="en-US" sz="2000" dirty="0"/>
              <a:t> </a:t>
            </a:r>
            <a:r>
              <a:rPr lang="en-US" sz="2000" dirty="0" err="1"/>
              <a:t>continuare</a:t>
            </a:r>
            <a:r>
              <a:rPr lang="en-US" sz="2000" dirty="0"/>
              <a:t>, am </a:t>
            </a:r>
            <a:r>
              <a:rPr lang="en-US" sz="2000" dirty="0" err="1"/>
              <a:t>creat</a:t>
            </a:r>
            <a:r>
              <a:rPr lang="en-US" sz="2000" dirty="0"/>
              <a:t> o </a:t>
            </a:r>
            <a:r>
              <a:rPr lang="en-US" sz="2000" dirty="0" err="1"/>
              <a:t>baza</a:t>
            </a:r>
            <a:r>
              <a:rPr lang="en-US" sz="2000" dirty="0"/>
              <a:t> </a:t>
            </a:r>
            <a:r>
              <a:rPr lang="en-US" sz="2000" dirty="0" err="1"/>
              <a:t>convoluțională</a:t>
            </a:r>
            <a:r>
              <a:rPr lang="en-US" sz="2000" dirty="0"/>
              <a:t> </a:t>
            </a:r>
            <a:r>
              <a:rPr lang="en-US" sz="2000" dirty="0" err="1"/>
              <a:t>și</a:t>
            </a:r>
            <a:r>
              <a:rPr lang="en-US" sz="2000" dirty="0"/>
              <a:t> </a:t>
            </a:r>
            <a:r>
              <a:rPr lang="en-US" sz="2000" dirty="0" err="1"/>
              <a:t>definit</a:t>
            </a:r>
            <a:r>
              <a:rPr lang="en-US" sz="2000" dirty="0"/>
              <a:t> </a:t>
            </a:r>
            <a:r>
              <a:rPr lang="en-US" sz="2000" dirty="0" err="1"/>
              <a:t>arhitectura</a:t>
            </a:r>
            <a:r>
              <a:rPr lang="en-US" sz="2000" dirty="0"/>
              <a:t> </a:t>
            </a:r>
            <a:r>
              <a:rPr lang="en-US" sz="2000" dirty="0" err="1"/>
              <a:t>modelului</a:t>
            </a:r>
            <a:r>
              <a:rPr lang="en-US" sz="2000" dirty="0"/>
              <a:t> neuronal</a:t>
            </a:r>
            <a:r>
              <a:rPr lang="ro-RO" sz="2000" dirty="0"/>
              <a:t>. </a:t>
            </a:r>
            <a:endParaRPr lang="en-US" sz="2000" dirty="0"/>
          </a:p>
          <a:p>
            <a:pPr marL="0" marR="0" algn="just">
              <a:spcBef>
                <a:spcPts val="0"/>
              </a:spcBef>
              <a:spcAft>
                <a:spcPts val="0"/>
              </a:spcAft>
            </a:pPr>
            <a:endParaRPr lang="en-US" sz="2000" dirty="0"/>
          </a:p>
          <a:p>
            <a:pPr marL="0" indent="0">
              <a:buNone/>
            </a:pPr>
            <a:endParaRPr lang="ro-RO" dirty="0"/>
          </a:p>
          <a:p>
            <a:endParaRPr lang="ro-RO" dirty="0"/>
          </a:p>
          <a:p>
            <a:endParaRPr lang="en-US" dirty="0"/>
          </a:p>
        </p:txBody>
      </p:sp>
    </p:spTree>
    <p:extLst>
      <p:ext uri="{BB962C8B-B14F-4D97-AF65-F5344CB8AC3E}">
        <p14:creationId xmlns:p14="http://schemas.microsoft.com/office/powerpoint/2010/main" val="136756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u 1">
                <a:extLst>
                  <a:ext uri="{FF2B5EF4-FFF2-40B4-BE49-F238E27FC236}">
                    <a16:creationId xmlns:a16="http://schemas.microsoft.com/office/drawing/2014/main" id="{319AD346-0996-A14B-A103-86AE77EEBDC6}"/>
                  </a:ext>
                </a:extLst>
              </p:cNvPr>
              <p:cNvSpPr>
                <a:spLocks noGrp="1"/>
              </p:cNvSpPr>
              <p:nvPr>
                <p:ph idx="1"/>
              </p:nvPr>
            </p:nvSpPr>
            <p:spPr>
              <a:xfrm>
                <a:off x="685800" y="385763"/>
                <a:ext cx="10820400" cy="5832475"/>
              </a:xfrm>
            </p:spPr>
            <p:txBody>
              <a:bodyPr/>
              <a:lstStyle/>
              <a:p>
                <a:pPr marL="0" marR="0" algn="just">
                  <a:spcBef>
                    <a:spcPts val="0"/>
                  </a:spcBef>
                  <a:spcAft>
                    <a:spcPts val="0"/>
                  </a:spcAft>
                </a:pPr>
                <a:r>
                  <a:rPr lang="en-US" sz="2000" dirty="0" err="1">
                    <a:effectLst/>
                    <a:latin typeface="Times New Roman" panose="02020603050405020304" pitchFamily="18" charset="0"/>
                    <a:ea typeface="SimSun" panose="02010600030101010101" pitchFamily="2" charset="-122"/>
                  </a:rPr>
                  <a:t>Supraadaparea</a:t>
                </a:r>
                <a:r>
                  <a:rPr lang="en-US" sz="2000" dirty="0">
                    <a:effectLst/>
                    <a:latin typeface="Times New Roman" panose="02020603050405020304" pitchFamily="18" charset="0"/>
                    <a:ea typeface="SimSun" panose="02010600030101010101" pitchFamily="2" charset="-122"/>
                  </a:rPr>
                  <a:t> (overfitting-</a:t>
                </a:r>
                <a:r>
                  <a:rPr lang="en-US" sz="2000" dirty="0" err="1">
                    <a:effectLst/>
                    <a:latin typeface="Times New Roman" panose="02020603050405020304" pitchFamily="18" charset="0"/>
                    <a:ea typeface="SimSun" panose="02010600030101010101" pitchFamily="2" charset="-122"/>
                  </a:rPr>
                  <a:t>ul</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este</a:t>
                </a:r>
                <a:r>
                  <a:rPr lang="en-US" sz="2000" dirty="0">
                    <a:effectLst/>
                    <a:latin typeface="Times New Roman" panose="02020603050405020304" pitchFamily="18" charset="0"/>
                    <a:ea typeface="SimSun" panose="02010600030101010101" pitchFamily="2" charset="-122"/>
                  </a:rPr>
                  <a:t> o </a:t>
                </a:r>
                <a:r>
                  <a:rPr lang="en-US" sz="2000" dirty="0" err="1">
                    <a:effectLst/>
                    <a:latin typeface="Times New Roman" panose="02020603050405020304" pitchFamily="18" charset="0"/>
                    <a:ea typeface="SimSun" panose="02010600030101010101" pitchFamily="2" charset="-122"/>
                  </a:rPr>
                  <a:t>problemă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comună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rețelele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neuronale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Pentru</a:t>
                </a:r>
                <a:r>
                  <a:rPr lang="en-US" sz="2000" dirty="0">
                    <a:effectLst/>
                    <a:latin typeface="Times New Roman" panose="02020603050405020304" pitchFamily="18" charset="0"/>
                    <a:ea typeface="SimSun" panose="02010600030101010101" pitchFamily="2" charset="-122"/>
                  </a:rPr>
                  <a:t> a </a:t>
                </a:r>
                <a:r>
                  <a:rPr lang="en-US" sz="2000" dirty="0" err="1">
                    <a:effectLst/>
                    <a:latin typeface="Times New Roman" panose="02020603050405020304" pitchFamily="18" charset="0"/>
                    <a:ea typeface="SimSun" panose="02010600030101010101" pitchFamily="2" charset="-122"/>
                  </a:rPr>
                  <a:t>preveni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acest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lucru</a:t>
                </a:r>
                <a:r>
                  <a:rPr lang="en-US" sz="2000" dirty="0">
                    <a:effectLst/>
                    <a:latin typeface="Times New Roman" panose="02020603050405020304" pitchFamily="18" charset="0"/>
                    <a:ea typeface="SimSun" panose="02010600030101010101" pitchFamily="2" charset="-122"/>
                  </a:rPr>
                  <a:t>, sunt </a:t>
                </a:r>
                <a:r>
                  <a:rPr lang="en-US" sz="2000" dirty="0" err="1">
                    <a:effectLst/>
                    <a:latin typeface="Times New Roman" panose="02020603050405020304" pitchFamily="18" charset="0"/>
                    <a:ea typeface="SimSun" panose="02010600030101010101" pitchFamily="2" charset="-122"/>
                  </a:rPr>
                  <a:t>adoptate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două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strategii</a:t>
                </a:r>
                <a:r>
                  <a:rPr lang="en-US" sz="2000" dirty="0">
                    <a:effectLst/>
                    <a:latin typeface="Times New Roman" panose="02020603050405020304" pitchFamily="18" charset="0"/>
                    <a:ea typeface="SimSun" panose="02010600030101010101" pitchFamily="2" charset="-122"/>
                  </a:rPr>
                  <a:t>:</a:t>
                </a:r>
              </a:p>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a:t>
                </a:r>
                <a:r>
                  <a:rPr lang="en-US" sz="2000" b="1" dirty="0" err="1">
                    <a:effectLst/>
                    <a:latin typeface="Times New Roman" panose="02020603050405020304" pitchFamily="18" charset="0"/>
                    <a:ea typeface="SimSun" panose="02010600030101010101" pitchFamily="2" charset="-122"/>
                  </a:rPr>
                  <a:t>Regularizarea</a:t>
                </a:r>
                <a:r>
                  <a:rPr lang="ro-RO" sz="2000" b="1" dirty="0">
                    <a:effectLst/>
                    <a:latin typeface="Times New Roman" panose="02020603050405020304" pitchFamily="18" charset="0"/>
                    <a:ea typeface="SimSun" panose="02010600030101010101" pitchFamily="2" charset="-122"/>
                  </a:rPr>
                  <a:t> L2</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Funcția</a:t>
                </a:r>
                <a:r>
                  <a:rPr lang="en-US" sz="2000" dirty="0">
                    <a:effectLst/>
                    <a:latin typeface="Times New Roman" panose="02020603050405020304" pitchFamily="18" charset="0"/>
                    <a:ea typeface="SimSun" panose="02010600030101010101" pitchFamily="2" charset="-122"/>
                  </a:rPr>
                  <a:t> de </a:t>
                </a:r>
                <a:r>
                  <a:rPr lang="en-US" sz="2000" dirty="0" err="1">
                    <a:effectLst/>
                    <a:latin typeface="Times New Roman" panose="02020603050405020304" pitchFamily="18" charset="0"/>
                    <a:ea typeface="SimSun" panose="02010600030101010101" pitchFamily="2" charset="-122"/>
                  </a:rPr>
                  <a:t>pierdere</a:t>
                </a:r>
                <a:r>
                  <a:rPr lang="en-US" sz="2000" dirty="0">
                    <a:effectLst/>
                    <a:latin typeface="Times New Roman" panose="02020603050405020304" pitchFamily="18" charset="0"/>
                    <a:ea typeface="SimSun" panose="02010600030101010101" pitchFamily="2" charset="-122"/>
                  </a:rPr>
                  <a:t> a </a:t>
                </a:r>
                <a:r>
                  <a:rPr lang="en-US" sz="2000" dirty="0" err="1">
                    <a:effectLst/>
                    <a:latin typeface="Times New Roman" panose="02020603050405020304" pitchFamily="18" charset="0"/>
                    <a:ea typeface="SimSun" panose="02010600030101010101" pitchFamily="2" charset="-122"/>
                  </a:rPr>
                  <a:t>rețelei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neuronale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este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adăugată</a:t>
                </a:r>
                <a:r>
                  <a:rPr lang="en-US" sz="2000" dirty="0">
                    <a:effectLst/>
                    <a:latin typeface="Times New Roman" panose="02020603050405020304" pitchFamily="18" charset="0"/>
                    <a:ea typeface="SimSun" panose="02010600030101010101" pitchFamily="2" charset="-122"/>
                  </a:rPr>
                  <a:t> cu </a:t>
                </a:r>
                <a:r>
                  <a:rPr lang="en-US" sz="2000" dirty="0" err="1">
                    <a:effectLst/>
                    <a:latin typeface="Times New Roman" panose="02020603050405020304" pitchFamily="18" charset="0"/>
                    <a:ea typeface="SimSun" panose="02010600030101010101" pitchFamily="2" charset="-122"/>
                  </a:rPr>
                  <a:t>termenul</a:t>
                </a:r>
                <a:r>
                  <a:rPr lang="en-US" sz="2000" dirty="0">
                    <a:effectLst/>
                    <a:latin typeface="Times New Roman" panose="02020603050405020304" pitchFamily="18" charset="0"/>
                    <a:ea typeface="SimSun" panose="02010600030101010101" pitchFamily="2" charset="-122"/>
                  </a:rPr>
                  <a:t>:</a:t>
                </a:r>
              </a:p>
              <a:p>
                <a:pPr marL="0" marR="0" algn="ctr">
                  <a:spcBef>
                    <a:spcPts val="0"/>
                  </a:spcBef>
                  <a:spcAft>
                    <a:spcPts val="0"/>
                  </a:spcAft>
                </a:pPr>
                <a14:m>
                  <m:oMath xmlns:m="http://schemas.openxmlformats.org/officeDocument/2006/math">
                    <m:f>
                      <m:fPr>
                        <m:ctrlPr>
                          <a:rPr lang="en-US" sz="2000" i="1">
                            <a:effectLst/>
                            <a:latin typeface="Cambria Math" panose="02040503050406030204" pitchFamily="18" charset="0"/>
                            <a:ea typeface="SimSun" panose="02010600030101010101" pitchFamily="2" charset="-122"/>
                          </a:rPr>
                        </m:ctrlPr>
                      </m:fPr>
                      <m:num>
                        <m:r>
                          <a:rPr lang="en-US" sz="2000" i="1">
                            <a:effectLst/>
                            <a:latin typeface="Cambria Math" panose="02040503050406030204" pitchFamily="18" charset="0"/>
                            <a:ea typeface="SimSun" panose="02010600030101010101" pitchFamily="2" charset="-122"/>
                          </a:rPr>
                          <m:t>1</m:t>
                        </m:r>
                      </m:num>
                      <m:den>
                        <m:r>
                          <a:rPr lang="en-US" sz="2000">
                            <a:effectLst/>
                            <a:latin typeface="Cambria Math" panose="02040503050406030204" pitchFamily="18" charset="0"/>
                            <a:ea typeface="SimSun" panose="02010600030101010101" pitchFamily="2" charset="-122"/>
                          </a:rPr>
                          <m:t>2</m:t>
                        </m:r>
                        <m:r>
                          <m:rPr>
                            <m:sty m:val="p"/>
                          </m:rPr>
                          <a:rPr lang="en-US" sz="2000">
                            <a:effectLst/>
                            <a:latin typeface="Cambria Math" panose="02040503050406030204" pitchFamily="18" charset="0"/>
                            <a:ea typeface="SimSun" panose="02010600030101010101" pitchFamily="2" charset="-122"/>
                          </a:rPr>
                          <m:t>λ</m:t>
                        </m:r>
                      </m:den>
                    </m:f>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𝑤𝑖</m:t>
                    </m:r>
                    <m:r>
                      <a:rPr lang="en-US" sz="2000" i="1">
                        <a:effectLst/>
                        <a:latin typeface="Cambria Math" panose="02040503050406030204" pitchFamily="18" charset="0"/>
                        <a:ea typeface="SimSun" panose="02010600030101010101" pitchFamily="2" charset="-122"/>
                      </a:rPr>
                      <m:t>^2</m:t>
                    </m:r>
                  </m:oMath>
                </a14:m>
                <a:r>
                  <a:rPr lang="en-US" sz="2000" dirty="0">
                    <a:effectLst/>
                    <a:latin typeface="Times New Roman" panose="02020603050405020304" pitchFamily="18" charset="0"/>
                    <a:ea typeface="SimSun" panose="02010600030101010101" pitchFamily="2" charset="-122"/>
                  </a:rPr>
                  <a:t>,</a:t>
                </a:r>
              </a:p>
              <a:p>
                <a:pPr marL="0" marR="0" algn="just">
                  <a:spcBef>
                    <a:spcPts val="0"/>
                  </a:spcBef>
                  <a:spcAft>
                    <a:spcPts val="0"/>
                  </a:spcAft>
                </a:pPr>
                <a:r>
                  <a:rPr lang="en-US" sz="2000" dirty="0" err="1">
                    <a:effectLst/>
                    <a:latin typeface="Times New Roman" panose="02020603050405020304" pitchFamily="18" charset="0"/>
                    <a:ea typeface="SimSun" panose="02010600030101010101" pitchFamily="2" charset="-122"/>
                  </a:rPr>
                  <a:t>unde</a:t>
                </a:r>
                <a:r>
                  <a:rPr lang="en-US" sz="2000" dirty="0">
                    <a:effectLst/>
                    <a:latin typeface="Times New Roman" panose="02020603050405020304" pitchFamily="18" charset="0"/>
                    <a:ea typeface="SimSun" panose="02010600030101010101" pitchFamily="2" charset="-122"/>
                  </a:rPr>
                  <a:t> w se </a:t>
                </a:r>
                <a:r>
                  <a:rPr lang="en-US" sz="2000" dirty="0" err="1">
                    <a:effectLst/>
                    <a:latin typeface="Times New Roman" panose="02020603050405020304" pitchFamily="18" charset="0"/>
                    <a:ea typeface="SimSun" panose="02010600030101010101" pitchFamily="2" charset="-122"/>
                  </a:rPr>
                  <a:t>referă</a:t>
                </a:r>
                <a:r>
                  <a:rPr lang="en-US" sz="2000" dirty="0">
                    <a:effectLst/>
                    <a:latin typeface="Times New Roman" panose="02020603050405020304" pitchFamily="18" charset="0"/>
                    <a:ea typeface="SimSun" panose="02010600030101010101" pitchFamily="2" charset="-122"/>
                  </a:rPr>
                  <a:t> la </a:t>
                </a:r>
                <a:r>
                  <a:rPr lang="en-US" sz="2000" dirty="0" err="1">
                    <a:effectLst/>
                    <a:latin typeface="Times New Roman" panose="02020603050405020304" pitchFamily="18" charset="0"/>
                    <a:ea typeface="SimSun" panose="02010600030101010101" pitchFamily="2" charset="-122"/>
                  </a:rPr>
                  <a:t>greutățile</a:t>
                </a:r>
                <a:r>
                  <a:rPr lang="en-US" sz="2000" dirty="0">
                    <a:effectLst/>
                    <a:latin typeface="Times New Roman" panose="02020603050405020304" pitchFamily="18" charset="0"/>
                    <a:ea typeface="SimSun" panose="02010600030101010101" pitchFamily="2" charset="-122"/>
                  </a:rPr>
                  <a:t> din </a:t>
                </a:r>
                <a:r>
                  <a:rPr lang="en-US" sz="2000" dirty="0" err="1">
                    <a:effectLst/>
                    <a:latin typeface="Times New Roman" panose="02020603050405020304" pitchFamily="18" charset="0"/>
                    <a:ea typeface="SimSun" panose="02010600030101010101" pitchFamily="2" charset="-122"/>
                  </a:rPr>
                  <a:t>rețelele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neuronale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Acestă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metodă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este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folosită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pentru</a:t>
                </a:r>
                <a:r>
                  <a:rPr lang="en-US" sz="2000" dirty="0">
                    <a:effectLst/>
                    <a:latin typeface="Times New Roman" panose="02020603050405020304" pitchFamily="18" charset="0"/>
                    <a:ea typeface="SimSun" panose="02010600030101010101" pitchFamily="2" charset="-122"/>
                  </a:rPr>
                  <a:t> a </a:t>
                </a:r>
                <a:r>
                  <a:rPr lang="en-US" sz="2000" dirty="0" err="1">
                    <a:effectLst/>
                    <a:latin typeface="Times New Roman" panose="02020603050405020304" pitchFamily="18" charset="0"/>
                    <a:ea typeface="SimSun" panose="02010600030101010101" pitchFamily="2" charset="-122"/>
                  </a:rPr>
                  <a:t>penaliza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greutățile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excesiv</a:t>
                </a:r>
                <a:r>
                  <a:rPr lang="en-US" sz="2000" dirty="0">
                    <a:effectLst/>
                    <a:latin typeface="Times New Roman" panose="02020603050405020304" pitchFamily="18" charset="0"/>
                    <a:ea typeface="SimSun" panose="02010600030101010101" pitchFamily="2" charset="-122"/>
                  </a:rPr>
                  <a:t> de </a:t>
                </a:r>
                <a:r>
                  <a:rPr lang="en-US" sz="2000" dirty="0" err="1">
                    <a:effectLst/>
                    <a:latin typeface="Times New Roman" panose="02020603050405020304" pitchFamily="18" charset="0"/>
                    <a:ea typeface="SimSun" panose="02010600030101010101" pitchFamily="2" charset="-122"/>
                  </a:rPr>
                  <a:t>mari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Dorim</a:t>
                </a:r>
                <a:r>
                  <a:rPr lang="en-US" sz="2000" dirty="0">
                    <a:effectLst/>
                    <a:latin typeface="Times New Roman" panose="02020603050405020304" pitchFamily="18" charset="0"/>
                    <a:ea typeface="SimSun" panose="02010600030101010101" pitchFamily="2" charset="-122"/>
                  </a:rPr>
                  <a:t> ca </a:t>
                </a:r>
                <a:r>
                  <a:rPr lang="en-US" sz="2000" dirty="0" err="1">
                    <a:effectLst/>
                    <a:latin typeface="Times New Roman" panose="02020603050405020304" pitchFamily="18" charset="0"/>
                    <a:ea typeface="SimSun" panose="02010600030101010101" pitchFamily="2" charset="-122"/>
                  </a:rPr>
                  <a:t>greutățile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să</a:t>
                </a:r>
                <a:r>
                  <a:rPr lang="en-US" sz="2000" dirty="0">
                    <a:effectLst/>
                    <a:latin typeface="Times New Roman" panose="02020603050405020304" pitchFamily="18" charset="0"/>
                    <a:ea typeface="SimSun" panose="02010600030101010101" pitchFamily="2" charset="-122"/>
                  </a:rPr>
                  <a:t> fie </a:t>
                </a:r>
                <a:r>
                  <a:rPr lang="en-US" sz="2000" dirty="0" err="1">
                    <a:effectLst/>
                    <a:latin typeface="Times New Roman" panose="02020603050405020304" pitchFamily="18" charset="0"/>
                    <a:ea typeface="SimSun" panose="02010600030101010101" pitchFamily="2" charset="-122"/>
                  </a:rPr>
                  <a:t>răspândite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toți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parametrii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modelului</a:t>
                </a:r>
                <a:r>
                  <a:rPr lang="en-US" sz="2000" dirty="0">
                    <a:effectLst/>
                    <a:latin typeface="Times New Roman" panose="02020603050405020304" pitchFamily="18" charset="0"/>
                    <a:ea typeface="SimSun" panose="02010600030101010101" pitchFamily="2" charset="-122"/>
                  </a:rPr>
                  <a:t>, nu </a:t>
                </a:r>
                <a:r>
                  <a:rPr lang="en-US" sz="2000" dirty="0" err="1">
                    <a:effectLst/>
                    <a:latin typeface="Times New Roman" panose="02020603050405020304" pitchFamily="18" charset="0"/>
                    <a:ea typeface="SimSun" panose="02010600030101010101" pitchFamily="2" charset="-122"/>
                  </a:rPr>
                  <a:t>doar</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câțiva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parametri</a:t>
                </a:r>
                <a:r>
                  <a:rPr lang="en-US" sz="2000" dirty="0">
                    <a:effectLst/>
                    <a:latin typeface="Times New Roman" panose="02020603050405020304" pitchFamily="18" charset="0"/>
                    <a:ea typeface="SimSun" panose="02010600030101010101" pitchFamily="2" charset="-122"/>
                  </a:rPr>
                  <a:t>. De </a:t>
                </a:r>
                <a:r>
                  <a:rPr lang="en-US" sz="2000" dirty="0" err="1">
                    <a:effectLst/>
                    <a:latin typeface="Times New Roman" panose="02020603050405020304" pitchFamily="18" charset="0"/>
                    <a:ea typeface="SimSun" panose="02010600030101010101" pitchFamily="2" charset="-122"/>
                  </a:rPr>
                  <a:t>asemenea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intuitiv</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greutăți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mai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mici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ar</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corespunde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unui</a:t>
                </a:r>
                <a:r>
                  <a:rPr lang="en-US" sz="2000" dirty="0">
                    <a:effectLst/>
                    <a:latin typeface="Times New Roman" panose="02020603050405020304" pitchFamily="18" charset="0"/>
                    <a:ea typeface="SimSun" panose="02010600030101010101" pitchFamily="2" charset="-122"/>
                  </a:rPr>
                  <a:t> model </a:t>
                </a:r>
                <a:r>
                  <a:rPr lang="en-US" sz="2000" dirty="0" err="1">
                    <a:effectLst/>
                    <a:latin typeface="Times New Roman" panose="02020603050405020304" pitchFamily="18" charset="0"/>
                    <a:ea typeface="SimSun" panose="02010600030101010101" pitchFamily="2" charset="-122"/>
                  </a:rPr>
                  <a:t>mai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puțin</a:t>
                </a:r>
                <a:r>
                  <a:rPr lang="en-US" sz="2000" dirty="0">
                    <a:effectLst/>
                    <a:latin typeface="Times New Roman" panose="02020603050405020304" pitchFamily="18" charset="0"/>
                    <a:ea typeface="SimSun" panose="02010600030101010101" pitchFamily="2" charset="-122"/>
                  </a:rPr>
                  <a:t> complex, </a:t>
                </a:r>
                <a:r>
                  <a:rPr lang="en-US" sz="2000" dirty="0" err="1">
                    <a:effectLst/>
                    <a:latin typeface="Times New Roman" panose="02020603050405020304" pitchFamily="18" charset="0"/>
                    <a:ea typeface="SimSun" panose="02010600030101010101" pitchFamily="2" charset="-122"/>
                  </a:rPr>
                  <a:t>evitând</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astfel</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supraadaparea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acest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proiect</a:t>
                </a:r>
                <a:r>
                  <a:rPr lang="en-US" sz="2000" dirty="0">
                    <a:effectLst/>
                    <a:latin typeface="Times New Roman" panose="02020603050405020304" pitchFamily="18" charset="0"/>
                    <a:ea typeface="SimSun" panose="02010600030101010101" pitchFamily="2" charset="-122"/>
                  </a:rPr>
                  <a:t>, λ </a:t>
                </a:r>
                <a:r>
                  <a:rPr lang="en-US" sz="2000" dirty="0" err="1">
                    <a:effectLst/>
                    <a:latin typeface="Times New Roman" panose="02020603050405020304" pitchFamily="18" charset="0"/>
                    <a:ea typeface="SimSun" panose="02010600030101010101" pitchFamily="2" charset="-122"/>
                  </a:rPr>
                  <a:t>este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setat</a:t>
                </a:r>
                <a:r>
                  <a:rPr lang="en-US" sz="2000" dirty="0">
                    <a:effectLst/>
                    <a:latin typeface="Times New Roman" panose="02020603050405020304" pitchFamily="18" charset="0"/>
                    <a:ea typeface="SimSun" panose="02010600030101010101" pitchFamily="2" charset="-122"/>
                  </a:rPr>
                  <a:t> la </a:t>
                </a:r>
                <a:r>
                  <a:rPr lang="en-US" sz="2000" dirty="0" err="1">
                    <a:effectLst/>
                    <a:latin typeface="Times New Roman" panose="02020603050405020304" pitchFamily="18" charset="0"/>
                    <a:ea typeface="SimSun" panose="02010600030101010101" pitchFamily="2" charset="-122"/>
                  </a:rPr>
                  <a:t>valoarea</a:t>
                </a:r>
                <a:r>
                  <a:rPr lang="en-US" sz="2000" dirty="0">
                    <a:effectLst/>
                    <a:latin typeface="Times New Roman" panose="02020603050405020304" pitchFamily="18" charset="0"/>
                    <a:ea typeface="SimSun" panose="02010600030101010101" pitchFamily="2" charset="-122"/>
                  </a:rPr>
                  <a:t> de 0,001.</a:t>
                </a:r>
              </a:p>
              <a:p>
                <a:pPr marL="0" marR="0" algn="just">
                  <a:spcBef>
                    <a:spcPts val="0"/>
                  </a:spcBef>
                  <a:spcAft>
                    <a:spcPts val="0"/>
                  </a:spcAft>
                </a:pPr>
                <a:r>
                  <a:rPr lang="en-US" sz="2000" dirty="0">
                    <a:effectLst/>
                    <a:latin typeface="Times New Roman" panose="02020603050405020304" pitchFamily="18" charset="0"/>
                    <a:ea typeface="SimSun" panose="02010600030101010101" pitchFamily="2" charset="-122"/>
                  </a:rPr>
                  <a:t>-</a:t>
                </a:r>
                <a:r>
                  <a:rPr lang="en-US" sz="2000" b="1" dirty="0">
                    <a:effectLst/>
                    <a:latin typeface="Times New Roman" panose="02020603050405020304" pitchFamily="18" charset="0"/>
                    <a:ea typeface="SimSun" panose="02010600030101010101" pitchFamily="2" charset="-122"/>
                  </a:rPr>
                  <a:t>Dropout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Aceasta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este</a:t>
                </a:r>
                <a:r>
                  <a:rPr lang="en-US" sz="2000" dirty="0">
                    <a:effectLst/>
                    <a:latin typeface="Times New Roman" panose="02020603050405020304" pitchFamily="18" charset="0"/>
                    <a:ea typeface="SimSun" panose="02010600030101010101" pitchFamily="2" charset="-122"/>
                  </a:rPr>
                  <a:t> o </a:t>
                </a:r>
                <a:r>
                  <a:rPr lang="en-US" sz="2000" dirty="0" err="1">
                    <a:effectLst/>
                    <a:latin typeface="Times New Roman" panose="02020603050405020304" pitchFamily="18" charset="0"/>
                    <a:ea typeface="SimSun" panose="02010600030101010101" pitchFamily="2" charset="-122"/>
                  </a:rPr>
                  <a:t>mecanism</a:t>
                </a:r>
                <a:r>
                  <a:rPr lang="en-US" sz="2000" dirty="0">
                    <a:effectLst/>
                    <a:latin typeface="Times New Roman" panose="02020603050405020304" pitchFamily="18" charset="0"/>
                    <a:ea typeface="SimSun" panose="02010600030101010101" pitchFamily="2" charset="-122"/>
                  </a:rPr>
                  <a:t> de </a:t>
                </a:r>
                <a:r>
                  <a:rPr lang="en-US" sz="2000" dirty="0" err="1">
                    <a:effectLst/>
                    <a:latin typeface="Times New Roman" panose="02020603050405020304" pitchFamily="18" charset="0"/>
                    <a:ea typeface="SimSun" panose="02010600030101010101" pitchFamily="2" charset="-122"/>
                  </a:rPr>
                  <a:t>regularizare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a:t>
                </a:r>
                <a:r>
                  <a:rPr lang="en-US" sz="2000" dirty="0">
                    <a:effectLst/>
                    <a:latin typeface="Times New Roman" panose="02020603050405020304" pitchFamily="18" charset="0"/>
                    <a:ea typeface="SimSun" panose="02010600030101010101" pitchFamily="2" charset="-122"/>
                  </a:rPr>
                  <a:t> care </a:t>
                </a:r>
                <a:r>
                  <a:rPr lang="en-US" sz="2000" dirty="0" err="1">
                    <a:effectLst/>
                    <a:latin typeface="Times New Roman" panose="02020603050405020304" pitchFamily="18" charset="0"/>
                    <a:ea typeface="SimSun" panose="02010600030101010101" pitchFamily="2" charset="-122"/>
                  </a:rPr>
                  <a:t>dezactivăm</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setăm</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greutățile</a:t>
                </a:r>
                <a:r>
                  <a:rPr lang="en-US" sz="2000" dirty="0">
                    <a:effectLst/>
                    <a:latin typeface="Times New Roman" panose="02020603050405020304" pitchFamily="18" charset="0"/>
                    <a:ea typeface="SimSun" panose="02010600030101010101" pitchFamily="2" charset="-122"/>
                  </a:rPr>
                  <a:t> lor la zero) un</a:t>
                </a:r>
                <a:r>
                  <a:rPr lang="ro-RO" sz="2000" dirty="0">
                    <a:effectLst/>
                    <a:latin typeface="Times New Roman" panose="02020603050405020304" pitchFamily="18" charset="0"/>
                    <a:ea typeface="SimSun" panose="02010600030101010101" pitchFamily="2" charset="-122"/>
                  </a:rPr>
                  <a:t>ii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dintre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neuroni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a:t>
                </a:r>
                <a:r>
                  <a:rPr lang="en-US" sz="2000" dirty="0">
                    <a:effectLst/>
                    <a:latin typeface="Times New Roman" panose="02020603050405020304" pitchFamily="18" charset="0"/>
                    <a:ea typeface="SimSun" panose="02010600030101010101" pitchFamily="2" charset="-122"/>
                  </a:rPr>
                  <a:t> mod </a:t>
                </a:r>
                <a:r>
                  <a:rPr lang="en-US" sz="2000" dirty="0" err="1">
                    <a:effectLst/>
                    <a:latin typeface="Times New Roman" panose="02020603050405020304" pitchFamily="18" charset="0"/>
                    <a:ea typeface="SimSun" panose="02010600030101010101" pitchFamily="2" charset="-122"/>
                  </a:rPr>
                  <a:t>aleatoriu</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timpul</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antrenării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fiecare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iterație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utilizăm</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astfel</a:t>
                </a:r>
                <a:r>
                  <a:rPr lang="en-US" sz="2000" dirty="0">
                    <a:effectLst/>
                    <a:latin typeface="Times New Roman" panose="02020603050405020304" pitchFamily="18" charset="0"/>
                    <a:ea typeface="SimSun" panose="02010600030101010101" pitchFamily="2" charset="-122"/>
                  </a:rPr>
                  <a:t> o </a:t>
                </a:r>
                <a:r>
                  <a:rPr lang="en-US" sz="2000" dirty="0" err="1">
                    <a:effectLst/>
                    <a:latin typeface="Times New Roman" panose="02020603050405020304" pitchFamily="18" charset="0"/>
                    <a:ea typeface="SimSun" panose="02010600030101010101" pitchFamily="2" charset="-122"/>
                  </a:rPr>
                  <a:t>combinație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diferită</a:t>
                </a:r>
                <a:r>
                  <a:rPr lang="en-US" sz="2000" dirty="0">
                    <a:effectLst/>
                    <a:latin typeface="Times New Roman" panose="02020603050405020304" pitchFamily="18" charset="0"/>
                    <a:ea typeface="SimSun" panose="02010600030101010101" pitchFamily="2" charset="-122"/>
                  </a:rPr>
                  <a:t> de </a:t>
                </a:r>
                <a:r>
                  <a:rPr lang="en-US" sz="2000" dirty="0" err="1">
                    <a:effectLst/>
                    <a:latin typeface="Times New Roman" panose="02020603050405020304" pitchFamily="18" charset="0"/>
                    <a:ea typeface="SimSun" panose="02010600030101010101" pitchFamily="2" charset="-122"/>
                  </a:rPr>
                  <a:t>neuroni</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pentru</a:t>
                </a:r>
                <a:r>
                  <a:rPr lang="en-US" sz="2000" dirty="0">
                    <a:effectLst/>
                    <a:latin typeface="Times New Roman" panose="02020603050405020304" pitchFamily="18" charset="0"/>
                    <a:ea typeface="SimSun" panose="02010600030101010101" pitchFamily="2" charset="-122"/>
                  </a:rPr>
                  <a:t> a </a:t>
                </a:r>
                <a:r>
                  <a:rPr lang="en-US" sz="2000" dirty="0" err="1">
                    <a:effectLst/>
                    <a:latin typeface="Times New Roman" panose="02020603050405020304" pitchFamily="18" charset="0"/>
                    <a:ea typeface="SimSun" panose="02010600030101010101" pitchFamily="2" charset="-122"/>
                  </a:rPr>
                  <a:t>prezice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ieșirea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finală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Aceasta</a:t>
                </a:r>
                <a:r>
                  <a:rPr lang="en-US" sz="2000" dirty="0">
                    <a:effectLst/>
                    <a:latin typeface="Times New Roman" panose="02020603050405020304" pitchFamily="18" charset="0"/>
                    <a:ea typeface="SimSun" panose="02010600030101010101" pitchFamily="2" charset="-122"/>
                  </a:rPr>
                  <a:t> face ca </a:t>
                </a:r>
                <a:r>
                  <a:rPr lang="en-US" sz="2000" dirty="0" err="1">
                    <a:effectLst/>
                    <a:latin typeface="Times New Roman" panose="02020603050405020304" pitchFamily="18" charset="0"/>
                    <a:ea typeface="SimSun" panose="02010600030101010101" pitchFamily="2" charset="-122"/>
                  </a:rPr>
                  <a:t>modelul</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generalizeze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fără</a:t>
                </a:r>
                <a:r>
                  <a:rPr lang="en-US" sz="2000" dirty="0">
                    <a:effectLst/>
                    <a:latin typeface="Times New Roman" panose="02020603050405020304" pitchFamily="18" charset="0"/>
                    <a:ea typeface="SimSun" panose="02010600030101010101" pitchFamily="2" charset="-122"/>
                  </a:rPr>
                  <a:t> o </a:t>
                </a:r>
                <a:r>
                  <a:rPr lang="en-US" sz="2000" dirty="0" err="1">
                    <a:effectLst/>
                    <a:latin typeface="Times New Roman" panose="02020603050405020304" pitchFamily="18" charset="0"/>
                    <a:ea typeface="SimSun" panose="02010600030101010101" pitchFamily="2" charset="-122"/>
                  </a:rPr>
                  <a:t>dependență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puternică</a:t>
                </a:r>
                <a:r>
                  <a:rPr lang="en-US" sz="2000" dirty="0">
                    <a:effectLst/>
                    <a:latin typeface="Times New Roman" panose="02020603050405020304" pitchFamily="18" charset="0"/>
                    <a:ea typeface="SimSun" panose="02010600030101010101" pitchFamily="2" charset="-122"/>
                  </a:rPr>
                  <a:t> de un subset de </a:t>
                </a:r>
                <a:r>
                  <a:rPr lang="en-US" sz="2000" dirty="0" err="1">
                    <a:effectLst/>
                    <a:latin typeface="Times New Roman" panose="02020603050405020304" pitchFamily="18" charset="0"/>
                    <a:ea typeface="SimSun" panose="02010600030101010101" pitchFamily="2" charset="-122"/>
                  </a:rPr>
                  <a:t>neuroni</a:t>
                </a:r>
                <a:r>
                  <a:rPr lang="en-US" sz="2000" dirty="0">
                    <a:effectLst/>
                    <a:latin typeface="Times New Roman" panose="02020603050405020304" pitchFamily="18" charset="0"/>
                    <a:ea typeface="SimSun" panose="02010600030101010101" pitchFamily="2" charset="-122"/>
                  </a:rPr>
                  <a:t>. Se </a:t>
                </a:r>
                <a:r>
                  <a:rPr lang="en-US" sz="2000" dirty="0" err="1">
                    <a:effectLst/>
                    <a:latin typeface="Times New Roman" panose="02020603050405020304" pitchFamily="18" charset="0"/>
                    <a:ea typeface="SimSun" panose="02010600030101010101" pitchFamily="2" charset="-122"/>
                  </a:rPr>
                  <a:t>utilizează</a:t>
                </a:r>
                <a:r>
                  <a:rPr lang="en-US" sz="2000" dirty="0">
                    <a:effectLst/>
                    <a:latin typeface="Times New Roman" panose="02020603050405020304" pitchFamily="18" charset="0"/>
                    <a:ea typeface="SimSun" panose="02010600030101010101" pitchFamily="2" charset="-122"/>
                  </a:rPr>
                  <a:t> o </a:t>
                </a:r>
                <a:r>
                  <a:rPr lang="en-US" sz="2000" dirty="0" err="1">
                    <a:effectLst/>
                    <a:latin typeface="Times New Roman" panose="02020603050405020304" pitchFamily="18" charset="0"/>
                    <a:ea typeface="SimSun" panose="02010600030101010101" pitchFamily="2" charset="-122"/>
                  </a:rPr>
                  <a:t>rată</a:t>
                </a:r>
                <a:r>
                  <a:rPr lang="en-US" sz="2000" dirty="0">
                    <a:effectLst/>
                    <a:latin typeface="Times New Roman" panose="02020603050405020304" pitchFamily="18" charset="0"/>
                    <a:ea typeface="SimSun" panose="02010600030101010101" pitchFamily="2" charset="-122"/>
                  </a:rPr>
                  <a:t> de dropout de 0,3, </a:t>
                </a:r>
                <a:r>
                  <a:rPr lang="en-US" sz="2000" dirty="0" err="1">
                    <a:effectLst/>
                    <a:latin typeface="Times New Roman" panose="02020603050405020304" pitchFamily="18" charset="0"/>
                    <a:ea typeface="SimSun" panose="02010600030101010101" pitchFamily="2" charset="-122"/>
                  </a:rPr>
                  <a:t>ceea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înseamnă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că</a:t>
                </a:r>
                <a:r>
                  <a:rPr lang="en-US" sz="2000" dirty="0">
                    <a:effectLst/>
                    <a:latin typeface="Times New Roman" panose="02020603050405020304" pitchFamily="18" charset="0"/>
                    <a:ea typeface="SimSun" panose="02010600030101010101" pitchFamily="2" charset="-122"/>
                  </a:rPr>
                  <a:t> o </a:t>
                </a:r>
                <a:r>
                  <a:rPr lang="en-US" sz="2000" dirty="0" err="1">
                    <a:effectLst/>
                    <a:latin typeface="Times New Roman" panose="02020603050405020304" pitchFamily="18" charset="0"/>
                    <a:ea typeface="SimSun" panose="02010600030101010101" pitchFamily="2" charset="-122"/>
                  </a:rPr>
                  <a:t>anumită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greutate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este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setată</a:t>
                </a:r>
                <a:r>
                  <a:rPr lang="en-US" sz="2000" dirty="0">
                    <a:effectLst/>
                    <a:latin typeface="Times New Roman" panose="02020603050405020304" pitchFamily="18" charset="0"/>
                    <a:ea typeface="SimSun" panose="02010600030101010101" pitchFamily="2" charset="-122"/>
                  </a:rPr>
                  <a:t> la zero </a:t>
                </a:r>
                <a:r>
                  <a:rPr lang="en-US" sz="2000" dirty="0" err="1">
                    <a:effectLst/>
                    <a:latin typeface="Times New Roman" panose="02020603050405020304" pitchFamily="18" charset="0"/>
                    <a:ea typeface="SimSun" panose="02010600030101010101" pitchFamily="2" charset="-122"/>
                  </a:rPr>
                  <a:t>într</a:t>
                </a:r>
                <a:r>
                  <a:rPr lang="en-US" sz="2000" dirty="0">
                    <a:effectLst/>
                    <a:latin typeface="Times New Roman" panose="02020603050405020304" pitchFamily="18" charset="0"/>
                    <a:ea typeface="SimSun" panose="02010600030101010101" pitchFamily="2" charset="-122"/>
                  </a:rPr>
                  <a:t>-o </a:t>
                </a:r>
                <a:r>
                  <a:rPr lang="en-US" sz="2000" dirty="0" err="1">
                    <a:effectLst/>
                    <a:latin typeface="Times New Roman" panose="02020603050405020304" pitchFamily="18" charset="0"/>
                    <a:ea typeface="SimSun" panose="02010600030101010101" pitchFamily="2" charset="-122"/>
                  </a:rPr>
                  <a:t>iterație</a:t>
                </a:r>
                <a:r>
                  <a:rPr lang="en-US" sz="2000" dirty="0">
                    <a:effectLst/>
                    <a:latin typeface="Times New Roman" panose="02020603050405020304" pitchFamily="18" charset="0"/>
                    <a:ea typeface="SimSun" panose="02010600030101010101" pitchFamily="2" charset="-122"/>
                  </a:rPr>
                  <a:t>, cu o </a:t>
                </a:r>
                <a:r>
                  <a:rPr lang="en-US" sz="2000" dirty="0" err="1">
                    <a:effectLst/>
                    <a:latin typeface="Times New Roman" panose="02020603050405020304" pitchFamily="18" charset="0"/>
                    <a:ea typeface="SimSun" panose="02010600030101010101" pitchFamily="2" charset="-122"/>
                  </a:rPr>
                  <a:t>probabilitate</a:t>
                </a:r>
                <a:r>
                  <a:rPr lang="en-US" sz="2000" dirty="0">
                    <a:effectLst/>
                    <a:latin typeface="Times New Roman" panose="02020603050405020304" pitchFamily="18" charset="0"/>
                    <a:ea typeface="SimSun" panose="02010600030101010101" pitchFamily="2" charset="-122"/>
                  </a:rPr>
                  <a:t> de 0,3.</a:t>
                </a:r>
              </a:p>
              <a:p>
                <a:pPr marL="0" marR="0" algn="just">
                  <a:spcBef>
                    <a:spcPts val="0"/>
                  </a:spcBef>
                  <a:spcAft>
                    <a:spcPts val="0"/>
                  </a:spcAft>
                </a:pPr>
                <a:r>
                  <a:rPr lang="en-US" sz="2000" dirty="0" err="1">
                    <a:effectLst/>
                    <a:latin typeface="Times New Roman" panose="02020603050405020304" pitchFamily="18" charset="0"/>
                    <a:ea typeface="SimSun" panose="02010600030101010101" pitchFamily="2" charset="-122"/>
                  </a:rPr>
                  <a:t>Rețelele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neuronale</a:t>
                </a:r>
                <a:r>
                  <a:rPr lang="en-US" sz="2000" dirty="0">
                    <a:effectLst/>
                    <a:latin typeface="Times New Roman" panose="02020603050405020304" pitchFamily="18" charset="0"/>
                    <a:ea typeface="SimSun" panose="02010600030101010101" pitchFamily="2" charset="-122"/>
                  </a:rPr>
                  <a:t> sunt </a:t>
                </a:r>
                <a:r>
                  <a:rPr lang="en-US" sz="2000" dirty="0" err="1">
                    <a:effectLst/>
                    <a:latin typeface="Times New Roman" panose="02020603050405020304" pitchFamily="18" charset="0"/>
                    <a:ea typeface="SimSun" panose="02010600030101010101" pitchFamily="2" charset="-122"/>
                  </a:rPr>
                  <a:t>implementate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a:t>
                </a:r>
                <a:r>
                  <a:rPr lang="en-US" sz="2000" dirty="0">
                    <a:effectLst/>
                    <a:latin typeface="Times New Roman" panose="02020603050405020304" pitchFamily="18" charset="0"/>
                    <a:ea typeface="SimSun" panose="02010600030101010101" pitchFamily="2" charset="-122"/>
                  </a:rPr>
                  <a:t> Python </a:t>
                </a:r>
                <a:r>
                  <a:rPr lang="en-US" sz="2000" dirty="0" err="1">
                    <a:effectLst/>
                    <a:latin typeface="Times New Roman" panose="02020603050405020304" pitchFamily="18" charset="0"/>
                    <a:ea typeface="SimSun" panose="02010600030101010101" pitchFamily="2" charset="-122"/>
                  </a:rPr>
                  <a:t>folosind</a:t>
                </a:r>
                <a:r>
                  <a:rPr lang="en-US" sz="2000" dirty="0">
                    <a:effectLst/>
                    <a:latin typeface="Times New Roman" panose="02020603050405020304" pitchFamily="18" charset="0"/>
                    <a:ea typeface="SimSun" panose="02010600030101010101" pitchFamily="2" charset="-122"/>
                  </a:rPr>
                  <a:t> TensorFlow. </a:t>
                </a:r>
                <a:r>
                  <a:rPr lang="en-US" sz="2000" dirty="0" err="1">
                    <a:effectLst/>
                    <a:latin typeface="Times New Roman" panose="02020603050405020304" pitchFamily="18" charset="0"/>
                    <a:ea typeface="SimSun" panose="02010600030101010101" pitchFamily="2" charset="-122"/>
                  </a:rPr>
                  <a:t>Toate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modelele</a:t>
                </a:r>
                <a:r>
                  <a:rPr lang="en-US" sz="2000" dirty="0">
                    <a:effectLst/>
                    <a:latin typeface="Times New Roman" panose="02020603050405020304" pitchFamily="18" charset="0"/>
                    <a:ea typeface="SimSun" panose="02010600030101010101" pitchFamily="2" charset="-122"/>
                  </a:rPr>
                  <a:t> au </a:t>
                </a:r>
                <a:r>
                  <a:rPr lang="en-US" sz="2000" dirty="0" err="1">
                    <a:effectLst/>
                    <a:latin typeface="Times New Roman" panose="02020603050405020304" pitchFamily="18" charset="0"/>
                    <a:ea typeface="SimSun" panose="02010600030101010101" pitchFamily="2" charset="-122"/>
                  </a:rPr>
                  <a:t>fost</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antrenate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timp</a:t>
                </a:r>
                <a:r>
                  <a:rPr lang="en-US" sz="2000" dirty="0">
                    <a:effectLst/>
                    <a:latin typeface="Times New Roman" panose="02020603050405020304" pitchFamily="18" charset="0"/>
                    <a:ea typeface="SimSun" panose="02010600030101010101" pitchFamily="2" charset="-122"/>
                  </a:rPr>
                  <a:t> de 40 </a:t>
                </a:r>
                <a:r>
                  <a:rPr lang="en-US" sz="2000" dirty="0" err="1">
                    <a:effectLst/>
                    <a:latin typeface="Times New Roman" panose="02020603050405020304" pitchFamily="18" charset="0"/>
                    <a:ea typeface="SimSun" panose="02010600030101010101" pitchFamily="2" charset="-122"/>
                  </a:rPr>
                  <a:t>epoci</a:t>
                </a:r>
                <a:r>
                  <a:rPr lang="en-US" sz="2000" dirty="0">
                    <a:effectLst/>
                    <a:latin typeface="Times New Roman" panose="02020603050405020304" pitchFamily="18" charset="0"/>
                    <a:ea typeface="SimSun" panose="02010600030101010101" pitchFamily="2" charset="-122"/>
                  </a:rPr>
                  <a:t>, cu o </a:t>
                </a:r>
                <a:r>
                  <a:rPr lang="en-US" sz="2000" dirty="0" err="1">
                    <a:effectLst/>
                    <a:latin typeface="Times New Roman" panose="02020603050405020304" pitchFamily="18" charset="0"/>
                    <a:ea typeface="SimSun" panose="02010600030101010101" pitchFamily="2" charset="-122"/>
                  </a:rPr>
                  <a:t>dimensiune</a:t>
                </a:r>
                <a:r>
                  <a:rPr lang="en-US" sz="2000" dirty="0">
                    <a:effectLst/>
                    <a:latin typeface="Times New Roman" panose="02020603050405020304" pitchFamily="18" charset="0"/>
                    <a:ea typeface="SimSun" panose="02010600030101010101" pitchFamily="2" charset="-122"/>
                  </a:rPr>
                  <a:t> a </a:t>
                </a:r>
                <a:r>
                  <a:rPr lang="en-US" sz="2000" dirty="0" err="1">
                    <a:effectLst/>
                    <a:latin typeface="Times New Roman" panose="02020603050405020304" pitchFamily="18" charset="0"/>
                    <a:ea typeface="SimSun" panose="02010600030101010101" pitchFamily="2" charset="-122"/>
                  </a:rPr>
                  <a:t>lotului</a:t>
                </a:r>
                <a:r>
                  <a:rPr lang="en-US" sz="2000" dirty="0">
                    <a:effectLst/>
                    <a:latin typeface="Times New Roman" panose="02020603050405020304" pitchFamily="18" charset="0"/>
                    <a:ea typeface="SimSun" panose="02010600030101010101" pitchFamily="2" charset="-122"/>
                  </a:rPr>
                  <a:t> de 32, </a:t>
                </a:r>
                <a:r>
                  <a:rPr lang="en-US" sz="2000" dirty="0" err="1">
                    <a:effectLst/>
                    <a:latin typeface="Times New Roman" panose="02020603050405020304" pitchFamily="18" charset="0"/>
                    <a:ea typeface="SimSun" panose="02010600030101010101" pitchFamily="2" charset="-122"/>
                  </a:rPr>
                  <a:t>folosind</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optimizatorul</a:t>
                </a:r>
                <a:r>
                  <a:rPr lang="en-US" sz="2000" dirty="0">
                    <a:effectLst/>
                    <a:latin typeface="Times New Roman" panose="02020603050405020304" pitchFamily="18" charset="0"/>
                    <a:ea typeface="SimSun" panose="02010600030101010101" pitchFamily="2" charset="-122"/>
                  </a:rPr>
                  <a:t> ADAM. O </a:t>
                </a:r>
                <a:r>
                  <a:rPr lang="en-US" sz="2000" dirty="0" err="1">
                    <a:effectLst/>
                    <a:latin typeface="Times New Roman" panose="02020603050405020304" pitchFamily="18" charset="0"/>
                    <a:ea typeface="SimSun" panose="02010600030101010101" pitchFamily="2" charset="-122"/>
                  </a:rPr>
                  <a:t>epocă</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reprezintă</a:t>
                </a:r>
                <a:r>
                  <a:rPr lang="en-US" sz="2000" dirty="0">
                    <a:effectLst/>
                    <a:latin typeface="Times New Roman" panose="02020603050405020304" pitchFamily="18" charset="0"/>
                    <a:ea typeface="SimSun" panose="02010600030101010101" pitchFamily="2" charset="-122"/>
                  </a:rPr>
                  <a:t> o </a:t>
                </a:r>
                <a:r>
                  <a:rPr lang="en-US" sz="2000" dirty="0" err="1">
                    <a:effectLst/>
                    <a:latin typeface="Times New Roman" panose="02020603050405020304" pitchFamily="18" charset="0"/>
                    <a:ea typeface="SimSun" panose="02010600030101010101" pitchFamily="2" charset="-122"/>
                  </a:rPr>
                  <a:t>iterație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peste</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întreaga</a:t>
                </a:r>
                <a:r>
                  <a:rPr lang="en-US" sz="2000" dirty="0">
                    <a:effectLst/>
                    <a:latin typeface="Times New Roman" panose="02020603050405020304" pitchFamily="18" charset="0"/>
                    <a:ea typeface="SimSun" panose="02010600030101010101" pitchFamily="2" charset="-122"/>
                  </a:rPr>
                  <a:t> </a:t>
                </a:r>
                <a:r>
                  <a:rPr lang="en-US" sz="2000" dirty="0" err="1">
                    <a:effectLst/>
                    <a:latin typeface="Times New Roman" panose="02020603050405020304" pitchFamily="18" charset="0"/>
                    <a:ea typeface="SimSun" panose="02010600030101010101" pitchFamily="2" charset="-122"/>
                  </a:rPr>
                  <a:t>colecție</a:t>
                </a:r>
                <a:r>
                  <a:rPr lang="en-US" sz="2000" dirty="0">
                    <a:effectLst/>
                    <a:latin typeface="Times New Roman" panose="02020603050405020304" pitchFamily="18" charset="0"/>
                    <a:ea typeface="SimSun" panose="02010600030101010101" pitchFamily="2" charset="-122"/>
                  </a:rPr>
                  <a:t> de </a:t>
                </a:r>
                <a:r>
                  <a:rPr lang="en-US" sz="2000" dirty="0" err="1">
                    <a:effectLst/>
                    <a:latin typeface="Times New Roman" panose="02020603050405020304" pitchFamily="18" charset="0"/>
                    <a:ea typeface="SimSun" panose="02010600030101010101" pitchFamily="2" charset="-122"/>
                  </a:rPr>
                  <a:t>antrenare</a:t>
                </a:r>
                <a:r>
                  <a:rPr lang="en-US" sz="2000" dirty="0">
                    <a:effectLst/>
                    <a:latin typeface="Times New Roman" panose="02020603050405020304" pitchFamily="18" charset="0"/>
                    <a:ea typeface="SimSun" panose="02010600030101010101" pitchFamily="2" charset="-122"/>
                  </a:rPr>
                  <a:t>.</a:t>
                </a:r>
              </a:p>
              <a:p>
                <a:endParaRPr lang="en-US" dirty="0"/>
              </a:p>
            </p:txBody>
          </p:sp>
        </mc:Choice>
        <mc:Fallback>
          <p:sp>
            <p:nvSpPr>
              <p:cNvPr id="4" name="Titlu 1">
                <a:extLst>
                  <a:ext uri="{FF2B5EF4-FFF2-40B4-BE49-F238E27FC236}">
                    <a16:creationId xmlns:a16="http://schemas.microsoft.com/office/drawing/2014/main" id="{319AD346-0996-A14B-A103-86AE77EEBDC6}"/>
                  </a:ext>
                </a:extLst>
              </p:cNvPr>
              <p:cNvSpPr>
                <a:spLocks noGrp="1" noRot="1" noChangeAspect="1" noMove="1" noResize="1" noEditPoints="1" noAdjustHandles="1" noChangeArrowheads="1" noChangeShapeType="1" noTextEdit="1"/>
              </p:cNvSpPr>
              <p:nvPr>
                <p:ph idx="1"/>
              </p:nvPr>
            </p:nvSpPr>
            <p:spPr>
              <a:xfrm>
                <a:off x="685800" y="385763"/>
                <a:ext cx="10820400" cy="5832475"/>
              </a:xfrm>
              <a:blipFill>
                <a:blip r:embed="rId2"/>
                <a:stretch>
                  <a:fillRect l="-620" t="-1045" r="-563"/>
                </a:stretch>
              </a:blipFill>
            </p:spPr>
            <p:txBody>
              <a:bodyPr/>
              <a:lstStyle/>
              <a:p>
                <a:r>
                  <a:rPr lang="en-US">
                    <a:noFill/>
                  </a:rPr>
                  <a:t> </a:t>
                </a:r>
              </a:p>
            </p:txBody>
          </p:sp>
        </mc:Fallback>
      </mc:AlternateContent>
    </p:spTree>
    <p:extLst>
      <p:ext uri="{BB962C8B-B14F-4D97-AF65-F5344CB8AC3E}">
        <p14:creationId xmlns:p14="http://schemas.microsoft.com/office/powerpoint/2010/main" val="423326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stituent conținut 8">
            <a:extLst>
              <a:ext uri="{FF2B5EF4-FFF2-40B4-BE49-F238E27FC236}">
                <a16:creationId xmlns:a16="http://schemas.microsoft.com/office/drawing/2014/main" id="{3DDE4316-009C-99AD-B375-982AB280042D}"/>
              </a:ext>
            </a:extLst>
          </p:cNvPr>
          <p:cNvSpPr>
            <a:spLocks noGrp="1"/>
          </p:cNvSpPr>
          <p:nvPr>
            <p:ph idx="1"/>
          </p:nvPr>
        </p:nvSpPr>
        <p:spPr>
          <a:xfrm>
            <a:off x="685800" y="620786"/>
            <a:ext cx="10820400" cy="5597900"/>
          </a:xfrm>
        </p:spPr>
        <p:txBody>
          <a:bodyPr/>
          <a:lstStyle/>
          <a:p>
            <a:r>
              <a:rPr lang="ro-RO" dirty="0"/>
              <a:t>Crearea bazei </a:t>
            </a:r>
            <a:r>
              <a:rPr lang="ro-RO" dirty="0" err="1"/>
              <a:t>convoluționale</a:t>
            </a:r>
            <a:r>
              <a:rPr lang="ro-RO" dirty="0"/>
              <a:t> VGG-16: </a:t>
            </a:r>
          </a:p>
          <a:p>
            <a:endParaRPr lang="ro-RO" dirty="0"/>
          </a:p>
          <a:p>
            <a:endParaRPr lang="ro-RO" dirty="0"/>
          </a:p>
          <a:p>
            <a:r>
              <a:rPr lang="ro-RO" dirty="0"/>
              <a:t>R</a:t>
            </a:r>
            <a:r>
              <a:rPr lang="en-US" dirty="0" err="1"/>
              <a:t>ețea</a:t>
            </a:r>
            <a:r>
              <a:rPr lang="ro-RO" dirty="0" err="1"/>
              <a:t>ua</a:t>
            </a:r>
            <a:r>
              <a:rPr lang="en-US" dirty="0"/>
              <a:t> </a:t>
            </a:r>
            <a:r>
              <a:rPr lang="en-US" dirty="0" err="1"/>
              <a:t>neuronală</a:t>
            </a:r>
            <a:r>
              <a:rPr lang="ro-RO" dirty="0"/>
              <a:t> folosind </a:t>
            </a:r>
            <a:r>
              <a:rPr lang="en-US" dirty="0" err="1"/>
              <a:t>arhitectura</a:t>
            </a:r>
            <a:r>
              <a:rPr lang="en-US" dirty="0"/>
              <a:t> </a:t>
            </a:r>
            <a:r>
              <a:rPr lang="en-US" dirty="0" err="1"/>
              <a:t>secvențială</a:t>
            </a:r>
            <a:r>
              <a:rPr lang="ro-RO" dirty="0"/>
              <a:t> si </a:t>
            </a:r>
            <a:r>
              <a:rPr lang="ro-RO" dirty="0" err="1"/>
              <a:t>dropout</a:t>
            </a:r>
            <a:r>
              <a:rPr lang="ro-RO" dirty="0"/>
              <a:t> rate:</a:t>
            </a:r>
          </a:p>
          <a:p>
            <a:endParaRPr lang="ro-RO" dirty="0"/>
          </a:p>
          <a:p>
            <a:endParaRPr lang="ro-RO" dirty="0"/>
          </a:p>
          <a:p>
            <a:endParaRPr lang="ro-RO" dirty="0"/>
          </a:p>
          <a:p>
            <a:endParaRPr lang="ro-RO" dirty="0"/>
          </a:p>
          <a:p>
            <a:r>
              <a:rPr lang="ro-RO" dirty="0"/>
              <a:t>Optimizatorul Adam:	</a:t>
            </a:r>
          </a:p>
          <a:p>
            <a:endParaRPr lang="ro-RO" dirty="0"/>
          </a:p>
        </p:txBody>
      </p:sp>
      <p:pic>
        <p:nvPicPr>
          <p:cNvPr id="3" name="Imagine 2">
            <a:extLst>
              <a:ext uri="{FF2B5EF4-FFF2-40B4-BE49-F238E27FC236}">
                <a16:creationId xmlns:a16="http://schemas.microsoft.com/office/drawing/2014/main" id="{69CF3515-E529-8026-938A-1A6A4658B808}"/>
              </a:ext>
            </a:extLst>
          </p:cNvPr>
          <p:cNvPicPr>
            <a:picLocks noChangeAspect="1"/>
          </p:cNvPicPr>
          <p:nvPr/>
        </p:nvPicPr>
        <p:blipFill>
          <a:blip r:embed="rId2"/>
          <a:stretch>
            <a:fillRect/>
          </a:stretch>
        </p:blipFill>
        <p:spPr>
          <a:xfrm>
            <a:off x="461395" y="2320927"/>
            <a:ext cx="11392250" cy="1680755"/>
          </a:xfrm>
          <a:prstGeom prst="rect">
            <a:avLst/>
          </a:prstGeom>
        </p:spPr>
      </p:pic>
      <p:pic>
        <p:nvPicPr>
          <p:cNvPr id="5" name="Imagine 4">
            <a:extLst>
              <a:ext uri="{FF2B5EF4-FFF2-40B4-BE49-F238E27FC236}">
                <a16:creationId xmlns:a16="http://schemas.microsoft.com/office/drawing/2014/main" id="{A45DA41E-B1E3-F129-FD7D-D8AF3890C998}"/>
              </a:ext>
            </a:extLst>
          </p:cNvPr>
          <p:cNvPicPr>
            <a:picLocks noChangeAspect="1"/>
          </p:cNvPicPr>
          <p:nvPr/>
        </p:nvPicPr>
        <p:blipFill>
          <a:blip r:embed="rId3"/>
          <a:stretch>
            <a:fillRect/>
          </a:stretch>
        </p:blipFill>
        <p:spPr>
          <a:xfrm>
            <a:off x="367760" y="1008830"/>
            <a:ext cx="11288700" cy="924054"/>
          </a:xfrm>
          <a:prstGeom prst="rect">
            <a:avLst/>
          </a:prstGeom>
        </p:spPr>
      </p:pic>
      <p:pic>
        <p:nvPicPr>
          <p:cNvPr id="7" name="Imagine 6">
            <a:extLst>
              <a:ext uri="{FF2B5EF4-FFF2-40B4-BE49-F238E27FC236}">
                <a16:creationId xmlns:a16="http://schemas.microsoft.com/office/drawing/2014/main" id="{5395EBDF-EB96-8572-1206-0C2604970C87}"/>
              </a:ext>
            </a:extLst>
          </p:cNvPr>
          <p:cNvPicPr>
            <a:picLocks noChangeAspect="1"/>
          </p:cNvPicPr>
          <p:nvPr/>
        </p:nvPicPr>
        <p:blipFill>
          <a:blip r:embed="rId4"/>
          <a:stretch>
            <a:fillRect/>
          </a:stretch>
        </p:blipFill>
        <p:spPr>
          <a:xfrm>
            <a:off x="1556772" y="4482358"/>
            <a:ext cx="8726118" cy="2124371"/>
          </a:xfrm>
          <a:prstGeom prst="rect">
            <a:avLst/>
          </a:prstGeom>
        </p:spPr>
      </p:pic>
    </p:spTree>
    <p:extLst>
      <p:ext uri="{BB962C8B-B14F-4D97-AF65-F5344CB8AC3E}">
        <p14:creationId xmlns:p14="http://schemas.microsoft.com/office/powerpoint/2010/main" val="1492430554"/>
      </p:ext>
    </p:extLst>
  </p:cSld>
  <p:clrMapOvr>
    <a:masterClrMapping/>
  </p:clrMapOvr>
</p:sld>
</file>

<file path=ppt/theme/theme1.xml><?xml version="1.0" encoding="utf-8"?>
<a:theme xmlns:a="http://schemas.openxmlformats.org/drawingml/2006/main" name="Urmă vapori">
  <a:themeElements>
    <a:clrScheme name="Urmă vapori">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Urmă vapori">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mă vapor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Urmă vapori</Template>
  <TotalTime>292</TotalTime>
  <Words>2424</Words>
  <Application>Microsoft Office PowerPoint</Application>
  <PresentationFormat>Ecran lat</PresentationFormat>
  <Paragraphs>251</Paragraphs>
  <Slides>25</Slides>
  <Notes>0</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25</vt:i4>
      </vt:variant>
    </vt:vector>
  </HeadingPairs>
  <TitlesOfParts>
    <vt:vector size="32" baseType="lpstr">
      <vt:lpstr>Arial</vt:lpstr>
      <vt:lpstr>Cambria Math</vt:lpstr>
      <vt:lpstr>Century Gothic</vt:lpstr>
      <vt:lpstr>Courier New</vt:lpstr>
      <vt:lpstr>Söhne</vt:lpstr>
      <vt:lpstr>Times New Roman</vt:lpstr>
      <vt:lpstr>Urmă vapori</vt:lpstr>
      <vt:lpstr>Analiza muzicală spotify – detecția genurilor</vt:lpstr>
      <vt:lpstr>1.introducere</vt:lpstr>
      <vt:lpstr>dataset</vt:lpstr>
      <vt:lpstr>2.algoritmi</vt:lpstr>
      <vt:lpstr>3.1. Implementare VGG-16 Transfer learning </vt:lpstr>
      <vt:lpstr>Prezentare PowerPoint</vt:lpstr>
      <vt:lpstr>Prezentare PowerPoint</vt:lpstr>
      <vt:lpstr>Prezentare PowerPoint</vt:lpstr>
      <vt:lpstr>Prezentare PowerPoint</vt:lpstr>
      <vt:lpstr>Prezentare PowerPoint</vt:lpstr>
      <vt:lpstr>Prezentare PowerPoint</vt:lpstr>
      <vt:lpstr>3.2. implementare algoritmi de învățare automata</vt:lpstr>
      <vt:lpstr>Prezentare PowerPoint</vt:lpstr>
      <vt:lpstr>Prezentare PowerPoint</vt:lpstr>
      <vt:lpstr>3.3. rezultate</vt:lpstr>
      <vt:lpstr>Prezentare PowerPoint</vt:lpstr>
      <vt:lpstr>Prezentare PowerPoint</vt:lpstr>
      <vt:lpstr>Matricile de confuzie</vt:lpstr>
      <vt:lpstr>Curbele roc</vt:lpstr>
      <vt:lpstr>Cele mai importante caracteristici</vt:lpstr>
      <vt:lpstr>4.experimente</vt:lpstr>
      <vt:lpstr>Prezentare PowerPoint</vt:lpstr>
      <vt:lpstr>5.Discuții</vt:lpstr>
      <vt:lpstr>6.concluzie</vt:lpstr>
      <vt:lpstr>7.bibliografie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Spotify music analysis-genre detection</dc:title>
  <dc:creator>Ioan Florin Halmagiu</dc:creator>
  <cp:lastModifiedBy>Ioan Florin Halmagiu</cp:lastModifiedBy>
  <cp:revision>28</cp:revision>
  <dcterms:created xsi:type="dcterms:W3CDTF">2023-05-28T18:57:26Z</dcterms:created>
  <dcterms:modified xsi:type="dcterms:W3CDTF">2023-05-30T15:01:08Z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2023-05-28T18:57:26Z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2b2db21c-b71e-49f5-ac0e-2e0bcd082449</vt:lpwstr>
  </property>
  <property fmtid="{D5CDD505-2E9C-101B-9397-08002B2CF9AE}" pid="8" name="MSIP_Label_5b58b62f-6f94-46bd-8089-18e64b0a9abb_ContentBits">
    <vt:lpwstr>0</vt:lpwstr>
  </property>
</Properties>
</file>