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matic SC" panose="00000500000000000000" pitchFamily="2" charset="-79"/>
      <p:regular r:id="rId21"/>
      <p:bold r:id="rId22"/>
    </p:embeddedFont>
    <p:embeddedFont>
      <p:font typeface="Average" panose="020B0604020202020204" charset="0"/>
      <p:regular r:id="rId23"/>
    </p:embeddedFont>
    <p:embeddedFont>
      <p:font typeface="Lora" pitchFamily="2" charset="0"/>
      <p:regular r:id="rId24"/>
      <p:bold r:id="rId25"/>
      <p:italic r:id="rId26"/>
      <p:boldItalic r:id="rId27"/>
    </p:embeddedFont>
    <p:embeddedFont>
      <p:font typeface="Oswald" panose="00000500000000000000"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634" y="6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9fc138f3b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9fc138f3b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c138f3b4_0_1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c138f3b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fe014ce39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fe014ce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004deea0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004deea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035ffa075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035ffa0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035ffa07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035ffa07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035ffa075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035ffa07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035ffa075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035ffa07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a035ffa075_0_10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a035ffa07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a035ffa07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a035ffa07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9fc138f3b4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9fc138f3b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fc138f3b4_0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fc138f3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fc138f3b4_0_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fc138f3b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fc138f3b4_0_1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9fc138f3b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fc138f3b4_0_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fc138f3b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fc138f3b4_0_17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fc138f3b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035ffa075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035ffa075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b="1">
                <a:solidFill>
                  <a:srgbClr val="FF0000"/>
                </a:solidFill>
                <a:latin typeface="Lora"/>
                <a:ea typeface="Lora"/>
                <a:cs typeface="Lora"/>
                <a:sym typeface="Lora"/>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337187" y="2406076"/>
            <a:ext cx="6597445" cy="2581499"/>
          </a:xfrm>
          <a:prstGeom prst="rect">
            <a:avLst/>
          </a:prstGeom>
          <a:noFill/>
          <a:ln>
            <a:noFill/>
          </a:ln>
          <a:effectLst>
            <a:glow rad="228600">
              <a:schemeClr val="accent1">
                <a:satMod val="175000"/>
                <a:alpha val="40000"/>
              </a:schemeClr>
            </a:glow>
          </a:effectLst>
        </p:spPr>
      </p:pic>
      <p:sp>
        <p:nvSpPr>
          <p:cNvPr id="60" name="Google Shape;60;p13"/>
          <p:cNvSpPr txBox="1"/>
          <p:nvPr/>
        </p:nvSpPr>
        <p:spPr>
          <a:xfrm>
            <a:off x="4215106" y="4085101"/>
            <a:ext cx="4500000" cy="13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dirty="0">
                <a:solidFill>
                  <a:schemeClr val="lt2"/>
                </a:solidFill>
                <a:latin typeface="Average"/>
                <a:ea typeface="Average"/>
                <a:cs typeface="Average"/>
                <a:sym typeface="Average"/>
              </a:rPr>
              <a:t>Ioana Banovic - Projet 9 - Openclassrooms - 28/11/2023</a:t>
            </a:r>
            <a:endParaRPr sz="1200" b="1" dirty="0">
              <a:solidFill>
                <a:schemeClr val="lt2"/>
              </a:solidFill>
              <a:latin typeface="Average"/>
              <a:ea typeface="Average"/>
              <a:cs typeface="Average"/>
              <a:sym typeface="Average"/>
            </a:endParaRPr>
          </a:p>
        </p:txBody>
      </p:sp>
      <p:sp>
        <p:nvSpPr>
          <p:cNvPr id="61" name="Google Shape;61;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a:t>
            </a:fld>
            <a:endParaRPr/>
          </a:p>
        </p:txBody>
      </p:sp>
      <p:pic>
        <p:nvPicPr>
          <p:cNvPr id="62" name="Google Shape;62;p13"/>
          <p:cNvPicPr preferRelativeResize="0"/>
          <p:nvPr/>
        </p:nvPicPr>
        <p:blipFill>
          <a:blip r:embed="rId4">
            <a:alphaModFix/>
          </a:blip>
          <a:stretch>
            <a:fillRect/>
          </a:stretch>
        </p:blipFill>
        <p:spPr>
          <a:xfrm>
            <a:off x="1696392" y="155925"/>
            <a:ext cx="5751207" cy="233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p:nvPr/>
        </p:nvSpPr>
        <p:spPr>
          <a:xfrm>
            <a:off x="541800" y="1010175"/>
            <a:ext cx="8038800" cy="10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i="1">
                <a:solidFill>
                  <a:schemeClr val="lt1"/>
                </a:solidFill>
                <a:latin typeface="Average"/>
                <a:ea typeface="Average"/>
                <a:cs typeface="Average"/>
                <a:sym typeface="Average"/>
              </a:rPr>
              <a:t>La Classification ascendante hiérarchique c’est un type de partition qui permet réduire la dimensionnalité des données, elle est fondé sur la construction des voisinages réductibles.</a:t>
            </a:r>
            <a:endParaRPr sz="1200" i="1">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r>
              <a:rPr lang="fr" sz="1200">
                <a:latin typeface="Average"/>
                <a:ea typeface="Average"/>
                <a:cs typeface="Average"/>
                <a:sym typeface="Average"/>
              </a:rPr>
              <a:t>La classification hiérarchique permet de</a:t>
            </a:r>
            <a:r>
              <a:rPr lang="fr" sz="1200" b="1">
                <a:latin typeface="Average"/>
                <a:ea typeface="Average"/>
                <a:cs typeface="Average"/>
                <a:sym typeface="Average"/>
              </a:rPr>
              <a:t> </a:t>
            </a:r>
            <a:r>
              <a:rPr lang="fr" sz="1200">
                <a:solidFill>
                  <a:srgbClr val="271A38"/>
                </a:solidFill>
                <a:latin typeface="Average"/>
                <a:ea typeface="Average"/>
                <a:cs typeface="Average"/>
                <a:sym typeface="Average"/>
              </a:rPr>
              <a:t>créer un arbre</a:t>
            </a:r>
            <a:r>
              <a:rPr lang="fr" sz="1200">
                <a:latin typeface="Average"/>
                <a:ea typeface="Average"/>
                <a:cs typeface="Average"/>
                <a:sym typeface="Average"/>
              </a:rPr>
              <a:t> qui regroupe les différents individus de façon plus ou moins forte en fonction de la </a:t>
            </a:r>
            <a:r>
              <a:rPr lang="fr" sz="1200">
                <a:solidFill>
                  <a:srgbClr val="271A38"/>
                </a:solidFill>
                <a:latin typeface="Average"/>
                <a:ea typeface="Average"/>
                <a:cs typeface="Average"/>
                <a:sym typeface="Average"/>
              </a:rPr>
              <a:t>profondeur</a:t>
            </a:r>
            <a:r>
              <a:rPr lang="fr" sz="1200">
                <a:latin typeface="Average"/>
                <a:ea typeface="Average"/>
                <a:cs typeface="Average"/>
                <a:sym typeface="Average"/>
              </a:rPr>
              <a:t> choisie.</a:t>
            </a:r>
            <a:endParaRPr sz="1200">
              <a:latin typeface="Average"/>
              <a:ea typeface="Average"/>
              <a:cs typeface="Average"/>
              <a:sym typeface="Average"/>
            </a:endParaRPr>
          </a:p>
          <a:p>
            <a:pPr marL="0" lvl="0" indent="0" algn="l" rtl="0">
              <a:spcBef>
                <a:spcPts val="1200"/>
              </a:spcBef>
              <a:spcAft>
                <a:spcPts val="0"/>
              </a:spcAft>
              <a:buNone/>
            </a:pPr>
            <a:endParaRPr sz="1200" i="1">
              <a:solidFill>
                <a:schemeClr val="lt1"/>
              </a:solidFill>
              <a:latin typeface="Average"/>
              <a:ea typeface="Average"/>
              <a:cs typeface="Average"/>
              <a:sym typeface="Average"/>
            </a:endParaRPr>
          </a:p>
          <a:p>
            <a:pPr marL="0" lvl="0" indent="0" algn="l" rtl="0">
              <a:spcBef>
                <a:spcPts val="0"/>
              </a:spcBef>
              <a:spcAft>
                <a:spcPts val="0"/>
              </a:spcAft>
              <a:buNone/>
            </a:pPr>
            <a:endParaRPr sz="1200" i="1">
              <a:solidFill>
                <a:schemeClr val="lt1"/>
              </a:solidFill>
              <a:latin typeface="Average"/>
              <a:ea typeface="Average"/>
              <a:cs typeface="Average"/>
              <a:sym typeface="Average"/>
            </a:endParaRPr>
          </a:p>
          <a:p>
            <a:pPr marL="0" lvl="0" indent="0" algn="l" rtl="0">
              <a:spcBef>
                <a:spcPts val="0"/>
              </a:spcBef>
              <a:spcAft>
                <a:spcPts val="0"/>
              </a:spcAft>
              <a:buNone/>
            </a:pPr>
            <a:endParaRPr sz="1200" i="1">
              <a:solidFill>
                <a:schemeClr val="lt1"/>
              </a:solidFill>
              <a:latin typeface="Average"/>
              <a:ea typeface="Average"/>
              <a:cs typeface="Average"/>
              <a:sym typeface="Average"/>
            </a:endParaRPr>
          </a:p>
        </p:txBody>
      </p:sp>
      <p:sp>
        <p:nvSpPr>
          <p:cNvPr id="144" name="Google Shape;144;p22"/>
          <p:cNvSpPr txBox="1"/>
          <p:nvPr/>
        </p:nvSpPr>
        <p:spPr>
          <a:xfrm>
            <a:off x="343525" y="216075"/>
            <a:ext cx="8430900" cy="7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800">
                <a:solidFill>
                  <a:srgbClr val="FF0000"/>
                </a:solidFill>
                <a:latin typeface="Oswald"/>
                <a:ea typeface="Oswald"/>
                <a:cs typeface="Oswald"/>
                <a:sym typeface="Oswald"/>
              </a:rPr>
              <a:t>b. Classification ascendante hiérarchique</a:t>
            </a:r>
            <a:endParaRPr sz="2800">
              <a:solidFill>
                <a:srgbClr val="FF0000"/>
              </a:solidFill>
              <a:latin typeface="Oswald"/>
              <a:ea typeface="Oswald"/>
              <a:cs typeface="Oswald"/>
              <a:sym typeface="Oswald"/>
            </a:endParaRPr>
          </a:p>
        </p:txBody>
      </p:sp>
      <p:pic>
        <p:nvPicPr>
          <p:cNvPr id="145" name="Google Shape;145;p22"/>
          <p:cNvPicPr preferRelativeResize="0"/>
          <p:nvPr/>
        </p:nvPicPr>
        <p:blipFill>
          <a:blip r:embed="rId3">
            <a:alphaModFix/>
          </a:blip>
          <a:stretch>
            <a:fillRect/>
          </a:stretch>
        </p:blipFill>
        <p:spPr>
          <a:xfrm rot="5400000">
            <a:off x="3420150" y="-1031100"/>
            <a:ext cx="2242775" cy="8971126"/>
          </a:xfrm>
          <a:prstGeom prst="rect">
            <a:avLst/>
          </a:prstGeom>
          <a:noFill/>
          <a:ln>
            <a:noFill/>
          </a:ln>
        </p:spPr>
      </p:pic>
      <p:sp>
        <p:nvSpPr>
          <p:cNvPr id="146" name="Google Shape;146;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p:nvPr/>
        </p:nvSpPr>
        <p:spPr>
          <a:xfrm>
            <a:off x="0" y="150700"/>
            <a:ext cx="9144000" cy="1659300"/>
          </a:xfrm>
          <a:prstGeom prst="rect">
            <a:avLst/>
          </a:prstGeom>
          <a:noFill/>
          <a:ln>
            <a:noFill/>
          </a:ln>
        </p:spPr>
        <p:txBody>
          <a:bodyPr spcFirstLastPara="1" wrap="square" lIns="91425" tIns="91425" rIns="91425" bIns="91425" anchor="ctr" anchorCtr="0">
            <a:noAutofit/>
          </a:bodyPr>
          <a:lstStyle/>
          <a:p>
            <a:pPr marL="914400" lvl="0" indent="0" algn="ctr" rtl="0">
              <a:spcBef>
                <a:spcPts val="0"/>
              </a:spcBef>
              <a:spcAft>
                <a:spcPts val="0"/>
              </a:spcAft>
              <a:buNone/>
            </a:pPr>
            <a:r>
              <a:rPr lang="fr" sz="1800">
                <a:solidFill>
                  <a:srgbClr val="FF0000"/>
                </a:solidFill>
                <a:latin typeface="Oswald"/>
                <a:ea typeface="Oswald"/>
                <a:cs typeface="Oswald"/>
                <a:sym typeface="Oswald"/>
              </a:rPr>
              <a:t>Silhouette score Classification ascendante hiérarchique</a:t>
            </a:r>
            <a:endParaRPr sz="1800">
              <a:solidFill>
                <a:srgbClr val="FF0000"/>
              </a:solidFill>
              <a:latin typeface="Oswald"/>
              <a:ea typeface="Oswald"/>
              <a:cs typeface="Oswald"/>
              <a:sym typeface="Oswald"/>
            </a:endParaRPr>
          </a:p>
        </p:txBody>
      </p:sp>
      <p:pic>
        <p:nvPicPr>
          <p:cNvPr id="152" name="Google Shape;152;p23"/>
          <p:cNvPicPr preferRelativeResize="0"/>
          <p:nvPr/>
        </p:nvPicPr>
        <p:blipFill>
          <a:blip r:embed="rId3">
            <a:alphaModFix/>
          </a:blip>
          <a:stretch>
            <a:fillRect/>
          </a:stretch>
        </p:blipFill>
        <p:spPr>
          <a:xfrm>
            <a:off x="4257600" y="1332150"/>
            <a:ext cx="5086623" cy="3390274"/>
          </a:xfrm>
          <a:prstGeom prst="rect">
            <a:avLst/>
          </a:prstGeom>
          <a:noFill/>
          <a:ln>
            <a:noFill/>
          </a:ln>
        </p:spPr>
      </p:pic>
      <p:sp>
        <p:nvSpPr>
          <p:cNvPr id="153" name="Google Shape;153;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11</a:t>
            </a:fld>
            <a:endParaRPr/>
          </a:p>
        </p:txBody>
      </p:sp>
      <p:pic>
        <p:nvPicPr>
          <p:cNvPr id="154" name="Google Shape;154;p23"/>
          <p:cNvPicPr preferRelativeResize="0"/>
          <p:nvPr/>
        </p:nvPicPr>
        <p:blipFill>
          <a:blip r:embed="rId4">
            <a:alphaModFix/>
          </a:blip>
          <a:stretch>
            <a:fillRect/>
          </a:stretch>
        </p:blipFill>
        <p:spPr>
          <a:xfrm>
            <a:off x="402000" y="1553500"/>
            <a:ext cx="4170000" cy="312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823700" y="465450"/>
            <a:ext cx="4663800" cy="818100"/>
          </a:xfrm>
          <a:prstGeom prst="rect">
            <a:avLst/>
          </a:prstGeom>
          <a:noFill/>
          <a:ln>
            <a:noFill/>
          </a:ln>
        </p:spPr>
        <p:txBody>
          <a:bodyPr spcFirstLastPara="1" wrap="square" lIns="91425" tIns="91425" rIns="91425" bIns="91425" anchor="ctr" anchorCtr="0">
            <a:noAutofit/>
          </a:bodyPr>
          <a:lstStyle/>
          <a:p>
            <a:pPr marL="914400" lvl="0" indent="0" algn="l" rtl="0">
              <a:spcBef>
                <a:spcPts val="0"/>
              </a:spcBef>
              <a:spcAft>
                <a:spcPts val="0"/>
              </a:spcAft>
              <a:buNone/>
            </a:pPr>
            <a:r>
              <a:rPr lang="fr" sz="3300">
                <a:solidFill>
                  <a:srgbClr val="FF0000"/>
                </a:solidFill>
                <a:latin typeface="Oswald"/>
                <a:ea typeface="Oswald"/>
                <a:cs typeface="Oswald"/>
                <a:sym typeface="Oswald"/>
              </a:rPr>
              <a:t>Clusters CAH</a:t>
            </a:r>
            <a:endParaRPr sz="3300">
              <a:solidFill>
                <a:srgbClr val="FF0000"/>
              </a:solidFill>
              <a:latin typeface="Oswald"/>
              <a:ea typeface="Oswald"/>
              <a:cs typeface="Oswald"/>
              <a:sym typeface="Oswald"/>
            </a:endParaRPr>
          </a:p>
        </p:txBody>
      </p:sp>
      <p:pic>
        <p:nvPicPr>
          <p:cNvPr id="160" name="Google Shape;160;p24"/>
          <p:cNvPicPr preferRelativeResize="0"/>
          <p:nvPr/>
        </p:nvPicPr>
        <p:blipFill>
          <a:blip r:embed="rId3">
            <a:alphaModFix/>
          </a:blip>
          <a:stretch>
            <a:fillRect/>
          </a:stretch>
        </p:blipFill>
        <p:spPr>
          <a:xfrm>
            <a:off x="-60075" y="1730500"/>
            <a:ext cx="6281098" cy="3140549"/>
          </a:xfrm>
          <a:prstGeom prst="rect">
            <a:avLst/>
          </a:prstGeom>
          <a:noFill/>
          <a:ln>
            <a:noFill/>
          </a:ln>
        </p:spPr>
      </p:pic>
      <p:pic>
        <p:nvPicPr>
          <p:cNvPr id="161" name="Google Shape;161;p24"/>
          <p:cNvPicPr preferRelativeResize="0"/>
          <p:nvPr/>
        </p:nvPicPr>
        <p:blipFill>
          <a:blip r:embed="rId4">
            <a:alphaModFix/>
          </a:blip>
          <a:stretch>
            <a:fillRect/>
          </a:stretch>
        </p:blipFill>
        <p:spPr>
          <a:xfrm>
            <a:off x="5240421" y="214890"/>
            <a:ext cx="3877075" cy="2907799"/>
          </a:xfrm>
          <a:prstGeom prst="rect">
            <a:avLst/>
          </a:prstGeom>
          <a:noFill/>
          <a:ln>
            <a:noFill/>
          </a:ln>
        </p:spPr>
      </p:pic>
      <p:sp>
        <p:nvSpPr>
          <p:cNvPr id="162" name="Google Shape;162;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313800" y="2007150"/>
            <a:ext cx="3536700" cy="2770200"/>
          </a:xfrm>
          <a:prstGeom prst="rect">
            <a:avLst/>
          </a:prstGeom>
          <a:solidFill>
            <a:srgbClr val="CCCCCC"/>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1</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1200"/>
              </a:spcAft>
              <a:buNone/>
            </a:pPr>
            <a:r>
              <a:rPr lang="fr" sz="900">
                <a:solidFill>
                  <a:schemeClr val="lt1"/>
                </a:solidFill>
                <a:latin typeface="Average"/>
                <a:ea typeface="Average"/>
                <a:cs typeface="Average"/>
                <a:sym typeface="Average"/>
              </a:rPr>
              <a:t>Afghanistan, Angola, Bangladesh, Botswana, Burkina Faso, Burundi, Bénin, Cabo Verde, Cambodge, Cameroun, Comores, Congo, Côte d'Ivoire, Djibouti, Eswatini, Gabon, Gambie, Ghana, Guinée, Guinée-Bissau, Haïti, Indonésie, Iraq, Kenya, Kirghizistan, Kiribati, Lesotho, Liban, Libye, Libéria, Madagascar, Malawi, Mali, Mauritanie, Mongolie, Mozambique, Namibie, Niger, Nigéria, Népal, Ouganda, Pakistan, Papouasie-Nouvelle-Guinée, Philippines, Rwanda, République arabe syrienne, République centrafricaine, République démocratique du Congo, République démocratique populaire lao, République populaire démocratique de Corée, République-Unie de Tanzanie, Sao Tomé-et-Principe, Sierra Leone, Soudan, Sri Lanka, Sénégal, Tadjikistan, Tchad, Timor-Leste, Tog, Turkménistan, Vanuatu, Viet Nam, Yémen, Zambie, Zimbabwe, Éthiopie, Îles Salomon</a:t>
            </a:r>
            <a:endParaRPr sz="900">
              <a:solidFill>
                <a:schemeClr val="accent3"/>
              </a:solidFill>
              <a:latin typeface="Average"/>
              <a:ea typeface="Average"/>
              <a:cs typeface="Average"/>
              <a:sym typeface="Average"/>
            </a:endParaRPr>
          </a:p>
        </p:txBody>
      </p:sp>
      <p:grpSp>
        <p:nvGrpSpPr>
          <p:cNvPr id="168" name="Google Shape;168;p25"/>
          <p:cNvGrpSpPr/>
          <p:nvPr/>
        </p:nvGrpSpPr>
        <p:grpSpPr>
          <a:xfrm>
            <a:off x="-80891" y="292205"/>
            <a:ext cx="4053433" cy="1108709"/>
            <a:chOff x="6448870" y="3733723"/>
            <a:chExt cx="2453355" cy="351302"/>
          </a:xfrm>
        </p:grpSpPr>
        <p:sp>
          <p:nvSpPr>
            <p:cNvPr id="169" name="Google Shape;169;p25"/>
            <p:cNvSpPr/>
            <p:nvPr/>
          </p:nvSpPr>
          <p:spPr>
            <a:xfrm>
              <a:off x="6448870" y="3733723"/>
              <a:ext cx="1768500" cy="351300"/>
            </a:xfrm>
            <a:prstGeom prst="homePlate">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80985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83271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85557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25"/>
          <p:cNvSpPr txBox="1"/>
          <p:nvPr/>
        </p:nvSpPr>
        <p:spPr>
          <a:xfrm>
            <a:off x="180575" y="466325"/>
            <a:ext cx="3536700" cy="7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3000">
                <a:solidFill>
                  <a:schemeClr val="lt1"/>
                </a:solidFill>
                <a:latin typeface="Oswald"/>
                <a:ea typeface="Oswald"/>
                <a:cs typeface="Oswald"/>
                <a:sym typeface="Oswald"/>
              </a:rPr>
              <a:t>Clusters CAH</a:t>
            </a:r>
            <a:endParaRPr sz="1500">
              <a:solidFill>
                <a:schemeClr val="lt1"/>
              </a:solidFill>
              <a:latin typeface="Average"/>
              <a:ea typeface="Average"/>
              <a:cs typeface="Average"/>
              <a:sym typeface="Average"/>
            </a:endParaRPr>
          </a:p>
        </p:txBody>
      </p:sp>
      <p:sp>
        <p:nvSpPr>
          <p:cNvPr id="174" name="Google Shape;174;p25"/>
          <p:cNvSpPr txBox="1"/>
          <p:nvPr/>
        </p:nvSpPr>
        <p:spPr>
          <a:xfrm>
            <a:off x="3616125" y="1311200"/>
            <a:ext cx="2140200" cy="1567500"/>
          </a:xfrm>
          <a:prstGeom prst="rect">
            <a:avLst/>
          </a:prstGeom>
          <a:solidFill>
            <a:schemeClr val="accent3"/>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2</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Antigua-et-Barbuda, Arabie saoudite, Bahamas, Dominique, Grenade, Nouvelle-Calédonie, Polynésie française, Saint-Kitts-et-Nevis, Saint-Vincent-et-les Grenadines, Sainte-Lucie, Samoa, Seychelles, Émirats arabes unis</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175" name="Google Shape;175;p25"/>
          <p:cNvSpPr txBox="1"/>
          <p:nvPr/>
        </p:nvSpPr>
        <p:spPr>
          <a:xfrm>
            <a:off x="3820800" y="2761650"/>
            <a:ext cx="1502400" cy="1261200"/>
          </a:xfrm>
          <a:prstGeom prst="rect">
            <a:avLst/>
          </a:prstGeom>
          <a:solidFill>
            <a:srgbClr val="EFEFEF"/>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3</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Belgique, Chine - RAS de Hong-Kong, Chine - RAS de Macao, Luxembourg, Maldives, Pays-Bas</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176" name="Google Shape;176;p25"/>
          <p:cNvSpPr txBox="1"/>
          <p:nvPr/>
        </p:nvSpPr>
        <p:spPr>
          <a:xfrm>
            <a:off x="4378975" y="3919050"/>
            <a:ext cx="1600200" cy="858300"/>
          </a:xfrm>
          <a:prstGeom prst="rect">
            <a:avLst/>
          </a:prstGeom>
          <a:solidFill>
            <a:srgbClr val="CCCCCC"/>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4</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Chine, Taiwan Province de</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177" name="Google Shape;177;p25"/>
          <p:cNvSpPr txBox="1"/>
          <p:nvPr/>
        </p:nvSpPr>
        <p:spPr>
          <a:xfrm>
            <a:off x="4770375" y="781425"/>
            <a:ext cx="1168800" cy="858300"/>
          </a:xfrm>
          <a:prstGeom prst="rect">
            <a:avLst/>
          </a:prstGeom>
          <a:solidFill>
            <a:srgbClr val="CCCCCC"/>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5</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Chine, continentale, Inde</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178" name="Google Shape;178;p25"/>
          <p:cNvSpPr txBox="1"/>
          <p:nvPr/>
        </p:nvSpPr>
        <p:spPr>
          <a:xfrm>
            <a:off x="5881375" y="579300"/>
            <a:ext cx="2957400" cy="3984900"/>
          </a:xfrm>
          <a:prstGeom prst="rect">
            <a:avLst/>
          </a:prstGeom>
          <a:solidFill>
            <a:schemeClr val="accent3"/>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6</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Afrique du Sud, Albanie, Algérie, Allemagne, Argentine, Arménie, Australie, Autriche, Azerbaïdjan, Barbade, Belize, Bolivie (État plurinational de), Bosnie-Herzégovine, Brésil, Bulgarie, Bélarus, Canada, Chili, Chypre, Colombie, Costa Rica, Croatie, Cuba, Danemark, El Salvador, Espagne, Estonie, Fidji, Finlande, France, Fédération de Russie, Grèce, Guatemala, Guyana, Géorgie, Honduras, Hongrie, Iran (République islamique d'), Irlande, Islande, Israël, Italie, Jamaïque, Japon, Jordanie, Kazakhstan, Koweït, Lettonie, Lituanie, Macédoine du Nord, Malaisie, Malte, Maroc, Maurice, Mexique, Monténégro, Myanmar, Nicaragua, Norvège, Nouvelle-Zélande, Oman, Ouzbékistan, Panama, Paraguay, Pologne, Portugal, Pérou, Roumanie, Royaume-Uni de Grande-Bretagne et d'Irlande du Nord, République de Corée, République de Moldova, République dominicaine, Serbie, Slovaquie, Slovénie, Suisse, Suriname, Suède, Tchéquie, Thaïlande, Trinité-et-Tobago, Tunisie, Turquie, Ukraine, Uruguay, Venezuela (République bolivarienne du), Égypte, Équateur, États-Unis d'Amérique</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179" name="Google Shape;179;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131425" y="417725"/>
            <a:ext cx="8832300" cy="52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800">
                <a:solidFill>
                  <a:srgbClr val="FF0000"/>
                </a:solidFill>
              </a:rPr>
              <a:t>c. Modèle K-means</a:t>
            </a:r>
            <a:endParaRPr sz="2800">
              <a:solidFill>
                <a:srgbClr val="FF0000"/>
              </a:solidFill>
            </a:endParaRPr>
          </a:p>
        </p:txBody>
      </p:sp>
      <p:sp>
        <p:nvSpPr>
          <p:cNvPr id="185" name="Google Shape;185;p26"/>
          <p:cNvSpPr txBox="1"/>
          <p:nvPr/>
        </p:nvSpPr>
        <p:spPr>
          <a:xfrm>
            <a:off x="1159565" y="1097275"/>
            <a:ext cx="7076661" cy="174352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fr" sz="1200" i="1" dirty="0">
                <a:solidFill>
                  <a:schemeClr val="lt1"/>
                </a:solidFill>
                <a:latin typeface="Average"/>
                <a:ea typeface="Average"/>
                <a:cs typeface="Average"/>
                <a:sym typeface="Average"/>
              </a:rPr>
              <a:t>Le modèle k-means est un algorithme de clustering utilisé en apprentissage automatique non supervisé. L'objectif principal du k-means est de partitionner un ensemble de données en k groupes (clusters) distincts, où chaque point de données appartient au cluster dont le centre (appelé centroïde) est le plus proche.</a:t>
            </a:r>
            <a:endParaRPr sz="1200" i="1" dirty="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dirty="0"/>
          </a:p>
        </p:txBody>
      </p:sp>
      <p:pic>
        <p:nvPicPr>
          <p:cNvPr id="186" name="Google Shape;186;p26"/>
          <p:cNvPicPr preferRelativeResize="0"/>
          <p:nvPr/>
        </p:nvPicPr>
        <p:blipFill>
          <a:blip r:embed="rId3">
            <a:alphaModFix/>
          </a:blip>
          <a:stretch>
            <a:fillRect/>
          </a:stretch>
        </p:blipFill>
        <p:spPr>
          <a:xfrm>
            <a:off x="989926" y="2065605"/>
            <a:ext cx="6875648" cy="2749600"/>
          </a:xfrm>
          <a:prstGeom prst="rect">
            <a:avLst/>
          </a:prstGeom>
          <a:noFill/>
          <a:ln>
            <a:noFill/>
          </a:ln>
        </p:spPr>
      </p:pic>
      <p:sp>
        <p:nvSpPr>
          <p:cNvPr id="187" name="Google Shape;187;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0" y="850875"/>
            <a:ext cx="4248600" cy="529500"/>
          </a:xfrm>
          <a:prstGeom prst="rect">
            <a:avLst/>
          </a:prstGeom>
        </p:spPr>
        <p:txBody>
          <a:bodyPr spcFirstLastPara="1" wrap="square" lIns="91425" tIns="91425" rIns="91425" bIns="91425" anchor="ctr" anchorCtr="0">
            <a:noAutofit/>
          </a:bodyPr>
          <a:lstStyle/>
          <a:p>
            <a:pPr marL="914400" lvl="0" indent="0" algn="ctr" rtl="0">
              <a:spcBef>
                <a:spcPts val="0"/>
              </a:spcBef>
              <a:spcAft>
                <a:spcPts val="0"/>
              </a:spcAft>
              <a:buNone/>
            </a:pPr>
            <a:r>
              <a:rPr lang="fr" sz="2800">
                <a:solidFill>
                  <a:srgbClr val="FF0000"/>
                </a:solidFill>
              </a:rPr>
              <a:t>Clusters K-means</a:t>
            </a:r>
            <a:endParaRPr sz="2800">
              <a:solidFill>
                <a:srgbClr val="FF0000"/>
              </a:solidFill>
            </a:endParaRPr>
          </a:p>
        </p:txBody>
      </p:sp>
      <p:pic>
        <p:nvPicPr>
          <p:cNvPr id="193" name="Google Shape;193;p27"/>
          <p:cNvPicPr preferRelativeResize="0"/>
          <p:nvPr/>
        </p:nvPicPr>
        <p:blipFill>
          <a:blip r:embed="rId3">
            <a:alphaModFix/>
          </a:blip>
          <a:stretch>
            <a:fillRect/>
          </a:stretch>
        </p:blipFill>
        <p:spPr>
          <a:xfrm>
            <a:off x="76200" y="2232900"/>
            <a:ext cx="5418301" cy="2709151"/>
          </a:xfrm>
          <a:prstGeom prst="rect">
            <a:avLst/>
          </a:prstGeom>
          <a:noFill/>
          <a:ln>
            <a:noFill/>
          </a:ln>
        </p:spPr>
      </p:pic>
      <p:sp>
        <p:nvSpPr>
          <p:cNvPr id="194" name="Google Shape;194;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15</a:t>
            </a:fld>
            <a:endParaRPr/>
          </a:p>
        </p:txBody>
      </p:sp>
      <p:pic>
        <p:nvPicPr>
          <p:cNvPr id="195" name="Google Shape;195;p27"/>
          <p:cNvPicPr preferRelativeResize="0"/>
          <p:nvPr/>
        </p:nvPicPr>
        <p:blipFill>
          <a:blip r:embed="rId4">
            <a:alphaModFix/>
          </a:blip>
          <a:stretch>
            <a:fillRect/>
          </a:stretch>
        </p:blipFill>
        <p:spPr>
          <a:xfrm>
            <a:off x="4706075" y="318625"/>
            <a:ext cx="4248600" cy="318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8"/>
          <p:cNvGrpSpPr/>
          <p:nvPr/>
        </p:nvGrpSpPr>
        <p:grpSpPr>
          <a:xfrm>
            <a:off x="-80891" y="292205"/>
            <a:ext cx="4053433" cy="1108709"/>
            <a:chOff x="6448870" y="3733723"/>
            <a:chExt cx="2453355" cy="351302"/>
          </a:xfrm>
        </p:grpSpPr>
        <p:sp>
          <p:nvSpPr>
            <p:cNvPr id="201" name="Google Shape;201;p28"/>
            <p:cNvSpPr/>
            <p:nvPr/>
          </p:nvSpPr>
          <p:spPr>
            <a:xfrm>
              <a:off x="6448870" y="3733723"/>
              <a:ext cx="1768500" cy="351300"/>
            </a:xfrm>
            <a:prstGeom prst="homePlate">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80985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83271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85557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28"/>
          <p:cNvSpPr txBox="1"/>
          <p:nvPr/>
        </p:nvSpPr>
        <p:spPr>
          <a:xfrm>
            <a:off x="122825" y="466313"/>
            <a:ext cx="3536700" cy="7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 sz="3000">
                <a:solidFill>
                  <a:schemeClr val="lt1"/>
                </a:solidFill>
                <a:latin typeface="Oswald"/>
                <a:ea typeface="Oswald"/>
                <a:cs typeface="Oswald"/>
                <a:sym typeface="Oswald"/>
              </a:rPr>
              <a:t>Clusters K-means</a:t>
            </a:r>
            <a:endParaRPr sz="1500">
              <a:solidFill>
                <a:schemeClr val="lt1"/>
              </a:solidFill>
              <a:latin typeface="Average"/>
              <a:ea typeface="Average"/>
              <a:cs typeface="Average"/>
              <a:sym typeface="Average"/>
            </a:endParaRPr>
          </a:p>
        </p:txBody>
      </p:sp>
      <p:sp>
        <p:nvSpPr>
          <p:cNvPr id="206" name="Google Shape;206;p28"/>
          <p:cNvSpPr txBox="1"/>
          <p:nvPr/>
        </p:nvSpPr>
        <p:spPr>
          <a:xfrm>
            <a:off x="274825" y="2438425"/>
            <a:ext cx="4539600" cy="2561100"/>
          </a:xfrm>
          <a:prstGeom prst="rect">
            <a:avLst/>
          </a:prstGeom>
          <a:solidFill>
            <a:schemeClr val="accent3"/>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1</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Afghanistan, Algérie, Angola, Bangladesh, Bosnie-Herzégovine, Botswana, Burkina Faso, Burundi, Bénin, Cabo Verde, Cambodge, Cameroun, Comores, Congo, Côte d'Ivoire, Djibouti, Eswatini, Gambie, Ghana, Guinée, Guinée-Bissau, Géorgie, Haïti, Honduras, Indonésie, Iraq, Jordanie, Kenya, Kirghizistan, Kiribati, Lesotho, Liban, Libéria, Macédoine du Nord, Madagascar, Malawi, Mali, Mauritanie, Mongolie, Mozambique, Namibie, Nicaragua, Niger, Nigéria, Népal, Ouganda, Ouzbékistan, Pakistan, Papouasie-Nouvelle-Guinée, Philippines, Rwanda, République arabe syrienne, République centrafricaine, République démocratique du Congo, République démocratique populaire lao, République populaire démocratique de Corée, République-Unie de Tanzanie, Sao Tomé-et-Principe, Sierra Leone, Soudan, Sri Lanka, Sénégal, Tadjikistan, Tchad, Timor-Leste, Togo, Turkménistan, Vanuatu, Venezuela (République bolivarienne du), Viet Nam, Yémen, Zambie, Zimbabwe, Égypte, Éthiopie, Îles Salomon</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207" name="Google Shape;207;p28"/>
          <p:cNvSpPr txBox="1"/>
          <p:nvPr/>
        </p:nvSpPr>
        <p:spPr>
          <a:xfrm>
            <a:off x="5067700" y="359200"/>
            <a:ext cx="2079000" cy="2376300"/>
          </a:xfrm>
          <a:prstGeom prst="rect">
            <a:avLst/>
          </a:prstGeom>
          <a:solidFill>
            <a:srgbClr val="CCCCCC"/>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0</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Afrique du Sud, Antigua-et-Barbuda, Arabie saoudite, Australie, Bahamas, Barbade, Belize, Brésil, Dominique, Fidji, Gabon, Grenade, Guyana, Israël, Jamaïque, Maurice, Nouvelle-Calédonie, Panama, Polynésie française, Saint-Kitts-et-Nevis, Saint-Vincent-et-les Grenadines, Sainte-Lucie, Samoa, Seychelles, Suriname, Trinité-et-Tobago, Émirats arabes unis</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208" name="Google Shape;208;p28"/>
          <p:cNvSpPr txBox="1"/>
          <p:nvPr/>
        </p:nvSpPr>
        <p:spPr>
          <a:xfrm>
            <a:off x="4769375" y="2663400"/>
            <a:ext cx="3986700" cy="2307900"/>
          </a:xfrm>
          <a:prstGeom prst="rect">
            <a:avLst/>
          </a:prstGeom>
          <a:solidFill>
            <a:schemeClr val="accent3"/>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2</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Albanie, Allemagne, Argentine, Arménie, Autriche, Azerbaïdjan, Bolivie (État plurinational de), Bulgarie, Bélarus, Canada, Chili, Chypre, Colombie, Costa Rica, Croatie, Cuba, Danemark, El Salvador, Espagne, Estonie, Finlande, France, Fédération de Russie, Grèce, Guatemala, Hongrie, Iran (République islamique d'), Irlande, Islande, Italie, Japon, Kazakhstan, Koweït, Lettonie, Libye, Lituanie, Malaisie, Malte, Maroc, Mexique, Monténégro, Myanmar, Norvège, Nouvelle-Zélande, Oman, Paraguay, Pologne, Portugal, Pérou, Roumanie, Royaume-Uni de Grande-Bretagne et d'Irlande du Nord, République de Corée, République de Moldova, République dominicaine, Serbie, Slovaquie, Slovénie, Suisse, Suède, Tchéquie, Thaïlande, Tunisie, Turquie, Ukraine, Uruguay, Équateur, États-Unis d'Amérique</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209" name="Google Shape;209;p28"/>
          <p:cNvSpPr txBox="1"/>
          <p:nvPr/>
        </p:nvSpPr>
        <p:spPr>
          <a:xfrm>
            <a:off x="7146700" y="1953400"/>
            <a:ext cx="1168800" cy="858300"/>
          </a:xfrm>
          <a:prstGeom prst="rect">
            <a:avLst/>
          </a:prstGeom>
          <a:solidFill>
            <a:srgbClr val="CCCCCC"/>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a:solidFill>
                  <a:srgbClr val="FF0000"/>
                </a:solidFill>
                <a:latin typeface="Average"/>
                <a:ea typeface="Average"/>
                <a:cs typeface="Average"/>
                <a:sym typeface="Average"/>
              </a:rPr>
              <a:t>Cluster 4</a:t>
            </a:r>
            <a:endParaRPr sz="180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a:solidFill>
                  <a:schemeClr val="lt1"/>
                </a:solidFill>
                <a:latin typeface="Average"/>
                <a:ea typeface="Average"/>
                <a:cs typeface="Average"/>
                <a:sym typeface="Average"/>
              </a:rPr>
              <a:t>Chine, continentale, Inde</a:t>
            </a: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a:solidFill>
                <a:schemeClr val="lt1"/>
              </a:solidFill>
              <a:latin typeface="Average"/>
              <a:ea typeface="Average"/>
              <a:cs typeface="Average"/>
              <a:sym typeface="Average"/>
            </a:endParaRPr>
          </a:p>
        </p:txBody>
      </p:sp>
      <p:sp>
        <p:nvSpPr>
          <p:cNvPr id="210" name="Google Shape;210;p28"/>
          <p:cNvSpPr txBox="1"/>
          <p:nvPr/>
        </p:nvSpPr>
        <p:spPr>
          <a:xfrm>
            <a:off x="7050450" y="215976"/>
            <a:ext cx="1502400" cy="1404000"/>
          </a:xfrm>
          <a:prstGeom prst="rect">
            <a:avLst/>
          </a:prstGeom>
          <a:solidFill>
            <a:srgbClr val="EFEFEF"/>
          </a:solid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fr" sz="1800" dirty="0">
                <a:solidFill>
                  <a:srgbClr val="FF0000"/>
                </a:solidFill>
                <a:latin typeface="Average"/>
                <a:ea typeface="Average"/>
                <a:cs typeface="Average"/>
                <a:sym typeface="Average"/>
              </a:rPr>
              <a:t>Cluster 3</a:t>
            </a:r>
            <a:endParaRPr sz="1800" dirty="0">
              <a:solidFill>
                <a:srgbClr val="FF0000"/>
              </a:solidFill>
              <a:latin typeface="Average"/>
              <a:ea typeface="Average"/>
              <a:cs typeface="Average"/>
              <a:sym typeface="Average"/>
            </a:endParaRPr>
          </a:p>
          <a:p>
            <a:pPr marL="0" lvl="0" indent="0" algn="l" rtl="0">
              <a:lnSpc>
                <a:spcPct val="115000"/>
              </a:lnSpc>
              <a:spcBef>
                <a:spcPts val="1200"/>
              </a:spcBef>
              <a:spcAft>
                <a:spcPts val="0"/>
              </a:spcAft>
              <a:buNone/>
            </a:pPr>
            <a:r>
              <a:rPr lang="fr" sz="900" dirty="0">
                <a:solidFill>
                  <a:schemeClr val="lt1"/>
                </a:solidFill>
                <a:latin typeface="Average"/>
                <a:ea typeface="Average"/>
                <a:cs typeface="Average"/>
                <a:sym typeface="Average"/>
              </a:rPr>
              <a:t>Belgique, Chine - RAS de Hong-Kong, Chine - RAS de Macao, Chine - Taiwan Province de, Luxembourg, Maldives, Pays-Bas</a:t>
            </a:r>
            <a:endParaRPr sz="900" dirty="0">
              <a:solidFill>
                <a:schemeClr val="lt1"/>
              </a:solidFill>
              <a:latin typeface="Average"/>
              <a:ea typeface="Average"/>
              <a:cs typeface="Average"/>
              <a:sym typeface="Average"/>
            </a:endParaRPr>
          </a:p>
          <a:p>
            <a:pPr marL="0" lvl="0" indent="0" algn="l" rtl="0">
              <a:lnSpc>
                <a:spcPct val="115000"/>
              </a:lnSpc>
              <a:spcBef>
                <a:spcPts val="1200"/>
              </a:spcBef>
              <a:spcAft>
                <a:spcPts val="0"/>
              </a:spcAft>
              <a:buNone/>
            </a:pPr>
            <a:endParaRPr sz="900" dirty="0">
              <a:solidFill>
                <a:schemeClr val="lt1"/>
              </a:solidFill>
              <a:latin typeface="Average"/>
              <a:ea typeface="Average"/>
              <a:cs typeface="Average"/>
              <a:sym typeface="Average"/>
            </a:endParaRPr>
          </a:p>
          <a:p>
            <a:pPr marL="0" lvl="0" indent="0" algn="l" rtl="0">
              <a:lnSpc>
                <a:spcPct val="115000"/>
              </a:lnSpc>
              <a:spcBef>
                <a:spcPts val="1200"/>
              </a:spcBef>
              <a:spcAft>
                <a:spcPts val="1200"/>
              </a:spcAft>
              <a:buNone/>
            </a:pPr>
            <a:endParaRPr sz="900" dirty="0">
              <a:solidFill>
                <a:schemeClr val="lt1"/>
              </a:solidFill>
              <a:latin typeface="Average"/>
              <a:ea typeface="Average"/>
              <a:cs typeface="Average"/>
              <a:sym typeface="Average"/>
            </a:endParaRPr>
          </a:p>
        </p:txBody>
      </p:sp>
      <p:sp>
        <p:nvSpPr>
          <p:cNvPr id="211" name="Google Shape;211;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2783625" y="1158075"/>
            <a:ext cx="4899300" cy="52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800">
                <a:solidFill>
                  <a:srgbClr val="FF0000"/>
                </a:solidFill>
              </a:rPr>
              <a:t>Présentation des pays sélectionnés</a:t>
            </a:r>
            <a:endParaRPr sz="2800">
              <a:solidFill>
                <a:srgbClr val="FF0000"/>
              </a:solidFill>
            </a:endParaRPr>
          </a:p>
        </p:txBody>
      </p:sp>
      <p:grpSp>
        <p:nvGrpSpPr>
          <p:cNvPr id="217" name="Google Shape;217;p29"/>
          <p:cNvGrpSpPr/>
          <p:nvPr/>
        </p:nvGrpSpPr>
        <p:grpSpPr>
          <a:xfrm>
            <a:off x="473575" y="3248450"/>
            <a:ext cx="3233483" cy="732531"/>
            <a:chOff x="6184327" y="3733725"/>
            <a:chExt cx="2717898" cy="351300"/>
          </a:xfrm>
        </p:grpSpPr>
        <p:sp>
          <p:nvSpPr>
            <p:cNvPr id="218" name="Google Shape;218;p29"/>
            <p:cNvSpPr/>
            <p:nvPr/>
          </p:nvSpPr>
          <p:spPr>
            <a:xfrm>
              <a:off x="6184327" y="3733725"/>
              <a:ext cx="2032800" cy="351300"/>
            </a:xfrm>
            <a:prstGeom prst="homePlate">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1000"/>
                </a:spcBef>
                <a:spcAft>
                  <a:spcPts val="0"/>
                </a:spcAft>
                <a:buNone/>
              </a:pPr>
              <a:r>
                <a:rPr lang="fr" sz="1200" b="1">
                  <a:solidFill>
                    <a:schemeClr val="lt1"/>
                  </a:solidFill>
                  <a:latin typeface="Average"/>
                  <a:ea typeface="Average"/>
                  <a:cs typeface="Average"/>
                  <a:sym typeface="Average"/>
                </a:rPr>
                <a:t>Belgique, </a:t>
              </a:r>
              <a:endParaRPr sz="1200" b="1">
                <a:solidFill>
                  <a:schemeClr val="lt1"/>
                </a:solidFill>
                <a:latin typeface="Average"/>
                <a:ea typeface="Average"/>
                <a:cs typeface="Average"/>
                <a:sym typeface="Average"/>
              </a:endParaRPr>
            </a:p>
            <a:p>
              <a:pPr marL="0" lvl="0" indent="0" algn="l" rtl="0">
                <a:spcBef>
                  <a:spcPts val="1000"/>
                </a:spcBef>
                <a:spcAft>
                  <a:spcPts val="1000"/>
                </a:spcAft>
                <a:buNone/>
              </a:pPr>
              <a:r>
                <a:rPr lang="fr" sz="1300">
                  <a:solidFill>
                    <a:srgbClr val="374151"/>
                  </a:solidFill>
                  <a:latin typeface="Average"/>
                  <a:ea typeface="Average"/>
                  <a:cs typeface="Average"/>
                  <a:sym typeface="Average"/>
                </a:rPr>
                <a:t>Chine - RAS de Hong-Kong</a:t>
              </a:r>
              <a:endParaRPr/>
            </a:p>
          </p:txBody>
        </p:sp>
        <p:sp>
          <p:nvSpPr>
            <p:cNvPr id="219" name="Google Shape;219;p29"/>
            <p:cNvSpPr/>
            <p:nvPr/>
          </p:nvSpPr>
          <p:spPr>
            <a:xfrm>
              <a:off x="80985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83271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85557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9"/>
          <p:cNvGrpSpPr/>
          <p:nvPr/>
        </p:nvGrpSpPr>
        <p:grpSpPr>
          <a:xfrm>
            <a:off x="3218188" y="3248467"/>
            <a:ext cx="2918757" cy="732535"/>
            <a:chOff x="6448870" y="3733723"/>
            <a:chExt cx="2453355" cy="351302"/>
          </a:xfrm>
        </p:grpSpPr>
        <p:sp>
          <p:nvSpPr>
            <p:cNvPr id="223" name="Google Shape;223;p29"/>
            <p:cNvSpPr/>
            <p:nvPr/>
          </p:nvSpPr>
          <p:spPr>
            <a:xfrm>
              <a:off x="6448870" y="3733723"/>
              <a:ext cx="1768500" cy="351300"/>
            </a:xfrm>
            <a:prstGeom prst="homePlate">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1000"/>
                </a:spcBef>
                <a:spcAft>
                  <a:spcPts val="0"/>
                </a:spcAft>
                <a:buNone/>
              </a:pPr>
              <a:r>
                <a:rPr lang="fr" sz="1300">
                  <a:solidFill>
                    <a:srgbClr val="374151"/>
                  </a:solidFill>
                  <a:latin typeface="Average"/>
                  <a:ea typeface="Average"/>
                  <a:cs typeface="Average"/>
                  <a:sym typeface="Average"/>
                </a:rPr>
                <a:t>Chine - RAS de Macao</a:t>
              </a:r>
              <a:endParaRPr sz="1300">
                <a:solidFill>
                  <a:srgbClr val="374151"/>
                </a:solidFill>
                <a:latin typeface="Average"/>
                <a:ea typeface="Average"/>
                <a:cs typeface="Average"/>
                <a:sym typeface="Average"/>
              </a:endParaRPr>
            </a:p>
            <a:p>
              <a:pPr marL="0" lvl="0" indent="0" algn="l" rtl="0">
                <a:spcBef>
                  <a:spcPts val="1000"/>
                </a:spcBef>
                <a:spcAft>
                  <a:spcPts val="1000"/>
                </a:spcAft>
                <a:buNone/>
              </a:pPr>
              <a:r>
                <a:rPr lang="fr" sz="1200" b="1">
                  <a:solidFill>
                    <a:schemeClr val="lt1"/>
                  </a:solidFill>
                  <a:latin typeface="Average"/>
                  <a:ea typeface="Average"/>
                  <a:cs typeface="Average"/>
                  <a:sym typeface="Average"/>
                </a:rPr>
                <a:t>Luxembourg,</a:t>
              </a:r>
              <a:endParaRPr/>
            </a:p>
          </p:txBody>
        </p:sp>
        <p:sp>
          <p:nvSpPr>
            <p:cNvPr id="224" name="Google Shape;224;p29"/>
            <p:cNvSpPr/>
            <p:nvPr/>
          </p:nvSpPr>
          <p:spPr>
            <a:xfrm>
              <a:off x="80985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83271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85557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29"/>
          <p:cNvGrpSpPr/>
          <p:nvPr/>
        </p:nvGrpSpPr>
        <p:grpSpPr>
          <a:xfrm>
            <a:off x="5654671" y="3248467"/>
            <a:ext cx="2918757" cy="732535"/>
            <a:chOff x="6448870" y="3733723"/>
            <a:chExt cx="2453355" cy="351302"/>
          </a:xfrm>
        </p:grpSpPr>
        <p:sp>
          <p:nvSpPr>
            <p:cNvPr id="228" name="Google Shape;228;p29"/>
            <p:cNvSpPr/>
            <p:nvPr/>
          </p:nvSpPr>
          <p:spPr>
            <a:xfrm>
              <a:off x="6448870" y="3733723"/>
              <a:ext cx="1768500" cy="351300"/>
            </a:xfrm>
            <a:prstGeom prst="homePlate">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1200"/>
                </a:spcBef>
                <a:spcAft>
                  <a:spcPts val="0"/>
                </a:spcAft>
                <a:buNone/>
              </a:pPr>
              <a:r>
                <a:rPr lang="fr" sz="1300">
                  <a:solidFill>
                    <a:srgbClr val="374151"/>
                  </a:solidFill>
                  <a:latin typeface="Average"/>
                  <a:ea typeface="Average"/>
                  <a:cs typeface="Average"/>
                  <a:sym typeface="Average"/>
                </a:rPr>
                <a:t>Maldives,</a:t>
              </a:r>
              <a:endParaRPr sz="1300">
                <a:solidFill>
                  <a:srgbClr val="374151"/>
                </a:solidFill>
                <a:latin typeface="Average"/>
                <a:ea typeface="Average"/>
                <a:cs typeface="Average"/>
                <a:sym typeface="Average"/>
              </a:endParaRPr>
            </a:p>
            <a:p>
              <a:pPr marL="0" lvl="0" indent="0" algn="l" rtl="0">
                <a:spcBef>
                  <a:spcPts val="1200"/>
                </a:spcBef>
                <a:spcAft>
                  <a:spcPts val="1200"/>
                </a:spcAft>
                <a:buNone/>
              </a:pPr>
              <a:r>
                <a:rPr lang="fr" sz="1200" b="1">
                  <a:solidFill>
                    <a:schemeClr val="lt1"/>
                  </a:solidFill>
                  <a:latin typeface="Average"/>
                  <a:ea typeface="Average"/>
                  <a:cs typeface="Average"/>
                  <a:sym typeface="Average"/>
                </a:rPr>
                <a:t>Pays-Bas</a:t>
              </a:r>
              <a:endParaRPr/>
            </a:p>
          </p:txBody>
        </p:sp>
        <p:sp>
          <p:nvSpPr>
            <p:cNvPr id="229" name="Google Shape;229;p29"/>
            <p:cNvSpPr/>
            <p:nvPr/>
          </p:nvSpPr>
          <p:spPr>
            <a:xfrm>
              <a:off x="80985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83271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85557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29"/>
          <p:cNvSpPr/>
          <p:nvPr/>
        </p:nvSpPr>
        <p:spPr>
          <a:xfrm rot="-1077917">
            <a:off x="698431" y="688050"/>
            <a:ext cx="1944297" cy="1765750"/>
          </a:xfrm>
          <a:prstGeom prst="wedgeRectCallout">
            <a:avLst>
              <a:gd name="adj1" fmla="val -15605"/>
              <a:gd name="adj2" fmla="val 91555"/>
            </a:avLst>
          </a:prstGeom>
          <a:solidFill>
            <a:schemeClr val="lt2"/>
          </a:solidFill>
          <a:ln w="9525" cap="flat" cmpd="sng">
            <a:solidFill>
              <a:schemeClr val="dk2"/>
            </a:solidFill>
            <a:prstDash val="solid"/>
            <a:round/>
            <a:headEnd type="none" w="sm" len="sm"/>
            <a:tailEnd type="none" w="sm" len="sm"/>
          </a:ln>
          <a:effectLst>
            <a:outerShdw blurRad="57150" dist="104775" dir="6120000" algn="bl" rotWithShape="0">
              <a:srgbClr val="000000">
                <a:alpha val="57000"/>
              </a:srgbClr>
            </a:outerShdw>
          </a:effectLst>
        </p:spPr>
        <p:txBody>
          <a:bodyPr spcFirstLastPara="1" wrap="square" lIns="91425" tIns="91425" rIns="91425" bIns="91425" anchor="ctr" anchorCtr="0">
            <a:noAutofit/>
          </a:bodyPr>
          <a:lstStyle/>
          <a:p>
            <a:pPr marL="0" lvl="0" indent="0" algn="ctr" rtl="0">
              <a:spcBef>
                <a:spcPts val="1200"/>
              </a:spcBef>
              <a:spcAft>
                <a:spcPts val="0"/>
              </a:spcAft>
              <a:buNone/>
            </a:pPr>
            <a:r>
              <a:rPr lang="fr" sz="1700" b="1" i="1">
                <a:solidFill>
                  <a:srgbClr val="FF0000"/>
                </a:solidFill>
                <a:latin typeface="Average"/>
                <a:ea typeface="Average"/>
                <a:cs typeface="Average"/>
                <a:sym typeface="Average"/>
              </a:rPr>
              <a:t>Belgique</a:t>
            </a:r>
            <a:endParaRPr sz="1700" b="1" i="1">
              <a:solidFill>
                <a:srgbClr val="FF0000"/>
              </a:solidFill>
              <a:latin typeface="Average"/>
              <a:ea typeface="Average"/>
              <a:cs typeface="Average"/>
              <a:sym typeface="Average"/>
            </a:endParaRPr>
          </a:p>
          <a:p>
            <a:pPr marL="0" lvl="0" indent="0" algn="ctr" rtl="0">
              <a:spcBef>
                <a:spcPts val="1200"/>
              </a:spcBef>
              <a:spcAft>
                <a:spcPts val="0"/>
              </a:spcAft>
              <a:buNone/>
            </a:pPr>
            <a:r>
              <a:rPr lang="fr" sz="1700" b="1" i="1">
                <a:solidFill>
                  <a:srgbClr val="FF0000"/>
                </a:solidFill>
                <a:latin typeface="Average"/>
                <a:ea typeface="Average"/>
                <a:cs typeface="Average"/>
                <a:sym typeface="Average"/>
              </a:rPr>
              <a:t>Luxembourg</a:t>
            </a:r>
            <a:endParaRPr sz="1700" b="1" i="1">
              <a:solidFill>
                <a:srgbClr val="FF0000"/>
              </a:solidFill>
              <a:latin typeface="Average"/>
              <a:ea typeface="Average"/>
              <a:cs typeface="Average"/>
              <a:sym typeface="Average"/>
            </a:endParaRPr>
          </a:p>
          <a:p>
            <a:pPr marL="0" lvl="0" indent="0" algn="ctr" rtl="0">
              <a:spcBef>
                <a:spcPts val="1200"/>
              </a:spcBef>
              <a:spcAft>
                <a:spcPts val="1200"/>
              </a:spcAft>
              <a:buNone/>
            </a:pPr>
            <a:r>
              <a:rPr lang="fr" sz="1700" b="1" i="1">
                <a:solidFill>
                  <a:srgbClr val="FF0000"/>
                </a:solidFill>
                <a:latin typeface="Average"/>
                <a:ea typeface="Average"/>
                <a:cs typeface="Average"/>
                <a:sym typeface="Average"/>
              </a:rPr>
              <a:t>Pays-Bas</a:t>
            </a:r>
            <a:endParaRPr sz="1800" b="1" i="1">
              <a:solidFill>
                <a:srgbClr val="FF0000"/>
              </a:solidFill>
              <a:latin typeface="Average"/>
              <a:ea typeface="Average"/>
              <a:cs typeface="Average"/>
              <a:sym typeface="Average"/>
            </a:endParaRPr>
          </a:p>
        </p:txBody>
      </p:sp>
      <p:sp>
        <p:nvSpPr>
          <p:cNvPr id="233" name="Google Shape;233;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p:nvPr/>
        </p:nvSpPr>
        <p:spPr>
          <a:xfrm>
            <a:off x="1749775" y="1097275"/>
            <a:ext cx="5033400" cy="1922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fr" sz="1100">
                <a:solidFill>
                  <a:srgbClr val="374151"/>
                </a:solidFill>
              </a:rPr>
              <a:t>Cette analyse offre une perspective claire sur les pays recommandés pour l'exportation de poulet. Les clusters identifiés fournissent une base solide pour orienter les décisions stratégiques, en tenant compte de facteurs essentiels tels que la disponibilité locale, la demande, et la stabilité économique et politique.</a:t>
            </a:r>
            <a:endParaRPr sz="1100">
              <a:solidFill>
                <a:srgbClr val="374151"/>
              </a:solidFill>
            </a:endParaRPr>
          </a:p>
          <a:p>
            <a:pPr marL="0" lvl="0" indent="0" algn="l" rtl="0">
              <a:lnSpc>
                <a:spcPct val="115000"/>
              </a:lnSpc>
              <a:spcBef>
                <a:spcPts val="1500"/>
              </a:spcBef>
              <a:spcAft>
                <a:spcPts val="0"/>
              </a:spcAft>
              <a:buNone/>
            </a:pPr>
            <a:endParaRPr sz="1100">
              <a:solidFill>
                <a:srgbClr val="374151"/>
              </a:solidFill>
            </a:endParaRPr>
          </a:p>
          <a:p>
            <a:pPr marL="0" lvl="0" indent="0" algn="l" rtl="0">
              <a:lnSpc>
                <a:spcPct val="115000"/>
              </a:lnSpc>
              <a:spcBef>
                <a:spcPts val="1500"/>
              </a:spcBef>
              <a:spcAft>
                <a:spcPts val="1200"/>
              </a:spcAft>
              <a:buNone/>
            </a:pPr>
            <a:endParaRPr sz="1200" i="1">
              <a:solidFill>
                <a:schemeClr val="lt1"/>
              </a:solidFill>
              <a:latin typeface="Average"/>
              <a:ea typeface="Average"/>
              <a:cs typeface="Average"/>
              <a:sym typeface="Average"/>
            </a:endParaRPr>
          </a:p>
        </p:txBody>
      </p:sp>
      <p:pic>
        <p:nvPicPr>
          <p:cNvPr id="239" name="Google Shape;239;p30"/>
          <p:cNvPicPr preferRelativeResize="0"/>
          <p:nvPr/>
        </p:nvPicPr>
        <p:blipFill>
          <a:blip r:embed="rId3">
            <a:alphaModFix/>
          </a:blip>
          <a:stretch>
            <a:fillRect/>
          </a:stretch>
        </p:blipFill>
        <p:spPr>
          <a:xfrm>
            <a:off x="1749775" y="2493663"/>
            <a:ext cx="5033350" cy="2154900"/>
          </a:xfrm>
          <a:prstGeom prst="rect">
            <a:avLst/>
          </a:prstGeom>
          <a:noFill/>
          <a:ln>
            <a:noFill/>
          </a:ln>
          <a:effectLst>
            <a:glow rad="139700">
              <a:schemeClr val="accent1">
                <a:satMod val="175000"/>
                <a:alpha val="40000"/>
              </a:schemeClr>
            </a:glow>
          </a:effectLst>
        </p:spPr>
      </p:pic>
      <p:sp>
        <p:nvSpPr>
          <p:cNvPr id="240" name="Google Shape;240;p30"/>
          <p:cNvSpPr txBox="1">
            <a:spLocks noGrp="1"/>
          </p:cNvSpPr>
          <p:nvPr>
            <p:ph type="title"/>
          </p:nvPr>
        </p:nvSpPr>
        <p:spPr>
          <a:xfrm rot="-338">
            <a:off x="0" y="3548350"/>
            <a:ext cx="9144000" cy="625500"/>
          </a:xfrm>
          <a:prstGeom prst="rect">
            <a:avLst/>
          </a:prstGeom>
          <a:effectLst>
            <a:reflection endPos="80000" fadeDir="5400012"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r>
              <a:rPr lang="fr" sz="2800">
                <a:solidFill>
                  <a:schemeClr val="lt2"/>
                </a:solidFill>
              </a:rPr>
              <a:t>CONCLUSIONS</a:t>
            </a:r>
            <a:endParaRPr sz="2800">
              <a:solidFill>
                <a:schemeClr val="lt2"/>
              </a:solidFill>
            </a:endParaRPr>
          </a:p>
        </p:txBody>
      </p:sp>
      <p:sp>
        <p:nvSpPr>
          <p:cNvPr id="241" name="Google Shape;241;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338800" y="282975"/>
            <a:ext cx="5322900" cy="272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4000" b="1">
                <a:solidFill>
                  <a:srgbClr val="FF0000"/>
                </a:solidFill>
                <a:latin typeface="Oswald"/>
                <a:ea typeface="Oswald"/>
                <a:cs typeface="Oswald"/>
                <a:sym typeface="Oswald"/>
              </a:rPr>
              <a:t>SOMMAIRE</a:t>
            </a:r>
            <a:endParaRPr sz="4000" b="1">
              <a:solidFill>
                <a:srgbClr val="FF0000"/>
              </a:solidFill>
              <a:latin typeface="Oswald"/>
              <a:ea typeface="Oswald"/>
              <a:cs typeface="Oswald"/>
              <a:sym typeface="Oswald"/>
            </a:endParaRPr>
          </a:p>
          <a:p>
            <a:pPr marL="0" lvl="0" indent="0" algn="l" rtl="0">
              <a:spcBef>
                <a:spcPts val="0"/>
              </a:spcBef>
              <a:spcAft>
                <a:spcPts val="0"/>
              </a:spcAft>
              <a:buNone/>
            </a:pPr>
            <a:endParaRPr sz="1800">
              <a:solidFill>
                <a:schemeClr val="accent1"/>
              </a:solidFill>
              <a:latin typeface="Average"/>
              <a:ea typeface="Average"/>
              <a:cs typeface="Average"/>
              <a:sym typeface="Average"/>
            </a:endParaRPr>
          </a:p>
          <a:p>
            <a:pPr marL="0" lvl="0" indent="0" algn="l" rtl="0">
              <a:spcBef>
                <a:spcPts val="0"/>
              </a:spcBef>
              <a:spcAft>
                <a:spcPts val="0"/>
              </a:spcAft>
              <a:buNone/>
            </a:pPr>
            <a:endParaRPr sz="1800">
              <a:solidFill>
                <a:schemeClr val="accent1"/>
              </a:solidFill>
              <a:latin typeface="Average"/>
              <a:ea typeface="Average"/>
              <a:cs typeface="Average"/>
              <a:sym typeface="Average"/>
            </a:endParaRPr>
          </a:p>
          <a:p>
            <a:pPr marL="0" lvl="0" indent="0" algn="l" rtl="0">
              <a:spcBef>
                <a:spcPts val="0"/>
              </a:spcBef>
              <a:spcAft>
                <a:spcPts val="0"/>
              </a:spcAft>
              <a:buNone/>
            </a:pPr>
            <a:endParaRPr sz="1800">
              <a:solidFill>
                <a:schemeClr val="accent1"/>
              </a:solidFill>
              <a:latin typeface="Average"/>
              <a:ea typeface="Average"/>
              <a:cs typeface="Average"/>
              <a:sym typeface="Average"/>
            </a:endParaRPr>
          </a:p>
          <a:p>
            <a:pPr marL="457200" lvl="0" indent="-349250" algn="l" rtl="0">
              <a:lnSpc>
                <a:spcPct val="150000"/>
              </a:lnSpc>
              <a:spcBef>
                <a:spcPts val="0"/>
              </a:spcBef>
              <a:spcAft>
                <a:spcPts val="0"/>
              </a:spcAft>
              <a:buClr>
                <a:schemeClr val="accent1"/>
              </a:buClr>
              <a:buSzPts val="1900"/>
              <a:buFont typeface="Average"/>
              <a:buAutoNum type="arabicPeriod"/>
            </a:pPr>
            <a:r>
              <a:rPr lang="fr" sz="1900">
                <a:solidFill>
                  <a:schemeClr val="accent1"/>
                </a:solidFill>
                <a:latin typeface="Average"/>
                <a:ea typeface="Average"/>
                <a:cs typeface="Average"/>
                <a:sym typeface="Average"/>
              </a:rPr>
              <a:t>Collecte des données </a:t>
            </a:r>
            <a:endParaRPr sz="1900">
              <a:solidFill>
                <a:schemeClr val="accent1"/>
              </a:solidFill>
              <a:latin typeface="Average"/>
              <a:ea typeface="Average"/>
              <a:cs typeface="Average"/>
              <a:sym typeface="Average"/>
            </a:endParaRPr>
          </a:p>
          <a:p>
            <a:pPr marL="457200" lvl="0" indent="-349250" algn="l" rtl="0">
              <a:lnSpc>
                <a:spcPct val="150000"/>
              </a:lnSpc>
              <a:spcBef>
                <a:spcPts val="0"/>
              </a:spcBef>
              <a:spcAft>
                <a:spcPts val="0"/>
              </a:spcAft>
              <a:buClr>
                <a:schemeClr val="accent1"/>
              </a:buClr>
              <a:buSzPts val="1900"/>
              <a:buFont typeface="Average"/>
              <a:buAutoNum type="arabicPeriod"/>
            </a:pPr>
            <a:r>
              <a:rPr lang="fr" sz="1900">
                <a:solidFill>
                  <a:schemeClr val="accent1"/>
                </a:solidFill>
                <a:latin typeface="Average"/>
                <a:ea typeface="Average"/>
                <a:cs typeface="Average"/>
                <a:sym typeface="Average"/>
              </a:rPr>
              <a:t>Clustering et analyses</a:t>
            </a:r>
            <a:endParaRPr sz="1900">
              <a:solidFill>
                <a:schemeClr val="accent1"/>
              </a:solidFill>
              <a:latin typeface="Average"/>
              <a:ea typeface="Average"/>
              <a:cs typeface="Average"/>
              <a:sym typeface="Average"/>
            </a:endParaRPr>
          </a:p>
          <a:p>
            <a:pPr marL="457200" lvl="0" indent="-342900" algn="l" rtl="0">
              <a:lnSpc>
                <a:spcPct val="150000"/>
              </a:lnSpc>
              <a:spcBef>
                <a:spcPts val="0"/>
              </a:spcBef>
              <a:spcAft>
                <a:spcPts val="0"/>
              </a:spcAft>
              <a:buClr>
                <a:schemeClr val="accent1"/>
              </a:buClr>
              <a:buSzPts val="1800"/>
              <a:buFont typeface="Average"/>
              <a:buAutoNum type="arabicPeriod"/>
            </a:pPr>
            <a:r>
              <a:rPr lang="fr" sz="1900">
                <a:solidFill>
                  <a:schemeClr val="accent1"/>
                </a:solidFill>
                <a:latin typeface="Average"/>
                <a:ea typeface="Average"/>
                <a:cs typeface="Average"/>
                <a:sym typeface="Average"/>
              </a:rPr>
              <a:t>Choix des pays</a:t>
            </a:r>
            <a:r>
              <a:rPr lang="fr" sz="1800">
                <a:solidFill>
                  <a:schemeClr val="accent1"/>
                </a:solidFill>
                <a:latin typeface="Average"/>
                <a:ea typeface="Average"/>
                <a:cs typeface="Average"/>
                <a:sym typeface="Average"/>
              </a:rPr>
              <a:t> </a:t>
            </a:r>
            <a:endParaRPr sz="1800">
              <a:solidFill>
                <a:schemeClr val="accent1"/>
              </a:solidFill>
              <a:latin typeface="Average"/>
              <a:ea typeface="Average"/>
              <a:cs typeface="Average"/>
              <a:sym typeface="Average"/>
            </a:endParaRPr>
          </a:p>
        </p:txBody>
      </p:sp>
      <p:pic>
        <p:nvPicPr>
          <p:cNvPr id="68" name="Google Shape;68;p14"/>
          <p:cNvPicPr preferRelativeResize="0"/>
          <p:nvPr/>
        </p:nvPicPr>
        <p:blipFill>
          <a:blip r:embed="rId3">
            <a:alphaModFix/>
          </a:blip>
          <a:stretch>
            <a:fillRect/>
          </a:stretch>
        </p:blipFill>
        <p:spPr>
          <a:xfrm flipH="1">
            <a:off x="5747794" y="464013"/>
            <a:ext cx="2967701" cy="2188675"/>
          </a:xfrm>
          <a:prstGeom prst="rect">
            <a:avLst/>
          </a:prstGeom>
          <a:noFill/>
          <a:ln>
            <a:noFill/>
          </a:ln>
          <a:effectLst>
            <a:reflection endPos="30000" dist="38100" dir="5400000" fadeDir="5400012" sy="-100000" algn="bl" rotWithShape="0"/>
          </a:effectLst>
        </p:spPr>
      </p:pic>
      <p:sp>
        <p:nvSpPr>
          <p:cNvPr id="69" name="Google Shape;69;p14"/>
          <p:cNvSpPr txBox="1">
            <a:spLocks noGrp="1"/>
          </p:cNvSpPr>
          <p:nvPr>
            <p:ph type="body" idx="4294967295"/>
          </p:nvPr>
        </p:nvSpPr>
        <p:spPr>
          <a:xfrm>
            <a:off x="37375" y="4470775"/>
            <a:ext cx="6680100" cy="55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sz="1500">
                <a:solidFill>
                  <a:schemeClr val="accent1"/>
                </a:solidFill>
              </a:rPr>
              <a:t>Les données utilisés pour l’analyse ont été récupérés sur le site FAO</a:t>
            </a:r>
            <a:endParaRPr sz="1500">
              <a:solidFill>
                <a:schemeClr val="accent1"/>
              </a:solidFill>
            </a:endParaRPr>
          </a:p>
        </p:txBody>
      </p:sp>
      <p:sp>
        <p:nvSpPr>
          <p:cNvPr id="70" name="Google Shape;70;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pic>
        <p:nvPicPr>
          <p:cNvPr id="71" name="Google Shape;71;p14"/>
          <p:cNvPicPr preferRelativeResize="0"/>
          <p:nvPr/>
        </p:nvPicPr>
        <p:blipFill>
          <a:blip r:embed="rId4">
            <a:alphaModFix/>
          </a:blip>
          <a:stretch>
            <a:fillRect/>
          </a:stretch>
        </p:blipFill>
        <p:spPr>
          <a:xfrm>
            <a:off x="5492687" y="4137925"/>
            <a:ext cx="3477925" cy="73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457200" lvl="0" indent="-482600" algn="ctr" rtl="0">
              <a:spcBef>
                <a:spcPts val="0"/>
              </a:spcBef>
              <a:spcAft>
                <a:spcPts val="0"/>
              </a:spcAft>
              <a:buClr>
                <a:srgbClr val="FF0000"/>
              </a:buClr>
              <a:buSzPts val="4000"/>
              <a:buAutoNum type="arabicPeriod"/>
            </a:pPr>
            <a:r>
              <a:rPr lang="fr" sz="4000">
                <a:solidFill>
                  <a:srgbClr val="FF0000"/>
                </a:solidFill>
              </a:rPr>
              <a:t>Préparation des données</a:t>
            </a:r>
            <a:r>
              <a:rPr lang="fr"/>
              <a:t> </a:t>
            </a:r>
            <a:endParaRPr/>
          </a:p>
        </p:txBody>
      </p:sp>
      <p:sp>
        <p:nvSpPr>
          <p:cNvPr id="77" name="Google Shape;77;p15"/>
          <p:cNvSpPr txBox="1"/>
          <p:nvPr/>
        </p:nvSpPr>
        <p:spPr>
          <a:xfrm>
            <a:off x="435050" y="1563150"/>
            <a:ext cx="6651000" cy="272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1"/>
              </a:buClr>
              <a:buSzPts val="1800"/>
              <a:buFont typeface="Average"/>
              <a:buAutoNum type="arabicPeriod"/>
            </a:pPr>
            <a:r>
              <a:rPr lang="fr" sz="1800">
                <a:solidFill>
                  <a:schemeClr val="accent1"/>
                </a:solidFill>
                <a:latin typeface="Average"/>
                <a:ea typeface="Average"/>
                <a:cs typeface="Average"/>
                <a:sym typeface="Average"/>
              </a:rPr>
              <a:t>Fichiers donnés/chargés sur le site FAO : </a:t>
            </a:r>
            <a:endParaRPr sz="1800">
              <a:solidFill>
                <a:schemeClr val="accent1"/>
              </a:solidFill>
              <a:latin typeface="Average"/>
              <a:ea typeface="Average"/>
              <a:cs typeface="Average"/>
              <a:sym typeface="Average"/>
            </a:endParaRPr>
          </a:p>
          <a:p>
            <a:pPr marL="914400" lvl="1" indent="-342900" algn="l" rtl="0">
              <a:lnSpc>
                <a:spcPct val="115000"/>
              </a:lnSpc>
              <a:spcBef>
                <a:spcPts val="0"/>
              </a:spcBef>
              <a:spcAft>
                <a:spcPts val="0"/>
              </a:spcAft>
              <a:buClr>
                <a:schemeClr val="accent1"/>
              </a:buClr>
              <a:buSzPts val="1800"/>
              <a:buFont typeface="Average"/>
              <a:buAutoNum type="alphaLcPeriod"/>
            </a:pPr>
            <a:r>
              <a:rPr lang="fr" sz="1800">
                <a:solidFill>
                  <a:schemeClr val="accent1"/>
                </a:solidFill>
                <a:latin typeface="Average"/>
                <a:ea typeface="Average"/>
                <a:cs typeface="Average"/>
                <a:sym typeface="Average"/>
              </a:rPr>
              <a:t>Population</a:t>
            </a:r>
            <a:endParaRPr sz="1800">
              <a:solidFill>
                <a:schemeClr val="accent1"/>
              </a:solidFill>
              <a:latin typeface="Average"/>
              <a:ea typeface="Average"/>
              <a:cs typeface="Average"/>
              <a:sym typeface="Average"/>
            </a:endParaRPr>
          </a:p>
          <a:p>
            <a:pPr marL="914400" lvl="1" indent="-342900" algn="l" rtl="0">
              <a:lnSpc>
                <a:spcPct val="115000"/>
              </a:lnSpc>
              <a:spcBef>
                <a:spcPts val="0"/>
              </a:spcBef>
              <a:spcAft>
                <a:spcPts val="0"/>
              </a:spcAft>
              <a:buClr>
                <a:schemeClr val="accent1"/>
              </a:buClr>
              <a:buSzPts val="1800"/>
              <a:buFont typeface="Average"/>
              <a:buAutoNum type="alphaLcPeriod"/>
            </a:pPr>
            <a:r>
              <a:rPr lang="fr" sz="1800">
                <a:solidFill>
                  <a:schemeClr val="accent1"/>
                </a:solidFill>
                <a:latin typeface="Average"/>
                <a:ea typeface="Average"/>
                <a:cs typeface="Average"/>
                <a:sym typeface="Average"/>
              </a:rPr>
              <a:t>Disponibilité alimentaire</a:t>
            </a:r>
            <a:endParaRPr sz="1800">
              <a:solidFill>
                <a:schemeClr val="accent1"/>
              </a:solidFill>
              <a:latin typeface="Average"/>
              <a:ea typeface="Average"/>
              <a:cs typeface="Average"/>
              <a:sym typeface="Average"/>
            </a:endParaRPr>
          </a:p>
          <a:p>
            <a:pPr marL="914400" lvl="1" indent="-342900" algn="l" rtl="0">
              <a:lnSpc>
                <a:spcPct val="115000"/>
              </a:lnSpc>
              <a:spcBef>
                <a:spcPts val="0"/>
              </a:spcBef>
              <a:spcAft>
                <a:spcPts val="0"/>
              </a:spcAft>
              <a:buClr>
                <a:schemeClr val="accent1"/>
              </a:buClr>
              <a:buSzPts val="1800"/>
              <a:buFont typeface="Average"/>
              <a:buAutoNum type="alphaLcPeriod"/>
            </a:pPr>
            <a:r>
              <a:rPr lang="fr" sz="1800">
                <a:solidFill>
                  <a:schemeClr val="accent1"/>
                </a:solidFill>
                <a:latin typeface="Average"/>
                <a:ea typeface="Average"/>
                <a:cs typeface="Average"/>
                <a:sym typeface="Average"/>
              </a:rPr>
              <a:t>Pib et croissance économique</a:t>
            </a:r>
            <a:endParaRPr sz="1800">
              <a:solidFill>
                <a:schemeClr val="accent1"/>
              </a:solidFill>
              <a:latin typeface="Average"/>
              <a:ea typeface="Average"/>
              <a:cs typeface="Average"/>
              <a:sym typeface="Average"/>
            </a:endParaRPr>
          </a:p>
          <a:p>
            <a:pPr marL="914400" lvl="1" indent="-342900" algn="l" rtl="0">
              <a:lnSpc>
                <a:spcPct val="115000"/>
              </a:lnSpc>
              <a:spcBef>
                <a:spcPts val="0"/>
              </a:spcBef>
              <a:spcAft>
                <a:spcPts val="0"/>
              </a:spcAft>
              <a:buClr>
                <a:schemeClr val="accent1"/>
              </a:buClr>
              <a:buSzPts val="1800"/>
              <a:buFont typeface="Average"/>
              <a:buAutoNum type="alphaLcPeriod"/>
            </a:pPr>
            <a:r>
              <a:rPr lang="fr" sz="1800">
                <a:solidFill>
                  <a:schemeClr val="accent1"/>
                </a:solidFill>
                <a:latin typeface="Average"/>
                <a:ea typeface="Average"/>
                <a:cs typeface="Average"/>
                <a:sym typeface="Average"/>
              </a:rPr>
              <a:t>Stabilité politique</a:t>
            </a:r>
            <a:endParaRPr sz="1800">
              <a:solidFill>
                <a:schemeClr val="accent1"/>
              </a:solidFill>
              <a:latin typeface="Average"/>
              <a:ea typeface="Average"/>
              <a:cs typeface="Average"/>
              <a:sym typeface="Average"/>
            </a:endParaRPr>
          </a:p>
          <a:p>
            <a:pPr marL="457200" lvl="0" indent="-342900" algn="l" rtl="0">
              <a:lnSpc>
                <a:spcPct val="115000"/>
              </a:lnSpc>
              <a:spcBef>
                <a:spcPts val="0"/>
              </a:spcBef>
              <a:spcAft>
                <a:spcPts val="0"/>
              </a:spcAft>
              <a:buClr>
                <a:schemeClr val="accent1"/>
              </a:buClr>
              <a:buSzPts val="1800"/>
              <a:buFont typeface="Average"/>
              <a:buAutoNum type="arabicPeriod"/>
            </a:pPr>
            <a:r>
              <a:rPr lang="fr" sz="1800">
                <a:solidFill>
                  <a:schemeClr val="accent1"/>
                </a:solidFill>
                <a:latin typeface="Average"/>
                <a:ea typeface="Average"/>
                <a:cs typeface="Average"/>
                <a:sym typeface="Average"/>
              </a:rPr>
              <a:t>Agrégation des valeurs par pays et par années</a:t>
            </a:r>
            <a:endParaRPr sz="1800">
              <a:solidFill>
                <a:schemeClr val="accent1"/>
              </a:solidFill>
              <a:latin typeface="Average"/>
              <a:ea typeface="Average"/>
              <a:cs typeface="Average"/>
              <a:sym typeface="Average"/>
            </a:endParaRPr>
          </a:p>
          <a:p>
            <a:pPr marL="457200" lvl="0" indent="-342900" algn="l" rtl="0">
              <a:lnSpc>
                <a:spcPct val="115000"/>
              </a:lnSpc>
              <a:spcBef>
                <a:spcPts val="0"/>
              </a:spcBef>
              <a:spcAft>
                <a:spcPts val="0"/>
              </a:spcAft>
              <a:buClr>
                <a:schemeClr val="accent1"/>
              </a:buClr>
              <a:buSzPts val="1800"/>
              <a:buFont typeface="Average"/>
              <a:buAutoNum type="arabicPeriod"/>
            </a:pPr>
            <a:r>
              <a:rPr lang="fr" sz="1800">
                <a:solidFill>
                  <a:schemeClr val="accent1"/>
                </a:solidFill>
                <a:latin typeface="Average"/>
                <a:ea typeface="Average"/>
                <a:cs typeface="Average"/>
                <a:sym typeface="Average"/>
              </a:rPr>
              <a:t>Jointures des différents dataframes</a:t>
            </a:r>
            <a:endParaRPr sz="1800">
              <a:solidFill>
                <a:schemeClr val="accent1"/>
              </a:solidFill>
              <a:latin typeface="Average"/>
              <a:ea typeface="Average"/>
              <a:cs typeface="Average"/>
              <a:sym typeface="Average"/>
            </a:endParaRPr>
          </a:p>
          <a:p>
            <a:pPr marL="457200" lvl="0" indent="-342900" algn="l" rtl="0">
              <a:lnSpc>
                <a:spcPct val="115000"/>
              </a:lnSpc>
              <a:spcBef>
                <a:spcPts val="0"/>
              </a:spcBef>
              <a:spcAft>
                <a:spcPts val="0"/>
              </a:spcAft>
              <a:buClr>
                <a:schemeClr val="accent1"/>
              </a:buClr>
              <a:buSzPts val="1800"/>
              <a:buFont typeface="Average"/>
              <a:buAutoNum type="arabicPeriod"/>
            </a:pPr>
            <a:r>
              <a:rPr lang="fr" sz="1800">
                <a:solidFill>
                  <a:schemeClr val="accent1"/>
                </a:solidFill>
                <a:latin typeface="Average"/>
                <a:ea typeface="Average"/>
                <a:cs typeface="Average"/>
                <a:sym typeface="Average"/>
              </a:rPr>
              <a:t>Sélection des variables finales </a:t>
            </a:r>
            <a:endParaRPr sz="1800">
              <a:solidFill>
                <a:schemeClr val="accent1"/>
              </a:solidFill>
              <a:latin typeface="Average"/>
              <a:ea typeface="Average"/>
              <a:cs typeface="Average"/>
              <a:sym typeface="Average"/>
            </a:endParaRPr>
          </a:p>
        </p:txBody>
      </p:sp>
      <p:pic>
        <p:nvPicPr>
          <p:cNvPr id="78" name="Google Shape;78;p15"/>
          <p:cNvPicPr preferRelativeResize="0"/>
          <p:nvPr/>
        </p:nvPicPr>
        <p:blipFill>
          <a:blip r:embed="rId3">
            <a:alphaModFix/>
          </a:blip>
          <a:stretch>
            <a:fillRect/>
          </a:stretch>
        </p:blipFill>
        <p:spPr>
          <a:xfrm>
            <a:off x="5825225" y="1583938"/>
            <a:ext cx="2964576" cy="1975625"/>
          </a:xfrm>
          <a:prstGeom prst="rect">
            <a:avLst/>
          </a:prstGeom>
          <a:noFill/>
          <a:ln>
            <a:noFill/>
          </a:ln>
          <a:effectLst>
            <a:reflection endPos="30000" dist="38100" dir="5400000" fadeDir="5400012" sy="-100000" algn="bl" rotWithShape="0"/>
          </a:effectLst>
        </p:spPr>
      </p:pic>
      <p:sp>
        <p:nvSpPr>
          <p:cNvPr id="79" name="Google Shape;79;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4000">
                <a:solidFill>
                  <a:srgbClr val="FF0000"/>
                </a:solidFill>
              </a:rPr>
              <a:t>Préparation des données suite</a:t>
            </a:r>
            <a:endParaRPr sz="4000">
              <a:solidFill>
                <a:srgbClr val="FF0000"/>
              </a:solidFill>
            </a:endParaRPr>
          </a:p>
        </p:txBody>
      </p:sp>
      <p:sp>
        <p:nvSpPr>
          <p:cNvPr id="85" name="Google Shape;85;p16"/>
          <p:cNvSpPr txBox="1"/>
          <p:nvPr/>
        </p:nvSpPr>
        <p:spPr>
          <a:xfrm>
            <a:off x="5074450" y="1553525"/>
            <a:ext cx="3478800" cy="320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Croissance_annuelle_US$</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PIB_US$_personne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Dispo_alimentaire_kg_personne_an_Oeufs</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Dispo_alimentaire_kg_personne_an_Volailles</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Dispo_protéines_g_personne_jour_Oeufs</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Dispo_protéines_g_personne_jour_Volailles</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Dispo_intérieure_Oeufs_tonnes_personne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Dispo_intérieure_Volailles_tonnes_personne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Importations_Oeufs_tonnes_personne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Importations_Volailles_tonnes_personne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Production_Oeufs_tonnes_personne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Production_Volailles_tonnes_personne</a:t>
            </a:r>
            <a:endParaRPr sz="1300">
              <a:solidFill>
                <a:schemeClr val="accent1"/>
              </a:solidFill>
              <a:latin typeface="Average"/>
              <a:ea typeface="Average"/>
              <a:cs typeface="Average"/>
              <a:sym typeface="Average"/>
            </a:endParaRPr>
          </a:p>
          <a:p>
            <a:pPr marL="0" lvl="0" indent="0" algn="l" rtl="0">
              <a:lnSpc>
                <a:spcPct val="115000"/>
              </a:lnSpc>
              <a:spcBef>
                <a:spcPts val="0"/>
              </a:spcBef>
              <a:spcAft>
                <a:spcPts val="0"/>
              </a:spcAft>
              <a:buNone/>
            </a:pPr>
            <a:r>
              <a:rPr lang="fr" sz="1300">
                <a:solidFill>
                  <a:schemeClr val="accent1"/>
                </a:solidFill>
                <a:latin typeface="Average"/>
                <a:ea typeface="Average"/>
                <a:cs typeface="Average"/>
                <a:sym typeface="Average"/>
              </a:rPr>
              <a:t>Stabilité_politique</a:t>
            </a:r>
            <a:endParaRPr sz="1300">
              <a:solidFill>
                <a:schemeClr val="accent1"/>
              </a:solidFill>
              <a:latin typeface="Average"/>
              <a:ea typeface="Average"/>
              <a:cs typeface="Average"/>
              <a:sym typeface="Average"/>
            </a:endParaRPr>
          </a:p>
          <a:p>
            <a:pPr marL="0" lvl="0" indent="0" algn="l" rtl="0">
              <a:spcBef>
                <a:spcPts val="0"/>
              </a:spcBef>
              <a:spcAft>
                <a:spcPts val="0"/>
              </a:spcAft>
              <a:buNone/>
            </a:pPr>
            <a:endParaRPr sz="1200" b="1">
              <a:solidFill>
                <a:schemeClr val="lt2"/>
              </a:solidFill>
              <a:latin typeface="Average"/>
              <a:ea typeface="Average"/>
              <a:cs typeface="Average"/>
              <a:sym typeface="Average"/>
            </a:endParaRPr>
          </a:p>
          <a:p>
            <a:pPr marL="0" lvl="0" indent="0" algn="l" rtl="0">
              <a:spcBef>
                <a:spcPts val="0"/>
              </a:spcBef>
              <a:spcAft>
                <a:spcPts val="0"/>
              </a:spcAft>
              <a:buNone/>
            </a:pPr>
            <a:endParaRPr sz="1200" b="1">
              <a:solidFill>
                <a:schemeClr val="lt2"/>
              </a:solidFill>
              <a:latin typeface="Average"/>
              <a:ea typeface="Average"/>
              <a:cs typeface="Average"/>
              <a:sym typeface="Average"/>
            </a:endParaRPr>
          </a:p>
        </p:txBody>
      </p:sp>
      <p:sp>
        <p:nvSpPr>
          <p:cNvPr id="86" name="Google Shape;86;p16"/>
          <p:cNvSpPr txBox="1"/>
          <p:nvPr/>
        </p:nvSpPr>
        <p:spPr>
          <a:xfrm>
            <a:off x="4061400" y="574150"/>
            <a:ext cx="250200" cy="43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32700">
                <a:solidFill>
                  <a:srgbClr val="F4CCCC"/>
                </a:solidFill>
                <a:latin typeface="Amatic SC"/>
                <a:ea typeface="Amatic SC"/>
                <a:cs typeface="Amatic SC"/>
                <a:sym typeface="Amatic SC"/>
              </a:rPr>
              <a:t>{</a:t>
            </a:r>
            <a:endParaRPr sz="32700">
              <a:solidFill>
                <a:srgbClr val="F4CCCC"/>
              </a:solidFill>
              <a:latin typeface="Amatic SC"/>
              <a:ea typeface="Amatic SC"/>
              <a:cs typeface="Amatic SC"/>
              <a:sym typeface="Amatic SC"/>
            </a:endParaRPr>
          </a:p>
        </p:txBody>
      </p:sp>
      <p:grpSp>
        <p:nvGrpSpPr>
          <p:cNvPr id="87" name="Google Shape;87;p16"/>
          <p:cNvGrpSpPr/>
          <p:nvPr/>
        </p:nvGrpSpPr>
        <p:grpSpPr>
          <a:xfrm>
            <a:off x="223172" y="2571580"/>
            <a:ext cx="4053433" cy="1108709"/>
            <a:chOff x="6448870" y="3733723"/>
            <a:chExt cx="2453355" cy="351302"/>
          </a:xfrm>
        </p:grpSpPr>
        <p:sp>
          <p:nvSpPr>
            <p:cNvPr id="88" name="Google Shape;88;p16"/>
            <p:cNvSpPr/>
            <p:nvPr/>
          </p:nvSpPr>
          <p:spPr>
            <a:xfrm>
              <a:off x="6448870" y="3733723"/>
              <a:ext cx="1768500" cy="351300"/>
            </a:xfrm>
            <a:prstGeom prst="homePlate">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80985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83271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8555725" y="3733725"/>
              <a:ext cx="346500" cy="351300"/>
            </a:xfrm>
            <a:prstGeom prst="chevron">
              <a:avLst>
                <a:gd name="adj" fmla="val 5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6"/>
          <p:cNvSpPr txBox="1">
            <a:spLocks noGrp="1"/>
          </p:cNvSpPr>
          <p:nvPr>
            <p:ph type="body" idx="4294967295"/>
          </p:nvPr>
        </p:nvSpPr>
        <p:spPr>
          <a:xfrm>
            <a:off x="463700" y="2927363"/>
            <a:ext cx="2294400" cy="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b="1">
                <a:solidFill>
                  <a:schemeClr val="lt1"/>
                </a:solidFill>
              </a:rPr>
              <a:t>Variables finales</a:t>
            </a:r>
            <a:endParaRPr sz="2000" b="1">
              <a:solidFill>
                <a:schemeClr val="lt1"/>
              </a:solidFill>
            </a:endParaRPr>
          </a:p>
        </p:txBody>
      </p:sp>
      <p:sp>
        <p:nvSpPr>
          <p:cNvPr id="93" name="Google Shape;93;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0" y="368025"/>
            <a:ext cx="2794200" cy="1897800"/>
          </a:xfrm>
          <a:prstGeom prst="rect">
            <a:avLst/>
          </a:prstGeom>
        </p:spPr>
        <p:txBody>
          <a:bodyPr spcFirstLastPara="1" wrap="square" lIns="91425" tIns="91425" rIns="91425" bIns="91425" anchor="ctr" anchorCtr="0">
            <a:noAutofit/>
          </a:bodyPr>
          <a:lstStyle/>
          <a:p>
            <a:pPr marL="457200" lvl="0" indent="0" algn="ctr" rtl="0">
              <a:spcBef>
                <a:spcPts val="0"/>
              </a:spcBef>
              <a:spcAft>
                <a:spcPts val="0"/>
              </a:spcAft>
              <a:buNone/>
            </a:pPr>
            <a:r>
              <a:rPr lang="fr" sz="4000">
                <a:solidFill>
                  <a:srgbClr val="FF0000"/>
                </a:solidFill>
              </a:rPr>
              <a:t>Corrélation entre les variables </a:t>
            </a:r>
            <a:endParaRPr sz="4000">
              <a:solidFill>
                <a:srgbClr val="FF0000"/>
              </a:solidFill>
            </a:endParaRPr>
          </a:p>
        </p:txBody>
      </p:sp>
      <p:pic>
        <p:nvPicPr>
          <p:cNvPr id="99" name="Google Shape;99;p17"/>
          <p:cNvPicPr preferRelativeResize="0"/>
          <p:nvPr/>
        </p:nvPicPr>
        <p:blipFill>
          <a:blip r:embed="rId3">
            <a:alphaModFix/>
          </a:blip>
          <a:stretch>
            <a:fillRect/>
          </a:stretch>
        </p:blipFill>
        <p:spPr>
          <a:xfrm>
            <a:off x="258275" y="2538413"/>
            <a:ext cx="2619375" cy="1743075"/>
          </a:xfrm>
          <a:prstGeom prst="rect">
            <a:avLst/>
          </a:prstGeom>
          <a:noFill/>
          <a:ln>
            <a:noFill/>
          </a:ln>
          <a:effectLst>
            <a:reflection endPos="30000" dist="38100" dir="5400000" fadeDir="5400012" sy="-100000" algn="bl" rotWithShape="0"/>
          </a:effectLst>
        </p:spPr>
      </p:pic>
      <p:pic>
        <p:nvPicPr>
          <p:cNvPr id="100" name="Google Shape;100;p17"/>
          <p:cNvPicPr preferRelativeResize="0"/>
          <p:nvPr/>
        </p:nvPicPr>
        <p:blipFill>
          <a:blip r:embed="rId4">
            <a:alphaModFix/>
          </a:blip>
          <a:stretch>
            <a:fillRect/>
          </a:stretch>
        </p:blipFill>
        <p:spPr>
          <a:xfrm>
            <a:off x="2720325" y="563188"/>
            <a:ext cx="6694149" cy="4017128"/>
          </a:xfrm>
          <a:prstGeom prst="rect">
            <a:avLst/>
          </a:prstGeom>
          <a:noFill/>
          <a:ln>
            <a:noFill/>
          </a:ln>
        </p:spPr>
      </p:pic>
      <p:sp>
        <p:nvSpPr>
          <p:cNvPr id="101" name="Google Shape;101;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404250" y="1168500"/>
            <a:ext cx="8520600" cy="529500"/>
          </a:xfrm>
          <a:prstGeom prst="rect">
            <a:avLst/>
          </a:prstGeom>
        </p:spPr>
        <p:txBody>
          <a:bodyPr spcFirstLastPara="1" wrap="square" lIns="91425" tIns="91425" rIns="91425" bIns="91425" anchor="ctr" anchorCtr="0">
            <a:noAutofit/>
          </a:bodyPr>
          <a:lstStyle/>
          <a:p>
            <a:pPr marL="457200" lvl="0" indent="-406400" algn="ctr" rtl="0">
              <a:spcBef>
                <a:spcPts val="0"/>
              </a:spcBef>
              <a:spcAft>
                <a:spcPts val="0"/>
              </a:spcAft>
              <a:buClr>
                <a:srgbClr val="FF0000"/>
              </a:buClr>
              <a:buSzPts val="2800"/>
              <a:buAutoNum type="alphaLcPeriod"/>
            </a:pPr>
            <a:r>
              <a:rPr lang="fr" sz="2800">
                <a:solidFill>
                  <a:srgbClr val="FF0000"/>
                </a:solidFill>
              </a:rPr>
              <a:t>Analyse en composantes principales</a:t>
            </a:r>
            <a:endParaRPr sz="2800">
              <a:solidFill>
                <a:srgbClr val="FF0000"/>
              </a:solidFill>
            </a:endParaRPr>
          </a:p>
        </p:txBody>
      </p:sp>
      <p:sp>
        <p:nvSpPr>
          <p:cNvPr id="107" name="Google Shape;107;p18"/>
          <p:cNvSpPr txBox="1"/>
          <p:nvPr/>
        </p:nvSpPr>
        <p:spPr>
          <a:xfrm>
            <a:off x="3149400" y="321475"/>
            <a:ext cx="5544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accent3"/>
              </a:solidFill>
              <a:highlight>
                <a:schemeClr val="dk1"/>
              </a:highlight>
              <a:latin typeface="Average"/>
              <a:ea typeface="Average"/>
              <a:cs typeface="Average"/>
              <a:sym typeface="Average"/>
            </a:endParaRPr>
          </a:p>
        </p:txBody>
      </p:sp>
      <p:sp>
        <p:nvSpPr>
          <p:cNvPr id="108" name="Google Shape;108;p18"/>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fr" sz="4000">
                <a:solidFill>
                  <a:srgbClr val="FF0000"/>
                </a:solidFill>
              </a:rPr>
              <a:t>2. Analyse des données</a:t>
            </a:r>
            <a:r>
              <a:rPr lang="fr"/>
              <a:t> </a:t>
            </a:r>
            <a:endParaRPr/>
          </a:p>
        </p:txBody>
      </p:sp>
      <p:sp>
        <p:nvSpPr>
          <p:cNvPr id="109" name="Google Shape;109;p18"/>
          <p:cNvSpPr txBox="1"/>
          <p:nvPr/>
        </p:nvSpPr>
        <p:spPr>
          <a:xfrm>
            <a:off x="716525" y="1989075"/>
            <a:ext cx="3458400" cy="25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i="1" dirty="0">
                <a:solidFill>
                  <a:schemeClr val="lt1"/>
                </a:solidFill>
                <a:latin typeface="Average"/>
                <a:ea typeface="Average"/>
                <a:cs typeface="Average"/>
                <a:sym typeface="Average"/>
              </a:rPr>
              <a:t>L'ACP (Analyse en Composantes Principales) est une technique statistique qui permet de réduire la dimensionnalité des données, elle vise à transformer un ensemble de variables corrélées en un nouvel ensemble de variables non corrélées, les "composantes principales". </a:t>
            </a:r>
            <a:endParaRPr sz="1200" i="1" dirty="0">
              <a:solidFill>
                <a:schemeClr val="lt1"/>
              </a:solidFill>
              <a:latin typeface="Average"/>
              <a:ea typeface="Average"/>
              <a:cs typeface="Average"/>
              <a:sym typeface="Average"/>
            </a:endParaRPr>
          </a:p>
          <a:p>
            <a:pPr marL="0" lvl="0" indent="0" algn="l" rtl="0">
              <a:spcBef>
                <a:spcPts val="0"/>
              </a:spcBef>
              <a:spcAft>
                <a:spcPts val="0"/>
              </a:spcAft>
              <a:buNone/>
            </a:pPr>
            <a:endParaRPr sz="1200" i="1" dirty="0">
              <a:solidFill>
                <a:schemeClr val="lt1"/>
              </a:solidFill>
              <a:latin typeface="Average"/>
              <a:ea typeface="Average"/>
              <a:cs typeface="Average"/>
              <a:sym typeface="Average"/>
            </a:endParaRPr>
          </a:p>
          <a:p>
            <a:pPr marL="0" lvl="0" indent="0" algn="l" rtl="0">
              <a:spcBef>
                <a:spcPts val="0"/>
              </a:spcBef>
              <a:spcAft>
                <a:spcPts val="0"/>
              </a:spcAft>
              <a:buNone/>
            </a:pPr>
            <a:r>
              <a:rPr lang="fr" sz="1200" dirty="0">
                <a:solidFill>
                  <a:srgbClr val="374151"/>
                </a:solidFill>
                <a:latin typeface="Average"/>
                <a:ea typeface="Average"/>
                <a:cs typeface="Average"/>
                <a:sym typeface="Average"/>
              </a:rPr>
              <a:t>Les trois premières composantes captent ensemble 70% de la variabilité totale, révélant ainsi l'essentiel de la structure sous-jacente des données.</a:t>
            </a:r>
            <a:endParaRPr sz="1200" dirty="0">
              <a:solidFill>
                <a:schemeClr val="lt1"/>
              </a:solidFill>
              <a:latin typeface="Average"/>
              <a:ea typeface="Average"/>
              <a:cs typeface="Average"/>
              <a:sym typeface="Average"/>
            </a:endParaRPr>
          </a:p>
          <a:p>
            <a:pPr marL="0" lvl="0" indent="0" algn="l" rtl="0">
              <a:spcBef>
                <a:spcPts val="0"/>
              </a:spcBef>
              <a:spcAft>
                <a:spcPts val="0"/>
              </a:spcAft>
              <a:buNone/>
            </a:pPr>
            <a:endParaRPr sz="1200" i="1" dirty="0">
              <a:solidFill>
                <a:schemeClr val="lt1"/>
              </a:solidFill>
              <a:latin typeface="Average"/>
              <a:ea typeface="Average"/>
              <a:cs typeface="Average"/>
              <a:sym typeface="Average"/>
            </a:endParaRPr>
          </a:p>
          <a:p>
            <a:pPr marL="0" lvl="0" indent="0" algn="l" rtl="0">
              <a:spcBef>
                <a:spcPts val="0"/>
              </a:spcBef>
              <a:spcAft>
                <a:spcPts val="0"/>
              </a:spcAft>
              <a:buNone/>
            </a:pPr>
            <a:endParaRPr sz="1200" i="1" dirty="0">
              <a:solidFill>
                <a:schemeClr val="lt1"/>
              </a:solidFill>
              <a:latin typeface="Average"/>
              <a:ea typeface="Average"/>
              <a:cs typeface="Average"/>
              <a:sym typeface="Average"/>
            </a:endParaRPr>
          </a:p>
          <a:p>
            <a:pPr marL="0" lvl="0" indent="0" algn="l" rtl="0">
              <a:spcBef>
                <a:spcPts val="0"/>
              </a:spcBef>
              <a:spcAft>
                <a:spcPts val="0"/>
              </a:spcAft>
              <a:buNone/>
            </a:pPr>
            <a:endParaRPr sz="1200" i="1" dirty="0">
              <a:solidFill>
                <a:schemeClr val="lt1"/>
              </a:solidFill>
              <a:latin typeface="Average"/>
              <a:ea typeface="Average"/>
              <a:cs typeface="Average"/>
              <a:sym typeface="Average"/>
            </a:endParaRPr>
          </a:p>
          <a:p>
            <a:pPr marL="0" lvl="0" indent="0" algn="l" rtl="0">
              <a:spcBef>
                <a:spcPts val="0"/>
              </a:spcBef>
              <a:spcAft>
                <a:spcPts val="0"/>
              </a:spcAft>
              <a:buNone/>
            </a:pPr>
            <a:endParaRPr sz="1200" i="1" dirty="0">
              <a:solidFill>
                <a:schemeClr val="lt1"/>
              </a:solidFill>
              <a:latin typeface="Average"/>
              <a:ea typeface="Average"/>
              <a:cs typeface="Average"/>
              <a:sym typeface="Average"/>
            </a:endParaRPr>
          </a:p>
        </p:txBody>
      </p:sp>
      <p:sp>
        <p:nvSpPr>
          <p:cNvPr id="110" name="Google Shape;110;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pic>
        <p:nvPicPr>
          <p:cNvPr id="111" name="Google Shape;111;p18"/>
          <p:cNvPicPr preferRelativeResize="0"/>
          <p:nvPr/>
        </p:nvPicPr>
        <p:blipFill>
          <a:blip r:embed="rId3">
            <a:alphaModFix/>
          </a:blip>
          <a:stretch>
            <a:fillRect/>
          </a:stretch>
        </p:blipFill>
        <p:spPr>
          <a:xfrm>
            <a:off x="4699150" y="1610550"/>
            <a:ext cx="3927523" cy="2945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0" y="169900"/>
            <a:ext cx="9144000" cy="117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600">
                <a:solidFill>
                  <a:srgbClr val="FF0000"/>
                </a:solidFill>
              </a:rPr>
              <a:t>Cercle de corrélation et projection sur le premier plan factoriel (F1 et F2)</a:t>
            </a:r>
            <a:endParaRPr sz="2600">
              <a:solidFill>
                <a:srgbClr val="FF0000"/>
              </a:solidFill>
            </a:endParaRPr>
          </a:p>
        </p:txBody>
      </p:sp>
      <p:sp>
        <p:nvSpPr>
          <p:cNvPr id="117" name="Google Shape;117;p19"/>
          <p:cNvSpPr/>
          <p:nvPr/>
        </p:nvSpPr>
        <p:spPr>
          <a:xfrm>
            <a:off x="165550" y="1068025"/>
            <a:ext cx="8759100" cy="3892800"/>
          </a:xfrm>
          <a:prstGeom prst="rect">
            <a:avLst/>
          </a:prstGeom>
          <a:solidFill>
            <a:schemeClr val="dk1"/>
          </a:solidFill>
          <a:ln>
            <a:noFill/>
          </a:ln>
          <a:effectLst>
            <a:outerShdw blurRad="200025" dist="76200" dir="3720000" algn="bl" rotWithShape="0">
              <a:srgbClr val="000000">
                <a:alpha val="5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9"/>
          <p:cNvPicPr preferRelativeResize="0"/>
          <p:nvPr/>
        </p:nvPicPr>
        <p:blipFill>
          <a:blip r:embed="rId3">
            <a:alphaModFix/>
          </a:blip>
          <a:stretch>
            <a:fillRect/>
          </a:stretch>
        </p:blipFill>
        <p:spPr>
          <a:xfrm>
            <a:off x="264249" y="1253125"/>
            <a:ext cx="4437026" cy="3522599"/>
          </a:xfrm>
          <a:prstGeom prst="rect">
            <a:avLst/>
          </a:prstGeom>
          <a:noFill/>
          <a:ln>
            <a:noFill/>
          </a:ln>
          <a:effectLst>
            <a:outerShdw blurRad="228600" dist="104775" dir="4200000" algn="bl" rotWithShape="0">
              <a:srgbClr val="000000">
                <a:alpha val="55000"/>
              </a:srgbClr>
            </a:outerShdw>
          </a:effectLst>
        </p:spPr>
      </p:pic>
      <p:pic>
        <p:nvPicPr>
          <p:cNvPr id="119" name="Google Shape;119;p19"/>
          <p:cNvPicPr preferRelativeResize="0"/>
          <p:nvPr/>
        </p:nvPicPr>
        <p:blipFill>
          <a:blip r:embed="rId4">
            <a:alphaModFix/>
          </a:blip>
          <a:stretch>
            <a:fillRect/>
          </a:stretch>
        </p:blipFill>
        <p:spPr>
          <a:xfrm>
            <a:off x="4958925" y="1253125"/>
            <a:ext cx="3792851" cy="3522599"/>
          </a:xfrm>
          <a:prstGeom prst="rect">
            <a:avLst/>
          </a:prstGeom>
          <a:noFill/>
          <a:ln>
            <a:noFill/>
          </a:ln>
          <a:effectLst>
            <a:outerShdw blurRad="242888" dist="104775" dir="4200000" algn="bl" rotWithShape="0">
              <a:srgbClr val="000000">
                <a:alpha val="55000"/>
              </a:srgbClr>
            </a:outerShdw>
          </a:effectLst>
        </p:spPr>
      </p:pic>
      <p:sp>
        <p:nvSpPr>
          <p:cNvPr id="120" name="Google Shape;12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0" y="310275"/>
            <a:ext cx="9144000" cy="10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600">
                <a:solidFill>
                  <a:srgbClr val="FF0000"/>
                </a:solidFill>
              </a:rPr>
              <a:t>Cercle de corrélation et projection sur le plan factoriel (F2 et F3)</a:t>
            </a:r>
            <a:endParaRPr sz="2800">
              <a:solidFill>
                <a:srgbClr val="FF0000"/>
              </a:solidFill>
            </a:endParaRPr>
          </a:p>
        </p:txBody>
      </p:sp>
      <p:sp>
        <p:nvSpPr>
          <p:cNvPr id="126" name="Google Shape;126;p20"/>
          <p:cNvSpPr/>
          <p:nvPr/>
        </p:nvSpPr>
        <p:spPr>
          <a:xfrm>
            <a:off x="165550" y="1068025"/>
            <a:ext cx="8759100" cy="3892800"/>
          </a:xfrm>
          <a:prstGeom prst="rect">
            <a:avLst/>
          </a:prstGeom>
          <a:solidFill>
            <a:schemeClr val="dk1"/>
          </a:solidFill>
          <a:ln>
            <a:noFill/>
          </a:ln>
          <a:effectLst>
            <a:outerShdw blurRad="200025" dist="76200" dir="3720000" algn="bl" rotWithShape="0">
              <a:srgbClr val="000000">
                <a:alpha val="5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20"/>
          <p:cNvPicPr preferRelativeResize="0"/>
          <p:nvPr/>
        </p:nvPicPr>
        <p:blipFill>
          <a:blip r:embed="rId3">
            <a:alphaModFix/>
          </a:blip>
          <a:stretch>
            <a:fillRect/>
          </a:stretch>
        </p:blipFill>
        <p:spPr>
          <a:xfrm>
            <a:off x="331675" y="1253125"/>
            <a:ext cx="4357855" cy="3522600"/>
          </a:xfrm>
          <a:prstGeom prst="rect">
            <a:avLst/>
          </a:prstGeom>
          <a:noFill/>
          <a:ln>
            <a:noFill/>
          </a:ln>
          <a:effectLst>
            <a:outerShdw blurRad="228600" dist="104775" dir="4200000" algn="bl" rotWithShape="0">
              <a:srgbClr val="000000">
                <a:alpha val="55000"/>
              </a:srgbClr>
            </a:outerShdw>
          </a:effectLst>
        </p:spPr>
      </p:pic>
      <p:pic>
        <p:nvPicPr>
          <p:cNvPr id="128" name="Google Shape;128;p20"/>
          <p:cNvPicPr preferRelativeResize="0"/>
          <p:nvPr/>
        </p:nvPicPr>
        <p:blipFill>
          <a:blip r:embed="rId4">
            <a:alphaModFix/>
          </a:blip>
          <a:stretch>
            <a:fillRect/>
          </a:stretch>
        </p:blipFill>
        <p:spPr>
          <a:xfrm>
            <a:off x="4776050" y="1253125"/>
            <a:ext cx="3991075" cy="3522600"/>
          </a:xfrm>
          <a:prstGeom prst="rect">
            <a:avLst/>
          </a:prstGeom>
          <a:noFill/>
          <a:ln>
            <a:noFill/>
          </a:ln>
          <a:effectLst>
            <a:outerShdw blurRad="242888" dist="104775" dir="4200000" algn="bl" rotWithShape="0">
              <a:srgbClr val="000000">
                <a:alpha val="55000"/>
              </a:srgbClr>
            </a:outerShdw>
          </a:effectLst>
        </p:spPr>
      </p:pic>
      <p:sp>
        <p:nvSpPr>
          <p:cNvPr id="129" name="Google Shape;129;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90250" y="1324200"/>
            <a:ext cx="3429000" cy="28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700">
              <a:solidFill>
                <a:srgbClr val="374151"/>
              </a:solidFill>
              <a:latin typeface="Average"/>
              <a:ea typeface="Average"/>
              <a:cs typeface="Average"/>
              <a:sym typeface="Average"/>
            </a:endParaRPr>
          </a:p>
          <a:p>
            <a:pPr marL="0" lvl="0" indent="0" algn="l" rtl="0">
              <a:spcBef>
                <a:spcPts val="0"/>
              </a:spcBef>
              <a:spcAft>
                <a:spcPts val="0"/>
              </a:spcAft>
              <a:buNone/>
            </a:pPr>
            <a:r>
              <a:rPr lang="fr" sz="1700" b="1">
                <a:solidFill>
                  <a:srgbClr val="FF0000"/>
                </a:solidFill>
                <a:latin typeface="Average"/>
                <a:ea typeface="Average"/>
                <a:cs typeface="Average"/>
                <a:sym typeface="Average"/>
              </a:rPr>
              <a:t>F1</a:t>
            </a:r>
            <a:r>
              <a:rPr lang="fr" sz="1700">
                <a:solidFill>
                  <a:srgbClr val="374151"/>
                </a:solidFill>
                <a:latin typeface="Average"/>
                <a:ea typeface="Average"/>
                <a:cs typeface="Average"/>
                <a:sym typeface="Average"/>
              </a:rPr>
              <a:t> - Disponibilité Volailles/Œufs</a:t>
            </a:r>
            <a:endParaRPr sz="1700">
              <a:solidFill>
                <a:srgbClr val="374151"/>
              </a:solidFill>
              <a:latin typeface="Average"/>
              <a:ea typeface="Average"/>
              <a:cs typeface="Average"/>
              <a:sym typeface="Average"/>
            </a:endParaRPr>
          </a:p>
          <a:p>
            <a:pPr marL="0" lvl="0" indent="0" algn="l" rtl="0">
              <a:lnSpc>
                <a:spcPct val="115000"/>
              </a:lnSpc>
              <a:spcBef>
                <a:spcPts val="1200"/>
              </a:spcBef>
              <a:spcAft>
                <a:spcPts val="0"/>
              </a:spcAft>
              <a:buNone/>
            </a:pPr>
            <a:r>
              <a:rPr lang="fr" sz="1700" b="1">
                <a:solidFill>
                  <a:srgbClr val="FF0000"/>
                </a:solidFill>
                <a:latin typeface="Average"/>
                <a:ea typeface="Average"/>
                <a:cs typeface="Average"/>
                <a:sym typeface="Average"/>
              </a:rPr>
              <a:t>F2</a:t>
            </a:r>
            <a:r>
              <a:rPr lang="fr" sz="1700">
                <a:solidFill>
                  <a:srgbClr val="374151"/>
                </a:solidFill>
                <a:latin typeface="Average"/>
                <a:ea typeface="Average"/>
                <a:cs typeface="Average"/>
                <a:sym typeface="Average"/>
              </a:rPr>
              <a:t> - Déficit Volailles</a:t>
            </a:r>
            <a:endParaRPr sz="1700">
              <a:solidFill>
                <a:srgbClr val="374151"/>
              </a:solidFill>
              <a:latin typeface="Average"/>
              <a:ea typeface="Average"/>
              <a:cs typeface="Average"/>
              <a:sym typeface="Average"/>
            </a:endParaRPr>
          </a:p>
          <a:p>
            <a:pPr marL="0" lvl="0" indent="0" algn="l" rtl="0">
              <a:lnSpc>
                <a:spcPct val="115000"/>
              </a:lnSpc>
              <a:spcBef>
                <a:spcPts val="1200"/>
              </a:spcBef>
              <a:spcAft>
                <a:spcPts val="0"/>
              </a:spcAft>
              <a:buNone/>
            </a:pPr>
            <a:r>
              <a:rPr lang="fr" sz="1700" b="1">
                <a:solidFill>
                  <a:srgbClr val="FF0000"/>
                </a:solidFill>
                <a:latin typeface="Average"/>
                <a:ea typeface="Average"/>
                <a:cs typeface="Average"/>
                <a:sym typeface="Average"/>
              </a:rPr>
              <a:t>F3</a:t>
            </a:r>
            <a:r>
              <a:rPr lang="fr" sz="1700">
                <a:solidFill>
                  <a:srgbClr val="374151"/>
                </a:solidFill>
                <a:latin typeface="Average"/>
                <a:ea typeface="Average"/>
                <a:cs typeface="Average"/>
                <a:sym typeface="Average"/>
              </a:rPr>
              <a:t> - Importation Volailles et Œufs</a:t>
            </a:r>
            <a:endParaRPr sz="1700">
              <a:solidFill>
                <a:srgbClr val="374151"/>
              </a:solidFill>
              <a:latin typeface="Average"/>
              <a:ea typeface="Average"/>
              <a:cs typeface="Average"/>
              <a:sym typeface="Average"/>
            </a:endParaRPr>
          </a:p>
          <a:p>
            <a:pPr marL="0" lvl="0" indent="0" algn="l" rtl="0">
              <a:spcBef>
                <a:spcPts val="1200"/>
              </a:spcBef>
              <a:spcAft>
                <a:spcPts val="0"/>
              </a:spcAft>
              <a:buNone/>
            </a:pPr>
            <a:endParaRPr sz="1700">
              <a:solidFill>
                <a:srgbClr val="374151"/>
              </a:solidFill>
              <a:latin typeface="Average"/>
              <a:ea typeface="Average"/>
              <a:cs typeface="Average"/>
              <a:sym typeface="Average"/>
            </a:endParaRPr>
          </a:p>
        </p:txBody>
      </p:sp>
      <p:sp>
        <p:nvSpPr>
          <p:cNvPr id="135" name="Google Shape;135;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9</a:t>
            </a:fld>
            <a:endParaRPr/>
          </a:p>
        </p:txBody>
      </p:sp>
      <p:sp>
        <p:nvSpPr>
          <p:cNvPr id="137" name="Google Shape;137;p21"/>
          <p:cNvSpPr txBox="1"/>
          <p:nvPr/>
        </p:nvSpPr>
        <p:spPr>
          <a:xfrm>
            <a:off x="4559025" y="1607250"/>
            <a:ext cx="3667200" cy="327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fr" sz="900" b="1" dirty="0">
                <a:solidFill>
                  <a:schemeClr val="bg2">
                    <a:lumMod val="75000"/>
                  </a:schemeClr>
                </a:solidFill>
              </a:rPr>
              <a:t>Projection des points dans l'espace 3D formé par F1, F2 et F3</a:t>
            </a:r>
            <a:endParaRPr sz="900" b="1" dirty="0">
              <a:solidFill>
                <a:schemeClr val="bg2">
                  <a:lumMod val="75000"/>
                </a:schemeClr>
              </a:solidFill>
            </a:endParaRPr>
          </a:p>
        </p:txBody>
      </p:sp>
      <p:sp>
        <p:nvSpPr>
          <p:cNvPr id="138" name="Google Shape;138;p21"/>
          <p:cNvSpPr txBox="1">
            <a:spLocks noGrp="1"/>
          </p:cNvSpPr>
          <p:nvPr>
            <p:ph type="title"/>
          </p:nvPr>
        </p:nvSpPr>
        <p:spPr>
          <a:xfrm>
            <a:off x="0" y="310275"/>
            <a:ext cx="9144000" cy="10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2600">
                <a:solidFill>
                  <a:srgbClr val="FF0000"/>
                </a:solidFill>
              </a:rPr>
              <a:t>Les trois premières composantes principales </a:t>
            </a:r>
            <a:endParaRPr sz="2600">
              <a:solidFill>
                <a:srgbClr val="FF0000"/>
              </a:solidFill>
            </a:endParaRPr>
          </a:p>
        </p:txBody>
      </p:sp>
      <p:pic>
        <p:nvPicPr>
          <p:cNvPr id="4" name="Image 3">
            <a:extLst>
              <a:ext uri="{FF2B5EF4-FFF2-40B4-BE49-F238E27FC236}">
                <a16:creationId xmlns:a16="http://schemas.microsoft.com/office/drawing/2014/main" id="{0900EDDC-9239-E14F-1545-1812E10AE98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6486" y="1422434"/>
            <a:ext cx="4892464" cy="3177815"/>
          </a:xfrm>
          <a:prstGeom prst="rect">
            <a:avLst/>
          </a:prstGeom>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1418</Words>
  <Application>Microsoft Office PowerPoint</Application>
  <PresentationFormat>Affichage à l'écran (16:9)</PresentationFormat>
  <Paragraphs>113</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Average</vt:lpstr>
      <vt:lpstr>Lora</vt:lpstr>
      <vt:lpstr>Amatic SC</vt:lpstr>
      <vt:lpstr>Arial</vt:lpstr>
      <vt:lpstr>Oswald</vt:lpstr>
      <vt:lpstr>Slate</vt:lpstr>
      <vt:lpstr>Présentation PowerPoint</vt:lpstr>
      <vt:lpstr>Présentation PowerPoint</vt:lpstr>
      <vt:lpstr>Préparation des données </vt:lpstr>
      <vt:lpstr>Préparation des données suite</vt:lpstr>
      <vt:lpstr>Corrélation entre les variables </vt:lpstr>
      <vt:lpstr>Analyse en composantes principales</vt:lpstr>
      <vt:lpstr>Cercle de corrélation et projection sur le premier plan factoriel (F1 et F2)</vt:lpstr>
      <vt:lpstr>Cercle de corrélation et projection sur le plan factoriel (F2 et F3)</vt:lpstr>
      <vt:lpstr> F1 - Disponibilité Volailles/Œufs F2 - Déficit Volailles F3 - Importation Volailles et Œufs </vt:lpstr>
      <vt:lpstr>Présentation PowerPoint</vt:lpstr>
      <vt:lpstr>Présentation PowerPoint</vt:lpstr>
      <vt:lpstr>Présentation PowerPoint</vt:lpstr>
      <vt:lpstr>Présentation PowerPoint</vt:lpstr>
      <vt:lpstr>c. Modèle K-means</vt:lpstr>
      <vt:lpstr>Clusters K-means</vt:lpstr>
      <vt:lpstr>Présentation PowerPoint</vt:lpstr>
      <vt:lpstr>Présentation des pays sélectionnés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Ioana Banovic</dc:creator>
  <cp:lastModifiedBy>Ioana Banovic</cp:lastModifiedBy>
  <cp:revision>3</cp:revision>
  <dcterms:modified xsi:type="dcterms:W3CDTF">2023-12-02T12:59:22Z</dcterms:modified>
</cp:coreProperties>
</file>