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20"/>
  </p:notesMasterIdLst>
  <p:sldIdLst>
    <p:sldId id="256" r:id="rId2"/>
    <p:sldId id="257" r:id="rId3"/>
    <p:sldId id="258" r:id="rId4"/>
    <p:sldId id="272" r:id="rId5"/>
    <p:sldId id="259" r:id="rId6"/>
    <p:sldId id="260" r:id="rId7"/>
    <p:sldId id="261" r:id="rId8"/>
    <p:sldId id="262" r:id="rId9"/>
    <p:sldId id="263" r:id="rId10"/>
    <p:sldId id="264" r:id="rId11"/>
    <p:sldId id="273" r:id="rId12"/>
    <p:sldId id="265" r:id="rId13"/>
    <p:sldId id="266" r:id="rId14"/>
    <p:sldId id="267" r:id="rId15"/>
    <p:sldId id="268" r:id="rId16"/>
    <p:sldId id="269" r:id="rId17"/>
    <p:sldId id="270" r:id="rId18"/>
    <p:sldId id="27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scadia Code SemiBold" panose="020B0609020000020004" pitchFamily="49" charset="0"/>
      <p:bold r:id="rId25"/>
      <p:boldItalic r:id="rId26"/>
    </p:embeddedFont>
    <p:embeddedFont>
      <p:font typeface="Century Gothic" panose="020B0502020202020204" pitchFamily="34" charset="0"/>
      <p:regular r:id="rId27"/>
      <p:bold r:id="rId28"/>
      <p:italic r:id="rId29"/>
      <p:boldItalic r:id="rId30"/>
    </p:embeddedFont>
    <p:embeddedFont>
      <p:font typeface="Gill Sans MT" panose="020B0502020104020203" pitchFamily="34"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
      <p:font typeface="Wingdings 3" panose="05040102010807070707" pitchFamily="18" charset="2"/>
      <p:regular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BYPJJxCIQ12M1v33x/uzIxIDz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33f607d4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233f607d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85026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84772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8170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812410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3894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49786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0103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51613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33640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9311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0443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42149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2648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54932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86170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9199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23365948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9"/>
        <p:cNvGrpSpPr/>
        <p:nvPr/>
      </p:nvGrpSpPr>
      <p:grpSpPr>
        <a:xfrm>
          <a:off x="0" y="0"/>
          <a:ext cx="0" cy="0"/>
          <a:chOff x="0" y="0"/>
          <a:chExt cx="0" cy="0"/>
        </a:xfrm>
      </p:grpSpPr>
      <p:sp>
        <p:nvSpPr>
          <p:cNvPr id="120" name="Google Shape;120;p1"/>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1" name="Google Shape;121;p1"/>
          <p:cNvSpPr/>
          <p:nvPr/>
        </p:nvSpPr>
        <p:spPr>
          <a:xfrm rot="-5400000">
            <a:off x="-650724" y="650724"/>
            <a:ext cx="6858000" cy="5556552"/>
          </a:xfrm>
          <a:custGeom>
            <a:avLst/>
            <a:gdLst/>
            <a:ahLst/>
            <a:cxnLst/>
            <a:rect l="l" t="t" r="r" b="b"/>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txBox="1">
            <a:spLocks noGrp="1"/>
          </p:cNvSpPr>
          <p:nvPr>
            <p:ph type="ctrTitle"/>
          </p:nvPr>
        </p:nvSpPr>
        <p:spPr>
          <a:xfrm>
            <a:off x="5719234" y="122751"/>
            <a:ext cx="5829301" cy="330624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EFEFE"/>
              </a:buClr>
              <a:buSzPts val="4400"/>
              <a:buFont typeface="Century Gothic"/>
              <a:buNone/>
            </a:pPr>
            <a:r>
              <a:rPr lang="fr-FR" sz="3600" dirty="0">
                <a:solidFill>
                  <a:schemeClr val="tx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Étude sur </a:t>
            </a:r>
            <a:br>
              <a:rPr lang="fr-FR" sz="3600" dirty="0">
                <a:solidFill>
                  <a:schemeClr val="tx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fr-FR" sz="3600" dirty="0">
                <a:solidFill>
                  <a:schemeClr val="tx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la sous-nutrition </a:t>
            </a:r>
            <a:br>
              <a:rPr lang="fr-FR" sz="3600" dirty="0">
                <a:solidFill>
                  <a:schemeClr val="tx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fr-FR" sz="3600" dirty="0">
                <a:solidFill>
                  <a:schemeClr val="tx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dans le monde</a:t>
            </a:r>
            <a:endParaRPr sz="4400" dirty="0">
              <a:solidFill>
                <a:schemeClr val="tx1"/>
              </a:solidFill>
              <a:effectLst>
                <a:outerShdw blurRad="38100" dist="38100" dir="2700000" algn="tl">
                  <a:srgbClr val="000000">
                    <a:alpha val="43137"/>
                  </a:srgbClr>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122" name="Google Shape;122;p1"/>
          <p:cNvSpPr txBox="1">
            <a:spLocks noGrp="1"/>
          </p:cNvSpPr>
          <p:nvPr>
            <p:ph type="subTitle" idx="1"/>
          </p:nvPr>
        </p:nvSpPr>
        <p:spPr>
          <a:xfrm>
            <a:off x="643466" y="2281574"/>
            <a:ext cx="3994015" cy="229485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2800"/>
              <a:buNone/>
            </a:pPr>
            <a:r>
              <a:rPr lang="fr-FR" sz="2800" b="1" dirty="0">
                <a:solidFill>
                  <a:schemeClr val="accent2"/>
                </a:solidFill>
                <a:effectLst>
                  <a:outerShdw blurRad="38100" dist="38100" dir="2700000" algn="tl">
                    <a:srgbClr val="000000">
                      <a:alpha val="43137"/>
                    </a:srgbClr>
                  </a:outerShdw>
                </a:effectLst>
              </a:rPr>
              <a:t>Ioana</a:t>
            </a:r>
            <a:endParaRPr sz="2800" b="1" dirty="0">
              <a:solidFill>
                <a:schemeClr val="accent2"/>
              </a:solidFill>
              <a:effectLst>
                <a:outerShdw blurRad="38100" dist="38100" dir="2700000" algn="tl">
                  <a:srgbClr val="000000">
                    <a:alpha val="43137"/>
                  </a:srgbClr>
                </a:outerShdw>
              </a:effectLst>
            </a:endParaRPr>
          </a:p>
          <a:p>
            <a:pPr marL="0" lvl="0" indent="0" algn="ctr" rtl="0">
              <a:spcBef>
                <a:spcPts val="1160"/>
              </a:spcBef>
              <a:spcAft>
                <a:spcPts val="0"/>
              </a:spcAft>
              <a:buSzPts val="2800"/>
              <a:buNone/>
            </a:pPr>
            <a:r>
              <a:rPr lang="fr-FR" sz="2800" b="1" dirty="0">
                <a:solidFill>
                  <a:schemeClr val="accent2"/>
                </a:solidFill>
                <a:effectLst>
                  <a:outerShdw blurRad="38100" dist="38100" dir="2700000" algn="tl">
                    <a:srgbClr val="000000">
                      <a:alpha val="43137"/>
                    </a:srgbClr>
                  </a:outerShdw>
                </a:effectLst>
              </a:rPr>
              <a:t>BANOVIC</a:t>
            </a:r>
            <a:endParaRPr sz="2800" b="1" dirty="0">
              <a:solidFill>
                <a:schemeClr val="accent2"/>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680DDE31-D9B5-2704-74FC-BF6DF1E63660}"/>
              </a:ext>
            </a:extLst>
          </p:cNvPr>
          <p:cNvPicPr>
            <a:picLocks noChangeAspect="1"/>
          </p:cNvPicPr>
          <p:nvPr/>
        </p:nvPicPr>
        <p:blipFill>
          <a:blip r:embed="rId3"/>
          <a:stretch>
            <a:fillRect/>
          </a:stretch>
        </p:blipFill>
        <p:spPr>
          <a:xfrm>
            <a:off x="5719234" y="3423901"/>
            <a:ext cx="5829300" cy="2857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1800" dirty="0">
                <a:solidFill>
                  <a:schemeClr val="tx1"/>
                </a:solidFill>
                <a:effectLst>
                  <a:outerShdw blurRad="38100" dist="38100" dir="2700000" algn="tl">
                    <a:srgbClr val="000000">
                      <a:alpha val="43137"/>
                    </a:srgbClr>
                  </a:outerShdw>
                </a:effectLst>
                <a:latin typeface="Gill Sans MT" panose="020B0502020104020203" pitchFamily="34" charset="0"/>
              </a:rPr>
              <a:t>6) Liste des 10 pays où la proportion de personnes en état de sous-nutrition est la plus forte en 2017</a:t>
            </a:r>
            <a:endParaRPr sz="1800" dirty="0">
              <a:solidFill>
                <a:schemeClr val="tx1"/>
              </a:solidFill>
              <a:effectLst>
                <a:outerShdw blurRad="38100" dist="38100" dir="2700000" algn="tl">
                  <a:srgbClr val="000000">
                    <a:alpha val="43137"/>
                  </a:srgbClr>
                </a:outerShdw>
              </a:effectLst>
              <a:latin typeface="Gill Sans MT" panose="020B0502020104020203" pitchFamily="34" charset="0"/>
            </a:endParaRPr>
          </a:p>
        </p:txBody>
      </p:sp>
      <p:pic>
        <p:nvPicPr>
          <p:cNvPr id="6150" name="Picture 6">
            <a:extLst>
              <a:ext uri="{FF2B5EF4-FFF2-40B4-BE49-F238E27FC236}">
                <a16:creationId xmlns:a16="http://schemas.microsoft.com/office/drawing/2014/main" id="{F8C77AC0-4FAF-8B9A-3B42-2FFB12AAC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71" y="2290619"/>
            <a:ext cx="7295333" cy="3846945"/>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2FDEA9E2-7DA7-6104-23E5-7DC83D671F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1;p9">
            <a:extLst>
              <a:ext uri="{FF2B5EF4-FFF2-40B4-BE49-F238E27FC236}">
                <a16:creationId xmlns:a16="http://schemas.microsoft.com/office/drawing/2014/main" id="{DAB802BA-F994-9242-5917-00C6763D2C9E}"/>
              </a:ext>
            </a:extLst>
          </p:cNvPr>
          <p:cNvSpPr txBox="1">
            <a:spLocks/>
          </p:cNvSpPr>
          <p:nvPr/>
        </p:nvSpPr>
        <p:spPr>
          <a:xfrm>
            <a:off x="784909" y="869576"/>
            <a:ext cx="8932831" cy="1320800"/>
          </a:xfrm>
          <a:prstGeom prst="rect">
            <a:avLst/>
          </a:prstGeom>
          <a:noFill/>
          <a:ln>
            <a:noFill/>
          </a:ln>
          <a:effectLst>
            <a:outerShdw blurRad="50800">
              <a:srgbClr val="000000">
                <a:alpha val="60000"/>
              </a:srgbClr>
            </a:outerShdw>
          </a:effectLst>
        </p:spPr>
        <p:txBody>
          <a:bodyPr spcFirstLastPara="1" vert="horz" wrap="square" lIns="91425" tIns="45700" rIns="91425" bIns="45700" rtlCol="0" anchor="b"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Clr>
                <a:srgbClr val="FEFEFE"/>
              </a:buClr>
              <a:buSzPts val="3200"/>
              <a:buFont typeface="Century Gothic"/>
              <a:buNone/>
            </a:pPr>
            <a:r>
              <a:rPr lang="fr-FR" sz="1800" dirty="0">
                <a:solidFill>
                  <a:schemeClr val="tx1"/>
                </a:solidFill>
                <a:latin typeface="Gill Sans MT" panose="020B0502020104020203" pitchFamily="34" charset="0"/>
              </a:rPr>
              <a:t>7) L’évolution des nombres de personnes en état de sous-nutrition et des aides alimentaires</a:t>
            </a:r>
          </a:p>
        </p:txBody>
      </p:sp>
      <p:pic>
        <p:nvPicPr>
          <p:cNvPr id="5126" name="Picture 6">
            <a:extLst>
              <a:ext uri="{FF2B5EF4-FFF2-40B4-BE49-F238E27FC236}">
                <a16:creationId xmlns:a16="http://schemas.microsoft.com/office/drawing/2014/main" id="{0F599742-A2F7-75B4-2935-4CCF532BD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909" y="3112154"/>
            <a:ext cx="4066487" cy="292557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85EC95E-D96A-184C-F642-917DD80EC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094" y="3096630"/>
            <a:ext cx="3666565" cy="2937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85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7170" name="Picture 2">
            <a:extLst>
              <a:ext uri="{FF2B5EF4-FFF2-40B4-BE49-F238E27FC236}">
                <a16:creationId xmlns:a16="http://schemas.microsoft.com/office/drawing/2014/main" id="{BA038E81-50B6-7B34-DE90-99F9DE8EC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47899"/>
            <a:ext cx="9029700" cy="3762375"/>
          </a:xfrm>
          <a:prstGeom prst="rect">
            <a:avLst/>
          </a:prstGeom>
          <a:noFill/>
          <a:extLst>
            <a:ext uri="{909E8E84-426E-40DD-AFC4-6F175D3DCCD1}">
              <a14:hiddenFill xmlns:a14="http://schemas.microsoft.com/office/drawing/2010/main">
                <a:solidFill>
                  <a:srgbClr val="FFFFFF"/>
                </a:solidFill>
              </a14:hiddenFill>
            </a:ext>
          </a:extLst>
        </p:spPr>
      </p:pic>
      <p:sp>
        <p:nvSpPr>
          <p:cNvPr id="188" name="Google Shape;188;p10"/>
          <p:cNvSpPr txBox="1">
            <a:spLocks noGrp="1"/>
          </p:cNvSpPr>
          <p:nvPr>
            <p:ph type="title"/>
          </p:nvPr>
        </p:nvSpPr>
        <p:spPr>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1800" dirty="0">
                <a:solidFill>
                  <a:schemeClr val="tx1"/>
                </a:solidFill>
                <a:latin typeface="Gill Sans MT" panose="020B0502020104020203" pitchFamily="34" charset="0"/>
              </a:rPr>
              <a:t>8) Liste des 10 pays qui ont le plus bénéficiés de l’aide alimentaire entre 2013 et 2016</a:t>
            </a:r>
            <a:endParaRPr sz="1800" dirty="0">
              <a:solidFill>
                <a:schemeClr val="tx1"/>
              </a:solidFill>
              <a:latin typeface="Gill Sans MT" panose="020B0502020104020203" pitchFamily="34" charset="0"/>
            </a:endParaRPr>
          </a:p>
        </p:txBody>
      </p:sp>
      <p:sp>
        <p:nvSpPr>
          <p:cNvPr id="4" name="Rectangle 2">
            <a:extLst>
              <a:ext uri="{FF2B5EF4-FFF2-40B4-BE49-F238E27FC236}">
                <a16:creationId xmlns:a16="http://schemas.microsoft.com/office/drawing/2014/main" id="{0EEDB0B7-82C4-9DD0-D80A-37F22FC36D1A}"/>
              </a:ext>
            </a:extLst>
          </p:cNvPr>
          <p:cNvSpPr>
            <a:spLocks noChangeArrowheads="1"/>
          </p:cNvSpPr>
          <p:nvPr/>
        </p:nvSpPr>
        <p:spPr bwMode="auto">
          <a:xfrm>
            <a:off x="7808259" y="2411507"/>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bg1"/>
                </a:solidFill>
                <a:effectLst/>
                <a:latin typeface="Courier New" panose="02070309020205020404" pitchFamily="49" charset="0"/>
              </a:rPr>
              <a:t>1 858 943 000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9" name="Rectangle 2">
            <a:extLst>
              <a:ext uri="{FF2B5EF4-FFF2-40B4-BE49-F238E27FC236}">
                <a16:creationId xmlns:a16="http://schemas.microsoft.com/office/drawing/2014/main" id="{4A431A8A-5B4A-D0C0-9EB9-FC53A3E4E703}"/>
              </a:ext>
            </a:extLst>
          </p:cNvPr>
          <p:cNvSpPr>
            <a:spLocks noChangeArrowheads="1"/>
          </p:cNvSpPr>
          <p:nvPr/>
        </p:nvSpPr>
        <p:spPr bwMode="auto">
          <a:xfrm>
            <a:off x="6212542" y="2736194"/>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solidFill>
                  <a:schemeClr val="bg1"/>
                </a:solidFill>
                <a:latin typeface="Courier New" panose="02070309020205020404" pitchFamily="49" charset="0"/>
              </a:rPr>
              <a:t>1 381 294</a:t>
            </a:r>
            <a:r>
              <a:rPr kumimoji="0" lang="fr-FR" altLang="fr-FR" sz="1100" b="1" i="0" u="none" strike="noStrike" cap="none" normalizeH="0" baseline="0" dirty="0">
                <a:ln>
                  <a:noFill/>
                </a:ln>
                <a:solidFill>
                  <a:schemeClr val="bg1"/>
                </a:solidFill>
                <a:effectLst/>
                <a:latin typeface="Courier New" panose="02070309020205020404" pitchFamily="49" charset="0"/>
              </a:rPr>
              <a:t> 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17F75DDE-D156-ED96-EBB8-1C1FF6F2DBC1}"/>
              </a:ext>
            </a:extLst>
          </p:cNvPr>
          <p:cNvSpPr>
            <a:spLocks noChangeArrowheads="1"/>
          </p:cNvSpPr>
          <p:nvPr/>
        </p:nvSpPr>
        <p:spPr bwMode="auto">
          <a:xfrm>
            <a:off x="5602941" y="3053751"/>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bg1"/>
                </a:solidFill>
                <a:effectLst/>
                <a:latin typeface="Courier New" panose="02070309020205020404" pitchFamily="49" charset="0"/>
              </a:rPr>
              <a:t>1 206 494 000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3D303317-4A70-D97D-A163-15F4AA7A68AA}"/>
              </a:ext>
            </a:extLst>
          </p:cNvPr>
          <p:cNvSpPr>
            <a:spLocks noChangeArrowheads="1"/>
          </p:cNvSpPr>
          <p:nvPr/>
        </p:nvSpPr>
        <p:spPr bwMode="auto">
          <a:xfrm>
            <a:off x="4123767" y="3371589"/>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bg1"/>
                </a:solidFill>
                <a:effectLst/>
                <a:latin typeface="Courier New" panose="02070309020205020404" pitchFamily="49" charset="0"/>
              </a:rPr>
              <a:t>695 248 000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27F85E47-910C-1346-8835-E867A0F297B0}"/>
              </a:ext>
            </a:extLst>
          </p:cNvPr>
          <p:cNvSpPr>
            <a:spLocks noChangeArrowheads="1"/>
          </p:cNvSpPr>
          <p:nvPr/>
        </p:nvSpPr>
        <p:spPr bwMode="auto">
          <a:xfrm>
            <a:off x="4007224" y="3689088"/>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bg1"/>
                </a:solidFill>
                <a:effectLst/>
                <a:latin typeface="Courier New" panose="02070309020205020404" pitchFamily="49" charset="0"/>
              </a:rPr>
              <a:t>669 784 000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869A92BA-43B7-5F13-1D78-60ECA1062822}"/>
              </a:ext>
            </a:extLst>
          </p:cNvPr>
          <p:cNvSpPr>
            <a:spLocks noChangeArrowheads="1"/>
          </p:cNvSpPr>
          <p:nvPr/>
        </p:nvSpPr>
        <p:spPr bwMode="auto">
          <a:xfrm>
            <a:off x="3596465" y="4008306"/>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bg1"/>
                </a:solidFill>
                <a:effectLst/>
                <a:latin typeface="Courier New" panose="02070309020205020404" pitchFamily="49" charset="0"/>
              </a:rPr>
              <a:t>552 836 000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E18DE9EA-B261-14D3-B78D-BEB3D4474420}"/>
              </a:ext>
            </a:extLst>
          </p:cNvPr>
          <p:cNvSpPr>
            <a:spLocks noChangeArrowheads="1"/>
          </p:cNvSpPr>
          <p:nvPr/>
        </p:nvSpPr>
        <p:spPr bwMode="auto">
          <a:xfrm>
            <a:off x="2981888" y="4334770"/>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bg1"/>
                </a:solidFill>
                <a:effectLst/>
                <a:latin typeface="Courier New" panose="02070309020205020404" pitchFamily="49" charset="0"/>
              </a:rPr>
              <a:t>348 880 000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DD43E23A-180D-E64B-1B87-AFDC1976B3C8}"/>
              </a:ext>
            </a:extLst>
          </p:cNvPr>
          <p:cNvSpPr>
            <a:spLocks noChangeArrowheads="1"/>
          </p:cNvSpPr>
          <p:nvPr/>
        </p:nvSpPr>
        <p:spPr bwMode="auto">
          <a:xfrm>
            <a:off x="2850711" y="4661234"/>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solidFill>
                  <a:schemeClr val="bg1"/>
                </a:solidFill>
                <a:latin typeface="Courier New" panose="02070309020205020404" pitchFamily="49" charset="0"/>
              </a:rPr>
              <a:t>292</a:t>
            </a:r>
            <a:r>
              <a:rPr lang="fr-FR" altLang="fr-FR" sz="700" b="1" dirty="0">
                <a:solidFill>
                  <a:schemeClr val="bg1"/>
                </a:solidFill>
                <a:latin typeface="Courier New" panose="02070309020205020404" pitchFamily="49" charset="0"/>
              </a:rPr>
              <a:t> </a:t>
            </a:r>
            <a:r>
              <a:rPr lang="fr-FR" altLang="fr-FR" sz="1100" b="1" dirty="0">
                <a:solidFill>
                  <a:schemeClr val="bg1"/>
                </a:solidFill>
                <a:latin typeface="Courier New" panose="02070309020205020404" pitchFamily="49" charset="0"/>
              </a:rPr>
              <a:t>678</a:t>
            </a:r>
            <a:r>
              <a:rPr kumimoji="0" lang="fr-FR" altLang="fr-FR" sz="700" b="1" i="0" u="none" strike="noStrike" cap="none" normalizeH="0" baseline="0" dirty="0">
                <a:ln>
                  <a:noFill/>
                </a:ln>
                <a:solidFill>
                  <a:schemeClr val="bg1"/>
                </a:solidFill>
                <a:effectLst/>
                <a:latin typeface="Courier New" panose="02070309020205020404" pitchFamily="49" charset="0"/>
              </a:rPr>
              <a:t> </a:t>
            </a:r>
            <a:r>
              <a:rPr kumimoji="0" lang="fr-FR" altLang="fr-FR" sz="1100" b="1" i="0" u="none" strike="noStrike" cap="none" normalizeH="0" baseline="0" dirty="0">
                <a:ln>
                  <a:noFill/>
                </a:ln>
                <a:solidFill>
                  <a:schemeClr val="bg1"/>
                </a:solidFill>
                <a:effectLst/>
                <a:latin typeface="Courier New" panose="02070309020205020404" pitchFamily="49" charset="0"/>
              </a:rPr>
              <a:t>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125CD3F8-9007-B923-87D3-F6CCCA3D2122}"/>
              </a:ext>
            </a:extLst>
          </p:cNvPr>
          <p:cNvSpPr>
            <a:spLocks noChangeArrowheads="1"/>
          </p:cNvSpPr>
          <p:nvPr/>
        </p:nvSpPr>
        <p:spPr bwMode="auto">
          <a:xfrm>
            <a:off x="2847414" y="4978061"/>
            <a:ext cx="1465743" cy="17204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solidFill>
                  <a:schemeClr val="bg1"/>
                </a:solidFill>
                <a:latin typeface="Courier New" panose="02070309020205020404" pitchFamily="49" charset="0"/>
              </a:rPr>
              <a:t>288</a:t>
            </a:r>
            <a:r>
              <a:rPr lang="fr-FR" altLang="fr-FR" sz="700" b="1" dirty="0">
                <a:solidFill>
                  <a:schemeClr val="bg1"/>
                </a:solidFill>
                <a:latin typeface="Courier New" panose="02070309020205020404" pitchFamily="49" charset="0"/>
              </a:rPr>
              <a:t> </a:t>
            </a:r>
            <a:r>
              <a:rPr lang="fr-FR" altLang="fr-FR" sz="1100" b="1" dirty="0">
                <a:solidFill>
                  <a:schemeClr val="bg1"/>
                </a:solidFill>
                <a:latin typeface="Courier New" panose="02070309020205020404" pitchFamily="49" charset="0"/>
              </a:rPr>
              <a:t>502</a:t>
            </a:r>
            <a:r>
              <a:rPr kumimoji="0" lang="fr-FR" altLang="fr-FR" sz="700" b="1" i="0" u="none" strike="noStrike" cap="none" normalizeH="0" baseline="0" dirty="0">
                <a:ln>
                  <a:noFill/>
                </a:ln>
                <a:solidFill>
                  <a:schemeClr val="bg1"/>
                </a:solidFill>
                <a:effectLst/>
                <a:latin typeface="Courier New" panose="02070309020205020404" pitchFamily="49" charset="0"/>
              </a:rPr>
              <a:t> </a:t>
            </a:r>
            <a:r>
              <a:rPr kumimoji="0" lang="fr-FR" altLang="fr-FR" sz="1100" b="1" i="0" u="none" strike="noStrike" cap="none" normalizeH="0" baseline="0" dirty="0">
                <a:ln>
                  <a:noFill/>
                </a:ln>
                <a:solidFill>
                  <a:schemeClr val="bg1"/>
                </a:solidFill>
                <a:effectLst/>
                <a:latin typeface="Courier New" panose="02070309020205020404" pitchFamily="49" charset="0"/>
              </a:rPr>
              <a:t>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6C92E4FD-3DA8-03B9-DC84-3E7E31C81983}"/>
              </a:ext>
            </a:extLst>
          </p:cNvPr>
          <p:cNvSpPr>
            <a:spLocks noChangeArrowheads="1"/>
          </p:cNvSpPr>
          <p:nvPr/>
        </p:nvSpPr>
        <p:spPr bwMode="auto">
          <a:xfrm>
            <a:off x="2829483" y="5306582"/>
            <a:ext cx="1465743" cy="16927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100" b="1" dirty="0">
                <a:solidFill>
                  <a:schemeClr val="bg1"/>
                </a:solidFill>
                <a:latin typeface="Courier New" panose="02070309020205020404" pitchFamily="49" charset="0"/>
              </a:rPr>
              <a:t>276</a:t>
            </a:r>
            <a:r>
              <a:rPr lang="fr-FR" altLang="fr-FR" sz="600" b="1" dirty="0">
                <a:solidFill>
                  <a:schemeClr val="bg1"/>
                </a:solidFill>
                <a:latin typeface="Courier New" panose="02070309020205020404" pitchFamily="49" charset="0"/>
              </a:rPr>
              <a:t> </a:t>
            </a:r>
            <a:r>
              <a:rPr lang="fr-FR" altLang="fr-FR" sz="1100" b="1" dirty="0">
                <a:solidFill>
                  <a:schemeClr val="bg1"/>
                </a:solidFill>
                <a:latin typeface="Courier New" panose="02070309020205020404" pitchFamily="49" charset="0"/>
              </a:rPr>
              <a:t>344</a:t>
            </a:r>
            <a:r>
              <a:rPr kumimoji="0" lang="fr-FR" altLang="fr-FR" sz="700" b="1" i="0" u="none" strike="noStrike" cap="none" normalizeH="0" baseline="0" dirty="0">
                <a:ln>
                  <a:noFill/>
                </a:ln>
                <a:solidFill>
                  <a:schemeClr val="bg1"/>
                </a:solidFill>
                <a:effectLst/>
                <a:latin typeface="Courier New" panose="02070309020205020404" pitchFamily="49" charset="0"/>
              </a:rPr>
              <a:t> </a:t>
            </a:r>
            <a:r>
              <a:rPr kumimoji="0" lang="fr-FR" altLang="fr-FR" sz="1100" b="1" i="0" u="none" strike="noStrike" cap="none" normalizeH="0" baseline="0" dirty="0">
                <a:ln>
                  <a:noFill/>
                </a:ln>
                <a:solidFill>
                  <a:schemeClr val="bg1"/>
                </a:solidFill>
                <a:effectLst/>
                <a:latin typeface="Courier New" panose="02070309020205020404" pitchFamily="49" charset="0"/>
              </a:rPr>
              <a:t>000</a:t>
            </a:r>
            <a:r>
              <a:rPr kumimoji="0" lang="fr-FR" altLang="fr-FR" sz="1100" b="1" i="0" u="none" strike="noStrike" cap="none" normalizeH="0" baseline="0" dirty="0">
                <a:ln>
                  <a:noFill/>
                </a:ln>
                <a:solidFill>
                  <a:schemeClr val="bg1"/>
                </a:solidFill>
                <a:effectLst/>
              </a:rPr>
              <a:t> </a:t>
            </a:r>
            <a:endParaRPr kumimoji="0" lang="fr-FR" altLang="fr-FR" sz="1100" b="1" i="0" u="none" strike="noStrike" cap="none" normalizeH="0" baseline="0" dirty="0">
              <a:ln>
                <a:noFill/>
              </a:ln>
              <a:solidFill>
                <a:schemeClr val="bg1"/>
              </a:solidFill>
              <a:effectLst/>
              <a:latin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F60FC99C-2DB0-36C2-B873-EA8346B5CE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233f607d43_0_0"/>
          <p:cNvSpPr txBox="1">
            <a:spLocks noGrp="1"/>
          </p:cNvSpPr>
          <p:nvPr>
            <p:ph type="title"/>
          </p:nvPr>
        </p:nvSpPr>
        <p:spPr>
          <a:xfrm>
            <a:off x="517236" y="609600"/>
            <a:ext cx="9633528" cy="1320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1800" dirty="0">
                <a:solidFill>
                  <a:schemeClr val="tx1"/>
                </a:solidFill>
                <a:latin typeface="Gill Sans MT" panose="020B0502020104020203" pitchFamily="34" charset="0"/>
              </a:rPr>
              <a:t>9) Évolution de l’aide alimentaire pour les 5 pays qui en ont le plus bénéficiés entre 2013 et 2016</a:t>
            </a:r>
            <a:endParaRPr sz="1800" dirty="0">
              <a:solidFill>
                <a:schemeClr val="tx1"/>
              </a:solidFill>
              <a:latin typeface="Gill Sans MT" panose="020B0502020104020203" pitchFamily="34" charset="0"/>
            </a:endParaRPr>
          </a:p>
        </p:txBody>
      </p:sp>
      <p:graphicFrame>
        <p:nvGraphicFramePr>
          <p:cNvPr id="4" name="Tableau 3">
            <a:extLst>
              <a:ext uri="{FF2B5EF4-FFF2-40B4-BE49-F238E27FC236}">
                <a16:creationId xmlns:a16="http://schemas.microsoft.com/office/drawing/2014/main" id="{0231600C-D30B-AE76-EE38-C35337960C46}"/>
              </a:ext>
            </a:extLst>
          </p:cNvPr>
          <p:cNvGraphicFramePr>
            <a:graphicFrameLocks noGrp="1"/>
          </p:cNvGraphicFramePr>
          <p:nvPr>
            <p:extLst>
              <p:ext uri="{D42A27DB-BD31-4B8C-83A1-F6EECF244321}">
                <p14:modId xmlns:p14="http://schemas.microsoft.com/office/powerpoint/2010/main" val="3832143410"/>
              </p:ext>
            </p:extLst>
          </p:nvPr>
        </p:nvGraphicFramePr>
        <p:xfrm>
          <a:off x="8088198" y="2325412"/>
          <a:ext cx="3327514" cy="3518287"/>
        </p:xfrm>
        <a:graphic>
          <a:graphicData uri="http://schemas.openxmlformats.org/drawingml/2006/table">
            <a:tbl>
              <a:tblPr/>
              <a:tblGrid>
                <a:gridCol w="1486108">
                  <a:extLst>
                    <a:ext uri="{9D8B030D-6E8A-4147-A177-3AD203B41FA5}">
                      <a16:colId xmlns:a16="http://schemas.microsoft.com/office/drawing/2014/main" val="1557532284"/>
                    </a:ext>
                  </a:extLst>
                </a:gridCol>
                <a:gridCol w="697406">
                  <a:extLst>
                    <a:ext uri="{9D8B030D-6E8A-4147-A177-3AD203B41FA5}">
                      <a16:colId xmlns:a16="http://schemas.microsoft.com/office/drawing/2014/main" val="300808141"/>
                    </a:ext>
                  </a:extLst>
                </a:gridCol>
                <a:gridCol w="1144000">
                  <a:extLst>
                    <a:ext uri="{9D8B030D-6E8A-4147-A177-3AD203B41FA5}">
                      <a16:colId xmlns:a16="http://schemas.microsoft.com/office/drawing/2014/main" val="833322174"/>
                    </a:ext>
                  </a:extLst>
                </a:gridCol>
              </a:tblGrid>
              <a:tr h="312300">
                <a:tc>
                  <a:txBody>
                    <a:bodyPr/>
                    <a:lstStyle/>
                    <a:p>
                      <a:pPr algn="ctr" fontAlgn="ctr"/>
                      <a:r>
                        <a:rPr lang="fr-FR" sz="900" b="1" dirty="0">
                          <a:effectLst/>
                        </a:rPr>
                        <a:t>Pays</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900" b="1" dirty="0">
                          <a:effectLst/>
                        </a:rPr>
                        <a:t>Année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fr-FR" sz="400" b="1"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fr-FR" sz="900" b="1" dirty="0">
                          <a:effectLst/>
                        </a:rPr>
                        <a:t>Valeur</a:t>
                      </a:r>
                    </a:p>
                  </a:txBody>
                  <a:tcPr marL="44614" marR="44614" marT="22307" marB="223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9189877"/>
                  </a:ext>
                </a:extLst>
              </a:tr>
              <a:tr h="206430">
                <a:tc>
                  <a:txBody>
                    <a:bodyPr/>
                    <a:lstStyle/>
                    <a:p>
                      <a:pPr algn="r" fontAlgn="ctr"/>
                      <a:r>
                        <a:rPr lang="fr-FR" sz="900" dirty="0">
                          <a:solidFill>
                            <a:schemeClr val="accent5">
                              <a:lumMod val="75000"/>
                            </a:schemeClr>
                          </a:solidFill>
                          <a:effectLst/>
                        </a:rPr>
                        <a:t>République arabe syrienne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5">
                              <a:lumMod val="75000"/>
                            </a:schemeClr>
                          </a:solidFill>
                          <a:effectLst/>
                        </a:rPr>
                        <a:t>2013</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lumMod val="75000"/>
                            </a:schemeClr>
                          </a:solidFill>
                          <a:effectLst/>
                        </a:rPr>
                        <a:t>563566000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811154"/>
                  </a:ext>
                </a:extLst>
              </a:tr>
              <a:tr h="224118">
                <a:tc>
                  <a:txBody>
                    <a:bodyPr/>
                    <a:lstStyle/>
                    <a:p>
                      <a:pPr algn="r" fontAlgn="ctr"/>
                      <a:r>
                        <a:rPr lang="fr-FR" sz="900" dirty="0">
                          <a:solidFill>
                            <a:schemeClr val="accent5">
                              <a:lumMod val="75000"/>
                            </a:schemeClr>
                          </a:solidFill>
                          <a:effectLst/>
                        </a:rPr>
                        <a:t>République arabe syrienne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lumMod val="75000"/>
                            </a:schemeClr>
                          </a:solidFill>
                          <a:effectLst/>
                        </a:rPr>
                        <a:t>2014</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5">
                              <a:lumMod val="75000"/>
                            </a:schemeClr>
                          </a:solidFill>
                          <a:effectLst/>
                        </a:rPr>
                        <a:t>651870000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6494653"/>
                  </a:ext>
                </a:extLst>
              </a:tr>
              <a:tr h="188259">
                <a:tc>
                  <a:txBody>
                    <a:bodyPr/>
                    <a:lstStyle/>
                    <a:p>
                      <a:pPr algn="r" fontAlgn="ctr"/>
                      <a:r>
                        <a:rPr lang="fr-FR" sz="900" dirty="0">
                          <a:solidFill>
                            <a:schemeClr val="accent5">
                              <a:lumMod val="75000"/>
                            </a:schemeClr>
                          </a:solidFill>
                          <a:effectLst/>
                        </a:rPr>
                        <a:t>République arabe syrienne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lumMod val="75000"/>
                            </a:schemeClr>
                          </a:solidFill>
                          <a:effectLst/>
                        </a:rPr>
                        <a:t>2015</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lumMod val="75000"/>
                            </a:schemeClr>
                          </a:solidFill>
                          <a:effectLst/>
                        </a:rPr>
                        <a:t>524949000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8483954"/>
                  </a:ext>
                </a:extLst>
              </a:tr>
              <a:tr h="224118">
                <a:tc>
                  <a:txBody>
                    <a:bodyPr/>
                    <a:lstStyle/>
                    <a:p>
                      <a:pPr algn="r" fontAlgn="ctr"/>
                      <a:r>
                        <a:rPr lang="fr-FR" sz="900" dirty="0">
                          <a:solidFill>
                            <a:schemeClr val="accent5">
                              <a:lumMod val="75000"/>
                            </a:schemeClr>
                          </a:solidFill>
                          <a:effectLst/>
                        </a:rPr>
                        <a:t>République arabe syrienne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5">
                              <a:lumMod val="75000"/>
                            </a:schemeClr>
                          </a:solidFill>
                          <a:effectLst/>
                        </a:rPr>
                        <a:t>2016</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lumMod val="75000"/>
                            </a:schemeClr>
                          </a:solidFill>
                          <a:effectLst/>
                        </a:rPr>
                        <a:t>118558000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4406977"/>
                  </a:ext>
                </a:extLst>
              </a:tr>
              <a:tr h="178457">
                <a:tc>
                  <a:txBody>
                    <a:bodyPr/>
                    <a:lstStyle/>
                    <a:p>
                      <a:pPr algn="r" fontAlgn="ctr"/>
                      <a:r>
                        <a:rPr lang="fr-FR" sz="900" dirty="0">
                          <a:solidFill>
                            <a:schemeClr val="accent2">
                              <a:lumMod val="75000"/>
                            </a:schemeClr>
                          </a:solidFill>
                          <a:effectLst/>
                        </a:rPr>
                        <a:t>Soudan</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2">
                              <a:lumMod val="75000"/>
                            </a:schemeClr>
                          </a:solidFill>
                          <a:effectLst/>
                        </a:rPr>
                        <a:t>2013</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2">
                              <a:lumMod val="75000"/>
                            </a:schemeClr>
                          </a:solidFill>
                          <a:effectLst/>
                        </a:rPr>
                        <a:t>330230000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941857"/>
                  </a:ext>
                </a:extLst>
              </a:tr>
              <a:tr h="178457">
                <a:tc>
                  <a:txBody>
                    <a:bodyPr/>
                    <a:lstStyle/>
                    <a:p>
                      <a:pPr algn="r" fontAlgn="ctr"/>
                      <a:r>
                        <a:rPr lang="fr-FR" sz="900" dirty="0">
                          <a:solidFill>
                            <a:schemeClr val="accent2">
                              <a:lumMod val="75000"/>
                            </a:schemeClr>
                          </a:solidFill>
                          <a:effectLst/>
                        </a:rPr>
                        <a:t>Soudan</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2">
                              <a:lumMod val="75000"/>
                            </a:schemeClr>
                          </a:solidFill>
                          <a:effectLst/>
                        </a:rPr>
                        <a:t>2014</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2">
                              <a:lumMod val="75000"/>
                            </a:schemeClr>
                          </a:solidFill>
                          <a:effectLst/>
                        </a:rPr>
                        <a:t>321904000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5306785"/>
                  </a:ext>
                </a:extLst>
              </a:tr>
              <a:tr h="178457">
                <a:tc>
                  <a:txBody>
                    <a:bodyPr/>
                    <a:lstStyle/>
                    <a:p>
                      <a:pPr algn="r" fontAlgn="ctr"/>
                      <a:r>
                        <a:rPr lang="fr-FR" sz="900">
                          <a:solidFill>
                            <a:schemeClr val="accent2">
                              <a:lumMod val="75000"/>
                            </a:schemeClr>
                          </a:solidFill>
                          <a:effectLst/>
                        </a:rPr>
                        <a:t>Soudan</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2">
                              <a:lumMod val="75000"/>
                            </a:schemeClr>
                          </a:solidFill>
                          <a:effectLst/>
                        </a:rPr>
                        <a:t>2015</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2">
                              <a:lumMod val="75000"/>
                            </a:schemeClr>
                          </a:solidFill>
                          <a:effectLst/>
                        </a:rPr>
                        <a:t>17650000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2990336"/>
                  </a:ext>
                </a:extLst>
              </a:tr>
              <a:tr h="178457">
                <a:tc>
                  <a:txBody>
                    <a:bodyPr/>
                    <a:lstStyle/>
                    <a:p>
                      <a:pPr algn="r" fontAlgn="ctr"/>
                      <a:r>
                        <a:rPr lang="fr-FR" sz="900" dirty="0">
                          <a:solidFill>
                            <a:srgbClr val="0070C0"/>
                          </a:solidFill>
                          <a:effectLst/>
                        </a:rPr>
                        <a:t>Soudan du Sud</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rgbClr val="0070C0"/>
                          </a:solidFill>
                          <a:effectLst/>
                        </a:rPr>
                        <a:t>2013</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70C0"/>
                          </a:solidFill>
                          <a:effectLst/>
                        </a:rPr>
                        <a:t>196330000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08330243"/>
                  </a:ext>
                </a:extLst>
              </a:tr>
              <a:tr h="178457">
                <a:tc>
                  <a:txBody>
                    <a:bodyPr/>
                    <a:lstStyle/>
                    <a:p>
                      <a:pPr algn="r" fontAlgn="ctr"/>
                      <a:r>
                        <a:rPr lang="fr-FR" sz="900" dirty="0">
                          <a:solidFill>
                            <a:srgbClr val="0070C0"/>
                          </a:solidFill>
                          <a:effectLst/>
                        </a:rPr>
                        <a:t>Soudan du Sud</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rgbClr val="0070C0"/>
                          </a:solidFill>
                          <a:effectLst/>
                        </a:rPr>
                        <a:t>2014</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70C0"/>
                          </a:solidFill>
                          <a:effectLst/>
                        </a:rPr>
                        <a:t>450610000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7981023"/>
                  </a:ext>
                </a:extLst>
              </a:tr>
              <a:tr h="178457">
                <a:tc>
                  <a:txBody>
                    <a:bodyPr/>
                    <a:lstStyle/>
                    <a:p>
                      <a:pPr algn="r" fontAlgn="ctr"/>
                      <a:r>
                        <a:rPr lang="fr-FR" sz="900">
                          <a:solidFill>
                            <a:srgbClr val="0070C0"/>
                          </a:solidFill>
                          <a:effectLst/>
                        </a:rPr>
                        <a:t>Soudan du Sud</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70C0"/>
                          </a:solidFill>
                          <a:effectLst/>
                        </a:rPr>
                        <a:t>2015</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70C0"/>
                          </a:solidFill>
                          <a:effectLst/>
                        </a:rPr>
                        <a:t>48308000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5292837"/>
                  </a:ext>
                </a:extLst>
              </a:tr>
              <a:tr h="178457">
                <a:tc>
                  <a:txBody>
                    <a:bodyPr/>
                    <a:lstStyle/>
                    <a:p>
                      <a:pPr algn="r" fontAlgn="ctr"/>
                      <a:r>
                        <a:rPr lang="fr-FR" sz="900" dirty="0">
                          <a:solidFill>
                            <a:schemeClr val="accent5"/>
                          </a:solidFill>
                          <a:effectLst/>
                        </a:rPr>
                        <a:t>Yémen</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5"/>
                          </a:solidFill>
                          <a:effectLst/>
                        </a:rPr>
                        <a:t>2013</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solidFill>
                          <a:effectLst/>
                        </a:rPr>
                        <a:t>264764000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0668028"/>
                  </a:ext>
                </a:extLst>
              </a:tr>
              <a:tr h="178457">
                <a:tc>
                  <a:txBody>
                    <a:bodyPr/>
                    <a:lstStyle/>
                    <a:p>
                      <a:pPr algn="r" fontAlgn="ctr"/>
                      <a:r>
                        <a:rPr lang="fr-FR" sz="900">
                          <a:solidFill>
                            <a:schemeClr val="accent5"/>
                          </a:solidFill>
                          <a:effectLst/>
                        </a:rPr>
                        <a:t>Yémen</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solidFill>
                          <a:effectLst/>
                        </a:rPr>
                        <a:t>2014</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5"/>
                          </a:solidFill>
                          <a:effectLst/>
                        </a:rPr>
                        <a:t>103840000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1773309"/>
                  </a:ext>
                </a:extLst>
              </a:tr>
              <a:tr h="178457">
                <a:tc>
                  <a:txBody>
                    <a:bodyPr/>
                    <a:lstStyle/>
                    <a:p>
                      <a:pPr algn="r" fontAlgn="ctr"/>
                      <a:r>
                        <a:rPr lang="fr-FR" sz="900">
                          <a:solidFill>
                            <a:schemeClr val="accent5"/>
                          </a:solidFill>
                          <a:effectLst/>
                        </a:rPr>
                        <a:t>Yémen</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solidFill>
                          <a:effectLst/>
                        </a:rPr>
                        <a:t>2015</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solidFill>
                          <a:effectLst/>
                        </a:rPr>
                        <a:t>372306000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3844328"/>
                  </a:ext>
                </a:extLst>
              </a:tr>
              <a:tr h="178457">
                <a:tc>
                  <a:txBody>
                    <a:bodyPr/>
                    <a:lstStyle/>
                    <a:p>
                      <a:pPr algn="r" fontAlgn="ctr"/>
                      <a:r>
                        <a:rPr lang="fr-FR" sz="900">
                          <a:solidFill>
                            <a:schemeClr val="accent5"/>
                          </a:solidFill>
                          <a:effectLst/>
                        </a:rPr>
                        <a:t>Yémen</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chemeClr val="accent5"/>
                          </a:solidFill>
                          <a:effectLst/>
                        </a:rPr>
                        <a:t>2016</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chemeClr val="accent5"/>
                          </a:solidFill>
                          <a:effectLst/>
                        </a:rPr>
                        <a:t>465574000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4234268"/>
                  </a:ext>
                </a:extLst>
              </a:tr>
              <a:tr h="178457">
                <a:tc>
                  <a:txBody>
                    <a:bodyPr/>
                    <a:lstStyle/>
                    <a:p>
                      <a:pPr algn="r" fontAlgn="ctr"/>
                      <a:r>
                        <a:rPr lang="fr-FR" sz="900" dirty="0">
                          <a:solidFill>
                            <a:srgbClr val="00B050"/>
                          </a:solidFill>
                          <a:effectLst/>
                        </a:rPr>
                        <a:t>Éthiopie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a:solidFill>
                            <a:srgbClr val="00B050"/>
                          </a:solidFill>
                          <a:effectLst/>
                        </a:rPr>
                        <a:t>2013</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B050"/>
                          </a:solidFill>
                          <a:effectLst/>
                        </a:rPr>
                        <a:t>591404000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1813779"/>
                  </a:ext>
                </a:extLst>
              </a:tr>
              <a:tr h="178457">
                <a:tc>
                  <a:txBody>
                    <a:bodyPr/>
                    <a:lstStyle/>
                    <a:p>
                      <a:pPr algn="r" fontAlgn="ctr"/>
                      <a:r>
                        <a:rPr lang="fr-FR" sz="900" dirty="0">
                          <a:solidFill>
                            <a:srgbClr val="00B050"/>
                          </a:solidFill>
                          <a:effectLst/>
                        </a:rPr>
                        <a:t>Éthiopie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B050"/>
                          </a:solidFill>
                          <a:effectLst/>
                        </a:rPr>
                        <a:t>2014</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B050"/>
                          </a:solidFill>
                          <a:effectLst/>
                        </a:rPr>
                        <a:t>586624000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6692956"/>
                  </a:ext>
                </a:extLst>
              </a:tr>
              <a:tr h="178457">
                <a:tc>
                  <a:txBody>
                    <a:bodyPr/>
                    <a:lstStyle/>
                    <a:p>
                      <a:pPr algn="r" fontAlgn="ctr"/>
                      <a:r>
                        <a:rPr lang="fr-FR" sz="900" dirty="0">
                          <a:solidFill>
                            <a:srgbClr val="00B050"/>
                          </a:solidFill>
                          <a:effectLst/>
                        </a:rPr>
                        <a:t>Éthiopie</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B050"/>
                          </a:solidFill>
                          <a:effectLst/>
                        </a:rPr>
                        <a:t>2015</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900" dirty="0">
                          <a:solidFill>
                            <a:srgbClr val="00B050"/>
                          </a:solidFill>
                          <a:effectLst/>
                        </a:rPr>
                        <a:t>203266000</a:t>
                      </a:r>
                    </a:p>
                  </a:txBody>
                  <a:tcPr marL="44614" marR="44614" marT="22307" marB="223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327109"/>
                  </a:ext>
                </a:extLst>
              </a:tr>
            </a:tbl>
          </a:graphicData>
        </a:graphic>
      </p:graphicFrame>
      <p:pic>
        <p:nvPicPr>
          <p:cNvPr id="2054" name="Picture 6">
            <a:extLst>
              <a:ext uri="{FF2B5EF4-FFF2-40B4-BE49-F238E27FC236}">
                <a16:creationId xmlns:a16="http://schemas.microsoft.com/office/drawing/2014/main" id="{639D9A59-CBFF-7BC5-8059-4603D8474C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27"/>
          <a:stretch/>
        </p:blipFill>
        <p:spPr bwMode="auto">
          <a:xfrm>
            <a:off x="895672" y="2510540"/>
            <a:ext cx="6508576" cy="3417309"/>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E96C430E-F852-153C-C6AE-8827E21274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1800" dirty="0">
                <a:solidFill>
                  <a:schemeClr val="tx1"/>
                </a:solidFill>
                <a:latin typeface="Gill Sans MT" panose="020B0502020104020203" pitchFamily="34" charset="0"/>
              </a:rPr>
              <a:t>10) Liste des 10 pays qui ont la plus forte disponibilité alimentaire par habitant</a:t>
            </a:r>
            <a:endParaRPr sz="1800" dirty="0">
              <a:solidFill>
                <a:schemeClr val="tx1"/>
              </a:solidFill>
              <a:latin typeface="Gill Sans MT" panose="020B0502020104020203" pitchFamily="34" charset="0"/>
            </a:endParaRPr>
          </a:p>
        </p:txBody>
      </p:sp>
      <p:graphicFrame>
        <p:nvGraphicFramePr>
          <p:cNvPr id="2" name="Tableau 1">
            <a:extLst>
              <a:ext uri="{FF2B5EF4-FFF2-40B4-BE49-F238E27FC236}">
                <a16:creationId xmlns:a16="http://schemas.microsoft.com/office/drawing/2014/main" id="{C559C42F-5351-47E9-8A1C-26BD23DBDB0F}"/>
              </a:ext>
            </a:extLst>
          </p:cNvPr>
          <p:cNvGraphicFramePr>
            <a:graphicFrameLocks noGrp="1"/>
          </p:cNvGraphicFramePr>
          <p:nvPr>
            <p:extLst>
              <p:ext uri="{D42A27DB-BD31-4B8C-83A1-F6EECF244321}">
                <p14:modId xmlns:p14="http://schemas.microsoft.com/office/powerpoint/2010/main" val="283228136"/>
              </p:ext>
            </p:extLst>
          </p:nvPr>
        </p:nvGraphicFramePr>
        <p:xfrm>
          <a:off x="1771650" y="2417763"/>
          <a:ext cx="5022199" cy="3919334"/>
        </p:xfrm>
        <a:graphic>
          <a:graphicData uri="http://schemas.openxmlformats.org/drawingml/2006/table">
            <a:tbl>
              <a:tblPr/>
              <a:tblGrid>
                <a:gridCol w="2434288">
                  <a:extLst>
                    <a:ext uri="{9D8B030D-6E8A-4147-A177-3AD203B41FA5}">
                      <a16:colId xmlns:a16="http://schemas.microsoft.com/office/drawing/2014/main" val="4015167505"/>
                    </a:ext>
                  </a:extLst>
                </a:gridCol>
                <a:gridCol w="2587911">
                  <a:extLst>
                    <a:ext uri="{9D8B030D-6E8A-4147-A177-3AD203B41FA5}">
                      <a16:colId xmlns:a16="http://schemas.microsoft.com/office/drawing/2014/main" val="800921348"/>
                    </a:ext>
                  </a:extLst>
                </a:gridCol>
              </a:tblGrid>
              <a:tr h="578086">
                <a:tc>
                  <a:txBody>
                    <a:bodyPr/>
                    <a:lstStyle/>
                    <a:p>
                      <a:pPr algn="ctr" fontAlgn="ctr"/>
                      <a:r>
                        <a:rPr lang="fr-FR" sz="1600" b="0" dirty="0">
                          <a:effectLst/>
                          <a:latin typeface="Gill Sans MT" panose="020B0502020104020203" pitchFamily="34" charset="0"/>
                        </a:rPr>
                        <a:t>Pays</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b="0" dirty="0">
                          <a:effectLst/>
                          <a:latin typeface="Gill Sans MT" panose="020B0502020104020203" pitchFamily="34" charset="0"/>
                        </a:rPr>
                        <a:t>Disponibilité alimentaire (Kcal/personne/jour)</a:t>
                      </a:r>
                    </a:p>
                  </a:txBody>
                  <a:tcPr marL="82584" marR="82584" marT="41292" marB="41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40221"/>
                  </a:ext>
                </a:extLst>
              </a:tr>
              <a:tr h="330335">
                <a:tc>
                  <a:txBody>
                    <a:bodyPr/>
                    <a:lstStyle/>
                    <a:p>
                      <a:pPr algn="l" fontAlgn="ctr"/>
                      <a:r>
                        <a:rPr lang="fr-FR" sz="1800" b="0" dirty="0">
                          <a:solidFill>
                            <a:srgbClr val="0070C0"/>
                          </a:solidFill>
                          <a:effectLst/>
                          <a:latin typeface="Gill Sans MT" panose="020B0502020104020203" pitchFamily="34" charset="0"/>
                        </a:rPr>
                        <a:t>Autriche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800" b="0" dirty="0">
                          <a:solidFill>
                            <a:srgbClr val="0070C0"/>
                          </a:solidFill>
                          <a:effectLst/>
                          <a:latin typeface="Gill Sans MT" panose="020B0502020104020203" pitchFamily="34" charset="0"/>
                        </a:rPr>
                        <a:t>3770.0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53968882"/>
                  </a:ext>
                </a:extLst>
              </a:tr>
              <a:tr h="330335">
                <a:tc>
                  <a:txBody>
                    <a:bodyPr/>
                    <a:lstStyle/>
                    <a:p>
                      <a:pPr algn="l" fontAlgn="ctr"/>
                      <a:r>
                        <a:rPr lang="fr-FR" sz="1700" b="0" dirty="0">
                          <a:solidFill>
                            <a:srgbClr val="0070C0"/>
                          </a:solidFill>
                          <a:effectLst/>
                          <a:latin typeface="Gill Sans MT" panose="020B0502020104020203" pitchFamily="34" charset="0"/>
                        </a:rPr>
                        <a:t>Belgique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700" b="0" dirty="0">
                          <a:solidFill>
                            <a:srgbClr val="0070C0"/>
                          </a:solidFill>
                          <a:effectLst/>
                          <a:latin typeface="Gill Sans MT" panose="020B0502020104020203" pitchFamily="34" charset="0"/>
                        </a:rPr>
                        <a:t>3737.0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822038"/>
                  </a:ext>
                </a:extLst>
              </a:tr>
              <a:tr h="330335">
                <a:tc>
                  <a:txBody>
                    <a:bodyPr/>
                    <a:lstStyle/>
                    <a:p>
                      <a:pPr algn="l" fontAlgn="ctr"/>
                      <a:r>
                        <a:rPr lang="fr-FR" sz="1600" b="0" dirty="0">
                          <a:solidFill>
                            <a:srgbClr val="0070C0"/>
                          </a:solidFill>
                          <a:effectLst/>
                          <a:latin typeface="Gill Sans MT" panose="020B0502020104020203" pitchFamily="34" charset="0"/>
                        </a:rPr>
                        <a:t>Turquie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600" b="0" dirty="0">
                          <a:solidFill>
                            <a:srgbClr val="0070C0"/>
                          </a:solidFill>
                          <a:effectLst/>
                          <a:latin typeface="Gill Sans MT" panose="020B0502020104020203" pitchFamily="34" charset="0"/>
                        </a:rPr>
                        <a:t>3708.0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5059206"/>
                  </a:ext>
                </a:extLst>
              </a:tr>
              <a:tr h="330335">
                <a:tc>
                  <a:txBody>
                    <a:bodyPr/>
                    <a:lstStyle/>
                    <a:p>
                      <a:pPr algn="l" fontAlgn="ctr"/>
                      <a:r>
                        <a:rPr lang="fr-FR" sz="1500" b="0" dirty="0">
                          <a:solidFill>
                            <a:schemeClr val="accent2">
                              <a:lumMod val="75000"/>
                            </a:schemeClr>
                          </a:solidFill>
                          <a:effectLst/>
                          <a:latin typeface="Gill Sans MT" panose="020B0502020104020203" pitchFamily="34" charset="0"/>
                        </a:rPr>
                        <a:t>États-Unis d'Amérique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500" b="0" dirty="0">
                          <a:solidFill>
                            <a:schemeClr val="accent2">
                              <a:lumMod val="75000"/>
                            </a:schemeClr>
                          </a:solidFill>
                          <a:effectLst/>
                          <a:latin typeface="Gill Sans MT" panose="020B0502020104020203" pitchFamily="34" charset="0"/>
                        </a:rPr>
                        <a:t>3682.0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9165672"/>
                  </a:ext>
                </a:extLst>
              </a:tr>
              <a:tr h="330335">
                <a:tc>
                  <a:txBody>
                    <a:bodyPr/>
                    <a:lstStyle/>
                    <a:p>
                      <a:pPr algn="l" fontAlgn="ctr"/>
                      <a:r>
                        <a:rPr lang="fr-FR" sz="1400" b="0" dirty="0">
                          <a:solidFill>
                            <a:schemeClr val="accent2">
                              <a:lumMod val="75000"/>
                            </a:schemeClr>
                          </a:solidFill>
                          <a:effectLst/>
                          <a:latin typeface="Gill Sans MT" panose="020B0502020104020203" pitchFamily="34" charset="0"/>
                        </a:rPr>
                        <a:t>Israël</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400" b="0" dirty="0">
                          <a:solidFill>
                            <a:schemeClr val="accent2">
                              <a:lumMod val="75000"/>
                            </a:schemeClr>
                          </a:solidFill>
                          <a:effectLst/>
                          <a:latin typeface="Gill Sans MT" panose="020B0502020104020203" pitchFamily="34" charset="0"/>
                        </a:rPr>
                        <a:t>3610.0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77942745"/>
                  </a:ext>
                </a:extLst>
              </a:tr>
              <a:tr h="330335">
                <a:tc>
                  <a:txBody>
                    <a:bodyPr/>
                    <a:lstStyle/>
                    <a:p>
                      <a:pPr algn="l" fontAlgn="ctr"/>
                      <a:r>
                        <a:rPr lang="fr-FR" sz="1300" b="0" dirty="0">
                          <a:solidFill>
                            <a:schemeClr val="accent2">
                              <a:lumMod val="75000"/>
                            </a:schemeClr>
                          </a:solidFill>
                          <a:effectLst/>
                          <a:latin typeface="Gill Sans MT" panose="020B0502020104020203" pitchFamily="34" charset="0"/>
                        </a:rPr>
                        <a:t>Irlande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300" b="0" dirty="0">
                          <a:solidFill>
                            <a:schemeClr val="accent2">
                              <a:lumMod val="75000"/>
                            </a:schemeClr>
                          </a:solidFill>
                          <a:effectLst/>
                          <a:latin typeface="Gill Sans MT" panose="020B0502020104020203" pitchFamily="34" charset="0"/>
                        </a:rPr>
                        <a:t>3602.0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2032349"/>
                  </a:ext>
                </a:extLst>
              </a:tr>
              <a:tr h="330335">
                <a:tc>
                  <a:txBody>
                    <a:bodyPr/>
                    <a:lstStyle/>
                    <a:p>
                      <a:pPr algn="l" fontAlgn="ctr"/>
                      <a:r>
                        <a:rPr lang="fr-FR" sz="1200" b="0" dirty="0">
                          <a:solidFill>
                            <a:schemeClr val="accent5">
                              <a:lumMod val="75000"/>
                            </a:schemeClr>
                          </a:solidFill>
                          <a:effectLst/>
                          <a:latin typeface="Gill Sans MT" panose="020B0502020104020203" pitchFamily="34" charset="0"/>
                        </a:rPr>
                        <a:t>Italie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200" b="0" dirty="0">
                          <a:solidFill>
                            <a:schemeClr val="accent5">
                              <a:lumMod val="75000"/>
                            </a:schemeClr>
                          </a:solidFill>
                          <a:effectLst/>
                          <a:latin typeface="Gill Sans MT" panose="020B0502020104020203" pitchFamily="34" charset="0"/>
                        </a:rPr>
                        <a:t>3578.0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22729717"/>
                  </a:ext>
                </a:extLst>
              </a:tr>
              <a:tr h="330335">
                <a:tc>
                  <a:txBody>
                    <a:bodyPr/>
                    <a:lstStyle/>
                    <a:p>
                      <a:pPr algn="l" fontAlgn="ctr"/>
                      <a:r>
                        <a:rPr lang="fr-FR" sz="1200" b="0" dirty="0">
                          <a:solidFill>
                            <a:schemeClr val="accent5">
                              <a:lumMod val="75000"/>
                            </a:schemeClr>
                          </a:solidFill>
                          <a:effectLst/>
                          <a:latin typeface="Gill Sans MT" panose="020B0502020104020203" pitchFamily="34" charset="0"/>
                        </a:rPr>
                        <a:t>Luxembourg</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200" b="0" dirty="0">
                          <a:solidFill>
                            <a:schemeClr val="accent5">
                              <a:lumMod val="75000"/>
                            </a:schemeClr>
                          </a:solidFill>
                          <a:effectLst/>
                          <a:latin typeface="Gill Sans MT" panose="020B0502020104020203" pitchFamily="34" charset="0"/>
                        </a:rPr>
                        <a:t>3540.0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1332423"/>
                  </a:ext>
                </a:extLst>
              </a:tr>
              <a:tr h="330335">
                <a:tc>
                  <a:txBody>
                    <a:bodyPr/>
                    <a:lstStyle/>
                    <a:p>
                      <a:pPr algn="l" fontAlgn="ctr"/>
                      <a:r>
                        <a:rPr lang="fr-FR" sz="1200" b="0" dirty="0">
                          <a:solidFill>
                            <a:schemeClr val="accent5">
                              <a:lumMod val="75000"/>
                            </a:schemeClr>
                          </a:solidFill>
                          <a:effectLst/>
                          <a:latin typeface="Gill Sans MT" panose="020B0502020104020203" pitchFamily="34" charset="0"/>
                        </a:rPr>
                        <a:t>Égypte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200" b="0" dirty="0">
                          <a:solidFill>
                            <a:schemeClr val="accent5">
                              <a:lumMod val="75000"/>
                            </a:schemeClr>
                          </a:solidFill>
                          <a:effectLst/>
                          <a:latin typeface="Gill Sans MT" panose="020B0502020104020203" pitchFamily="34" charset="0"/>
                        </a:rPr>
                        <a:t>3518.0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447580391"/>
                  </a:ext>
                </a:extLst>
              </a:tr>
              <a:tr h="330335">
                <a:tc>
                  <a:txBody>
                    <a:bodyPr/>
                    <a:lstStyle/>
                    <a:p>
                      <a:pPr algn="l" fontAlgn="ctr"/>
                      <a:r>
                        <a:rPr lang="fr-FR" sz="1200" b="0" dirty="0">
                          <a:solidFill>
                            <a:schemeClr val="accent5">
                              <a:lumMod val="75000"/>
                            </a:schemeClr>
                          </a:solidFill>
                          <a:effectLst/>
                          <a:latin typeface="Gill Sans MT" panose="020B0502020104020203" pitchFamily="34" charset="0"/>
                        </a:rPr>
                        <a:t>Allemagne</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fr-FR" sz="1200" b="0" dirty="0">
                          <a:solidFill>
                            <a:schemeClr val="accent5">
                              <a:lumMod val="75000"/>
                            </a:schemeClr>
                          </a:solidFill>
                          <a:effectLst/>
                          <a:latin typeface="Gill Sans MT" panose="020B0502020104020203" pitchFamily="34" charset="0"/>
                        </a:rPr>
                        <a:t>3503.0</a:t>
                      </a:r>
                    </a:p>
                  </a:txBody>
                  <a:tcPr marL="82584" marR="82584" marT="41292" marB="41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260715"/>
                  </a:ext>
                </a:extLst>
              </a:tr>
            </a:tbl>
          </a:graphicData>
        </a:graphic>
      </p:graphicFrame>
      <p:sp>
        <p:nvSpPr>
          <p:cNvPr id="3" name="Espace réservé du numéro de diapositive 2">
            <a:extLst>
              <a:ext uri="{FF2B5EF4-FFF2-40B4-BE49-F238E27FC236}">
                <a16:creationId xmlns:a16="http://schemas.microsoft.com/office/drawing/2014/main" id="{E95D65A6-46FF-915A-0C73-75722CAF8E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1800" dirty="0">
                <a:solidFill>
                  <a:schemeClr val="tx1"/>
                </a:solidFill>
                <a:latin typeface="Gill Sans MT" panose="020B0502020104020203" pitchFamily="34" charset="0"/>
              </a:rPr>
              <a:t>11) Liste des 10 pays qui ont la plus faible disponibilité alimentaire par habitant</a:t>
            </a:r>
            <a:endParaRPr sz="1800" dirty="0">
              <a:solidFill>
                <a:schemeClr val="tx1"/>
              </a:solidFill>
              <a:latin typeface="Gill Sans MT" panose="020B0502020104020203" pitchFamily="34" charset="0"/>
            </a:endParaRPr>
          </a:p>
        </p:txBody>
      </p:sp>
      <p:graphicFrame>
        <p:nvGraphicFramePr>
          <p:cNvPr id="2" name="Tableau 1">
            <a:extLst>
              <a:ext uri="{FF2B5EF4-FFF2-40B4-BE49-F238E27FC236}">
                <a16:creationId xmlns:a16="http://schemas.microsoft.com/office/drawing/2014/main" id="{3147D0EB-C4B9-BD69-61DE-5CA52251C6BA}"/>
              </a:ext>
            </a:extLst>
          </p:cNvPr>
          <p:cNvGraphicFramePr>
            <a:graphicFrameLocks noGrp="1"/>
          </p:cNvGraphicFramePr>
          <p:nvPr>
            <p:extLst>
              <p:ext uri="{D42A27DB-BD31-4B8C-83A1-F6EECF244321}">
                <p14:modId xmlns:p14="http://schemas.microsoft.com/office/powerpoint/2010/main" val="2086199141"/>
              </p:ext>
            </p:extLst>
          </p:nvPr>
        </p:nvGraphicFramePr>
        <p:xfrm>
          <a:off x="1828800" y="2271713"/>
          <a:ext cx="5448300" cy="4032541"/>
        </p:xfrm>
        <a:graphic>
          <a:graphicData uri="http://schemas.openxmlformats.org/drawingml/2006/table">
            <a:tbl>
              <a:tblPr/>
              <a:tblGrid>
                <a:gridCol w="3261674">
                  <a:extLst>
                    <a:ext uri="{9D8B030D-6E8A-4147-A177-3AD203B41FA5}">
                      <a16:colId xmlns:a16="http://schemas.microsoft.com/office/drawing/2014/main" val="3086443465"/>
                    </a:ext>
                  </a:extLst>
                </a:gridCol>
                <a:gridCol w="2186626">
                  <a:extLst>
                    <a:ext uri="{9D8B030D-6E8A-4147-A177-3AD203B41FA5}">
                      <a16:colId xmlns:a16="http://schemas.microsoft.com/office/drawing/2014/main" val="2038040570"/>
                    </a:ext>
                  </a:extLst>
                </a:gridCol>
              </a:tblGrid>
              <a:tr h="543401">
                <a:tc>
                  <a:txBody>
                    <a:bodyPr/>
                    <a:lstStyle/>
                    <a:p>
                      <a:pPr algn="ctr" fontAlgn="ctr"/>
                      <a:r>
                        <a:rPr lang="fr-FR" sz="1600" b="1" dirty="0">
                          <a:effectLst/>
                        </a:rPr>
                        <a:t>Pays</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b="1" dirty="0">
                          <a:effectLst/>
                        </a:rPr>
                        <a:t>Disponibilité alimentaire (Kcal/personne/jour)</a:t>
                      </a:r>
                    </a:p>
                  </a:txBody>
                  <a:tcPr marL="77629" marR="77629" marT="38814" marB="38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7117564"/>
                  </a:ext>
                </a:extLst>
              </a:tr>
              <a:tr h="310515">
                <a:tc>
                  <a:txBody>
                    <a:bodyPr/>
                    <a:lstStyle/>
                    <a:p>
                      <a:pPr algn="l" fontAlgn="ctr"/>
                      <a:r>
                        <a:rPr lang="fr-FR" sz="1800" dirty="0">
                          <a:solidFill>
                            <a:srgbClr val="0070C0"/>
                          </a:solidFill>
                          <a:effectLst/>
                          <a:latin typeface="Gill Sans MT" panose="020B0502020104020203" pitchFamily="34" charset="0"/>
                        </a:rPr>
                        <a:t>République centrafricaine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800" dirty="0">
                          <a:solidFill>
                            <a:srgbClr val="0070C0"/>
                          </a:solidFill>
                          <a:effectLst/>
                          <a:latin typeface="Gill Sans MT" panose="020B0502020104020203" pitchFamily="34" charset="0"/>
                        </a:rPr>
                        <a:t>1879.0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18950521"/>
                  </a:ext>
                </a:extLst>
              </a:tr>
              <a:tr h="310515">
                <a:tc>
                  <a:txBody>
                    <a:bodyPr/>
                    <a:lstStyle/>
                    <a:p>
                      <a:pPr algn="l" fontAlgn="ctr"/>
                      <a:r>
                        <a:rPr lang="fr-FR" sz="1700" dirty="0">
                          <a:solidFill>
                            <a:srgbClr val="0070C0"/>
                          </a:solidFill>
                          <a:effectLst/>
                          <a:latin typeface="Gill Sans MT" panose="020B0502020104020203" pitchFamily="34" charset="0"/>
                        </a:rPr>
                        <a:t>Zambie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fr-FR" sz="1700" dirty="0">
                          <a:solidFill>
                            <a:srgbClr val="0070C0"/>
                          </a:solidFill>
                          <a:effectLst/>
                          <a:latin typeface="Gill Sans MT" panose="020B0502020104020203" pitchFamily="34" charset="0"/>
                        </a:rPr>
                        <a:t>1924.0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8483204"/>
                  </a:ext>
                </a:extLst>
              </a:tr>
              <a:tr h="310515">
                <a:tc>
                  <a:txBody>
                    <a:bodyPr/>
                    <a:lstStyle/>
                    <a:p>
                      <a:pPr algn="l" fontAlgn="ctr"/>
                      <a:r>
                        <a:rPr lang="fr-FR" sz="1600" dirty="0">
                          <a:solidFill>
                            <a:srgbClr val="0070C0"/>
                          </a:solidFill>
                          <a:effectLst/>
                          <a:latin typeface="Gill Sans MT" panose="020B0502020104020203" pitchFamily="34" charset="0"/>
                        </a:rPr>
                        <a:t>Madagascar</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600" dirty="0">
                          <a:solidFill>
                            <a:srgbClr val="0070C0"/>
                          </a:solidFill>
                          <a:effectLst/>
                          <a:latin typeface="Gill Sans MT" panose="020B0502020104020203" pitchFamily="34" charset="0"/>
                        </a:rPr>
                        <a:t>2056.0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19002"/>
                  </a:ext>
                </a:extLst>
              </a:tr>
              <a:tr h="310515">
                <a:tc>
                  <a:txBody>
                    <a:bodyPr/>
                    <a:lstStyle/>
                    <a:p>
                      <a:pPr algn="l" fontAlgn="ctr"/>
                      <a:r>
                        <a:rPr lang="fr-FR" sz="1500" dirty="0">
                          <a:solidFill>
                            <a:schemeClr val="accent2">
                              <a:lumMod val="75000"/>
                            </a:schemeClr>
                          </a:solidFill>
                          <a:effectLst/>
                          <a:latin typeface="Gill Sans MT" panose="020B0502020104020203" pitchFamily="34" charset="0"/>
                        </a:rPr>
                        <a:t>Afghanistan</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fr-FR" sz="1500" dirty="0">
                          <a:solidFill>
                            <a:schemeClr val="accent2">
                              <a:lumMod val="75000"/>
                            </a:schemeClr>
                          </a:solidFill>
                          <a:effectLst/>
                          <a:latin typeface="Gill Sans MT" panose="020B0502020104020203" pitchFamily="34" charset="0"/>
                        </a:rPr>
                        <a:t>2087.0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1677794"/>
                  </a:ext>
                </a:extLst>
              </a:tr>
              <a:tr h="310515">
                <a:tc>
                  <a:txBody>
                    <a:bodyPr/>
                    <a:lstStyle/>
                    <a:p>
                      <a:pPr algn="l" fontAlgn="ctr"/>
                      <a:r>
                        <a:rPr lang="fr-FR" sz="1400">
                          <a:solidFill>
                            <a:schemeClr val="accent2">
                              <a:lumMod val="75000"/>
                            </a:schemeClr>
                          </a:solidFill>
                          <a:effectLst/>
                          <a:latin typeface="Gill Sans MT" panose="020B0502020104020203" pitchFamily="34" charset="0"/>
                        </a:rPr>
                        <a:t>Haïti</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400" dirty="0">
                          <a:solidFill>
                            <a:schemeClr val="accent2">
                              <a:lumMod val="75000"/>
                            </a:schemeClr>
                          </a:solidFill>
                          <a:effectLst/>
                          <a:latin typeface="Gill Sans MT" panose="020B0502020104020203" pitchFamily="34" charset="0"/>
                        </a:rPr>
                        <a:t>2089.0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073691791"/>
                  </a:ext>
                </a:extLst>
              </a:tr>
              <a:tr h="350179">
                <a:tc>
                  <a:txBody>
                    <a:bodyPr/>
                    <a:lstStyle/>
                    <a:p>
                      <a:pPr algn="l" fontAlgn="ctr"/>
                      <a:r>
                        <a:rPr lang="fr-FR" sz="1300" dirty="0">
                          <a:solidFill>
                            <a:schemeClr val="accent2">
                              <a:lumMod val="75000"/>
                            </a:schemeClr>
                          </a:solidFill>
                          <a:effectLst/>
                          <a:latin typeface="Gill Sans MT" panose="020B0502020104020203" pitchFamily="34" charset="0"/>
                        </a:rPr>
                        <a:t>République populaire démocratique de Corée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fr-FR" sz="1300" dirty="0">
                          <a:solidFill>
                            <a:schemeClr val="accent2">
                              <a:lumMod val="75000"/>
                            </a:schemeClr>
                          </a:solidFill>
                          <a:effectLst/>
                          <a:latin typeface="Gill Sans MT" panose="020B0502020104020203" pitchFamily="34" charset="0"/>
                        </a:rPr>
                        <a:t>2093.0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85332103"/>
                  </a:ext>
                </a:extLst>
              </a:tr>
              <a:tr h="310515">
                <a:tc>
                  <a:txBody>
                    <a:bodyPr/>
                    <a:lstStyle/>
                    <a:p>
                      <a:pPr algn="l" fontAlgn="ctr"/>
                      <a:r>
                        <a:rPr lang="fr-FR" sz="1200" dirty="0">
                          <a:solidFill>
                            <a:schemeClr val="accent5">
                              <a:lumMod val="75000"/>
                            </a:schemeClr>
                          </a:solidFill>
                          <a:effectLst/>
                          <a:latin typeface="Gill Sans MT" panose="020B0502020104020203" pitchFamily="34" charset="0"/>
                        </a:rPr>
                        <a:t>Tchad</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200" dirty="0">
                          <a:solidFill>
                            <a:schemeClr val="accent5">
                              <a:lumMod val="75000"/>
                            </a:schemeClr>
                          </a:solidFill>
                          <a:effectLst/>
                          <a:latin typeface="Gill Sans MT" panose="020B0502020104020203" pitchFamily="34" charset="0"/>
                        </a:rPr>
                        <a:t>2109.0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71610279"/>
                  </a:ext>
                </a:extLst>
              </a:tr>
              <a:tr h="310515">
                <a:tc>
                  <a:txBody>
                    <a:bodyPr/>
                    <a:lstStyle/>
                    <a:p>
                      <a:pPr algn="l" fontAlgn="ctr"/>
                      <a:r>
                        <a:rPr lang="fr-FR" sz="1200" dirty="0">
                          <a:solidFill>
                            <a:schemeClr val="accent5">
                              <a:lumMod val="75000"/>
                            </a:schemeClr>
                          </a:solidFill>
                          <a:effectLst/>
                          <a:latin typeface="Gill Sans MT" panose="020B0502020104020203" pitchFamily="34" charset="0"/>
                        </a:rPr>
                        <a:t>Zimbabwe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fr-FR" sz="1200" dirty="0">
                          <a:solidFill>
                            <a:schemeClr val="accent5">
                              <a:lumMod val="75000"/>
                            </a:schemeClr>
                          </a:solidFill>
                          <a:effectLst/>
                          <a:latin typeface="Gill Sans MT" panose="020B0502020104020203" pitchFamily="34" charset="0"/>
                        </a:rPr>
                        <a:t>2113.0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12532079"/>
                  </a:ext>
                </a:extLst>
              </a:tr>
              <a:tr h="310515">
                <a:tc>
                  <a:txBody>
                    <a:bodyPr/>
                    <a:lstStyle/>
                    <a:p>
                      <a:pPr algn="l" fontAlgn="ctr"/>
                      <a:r>
                        <a:rPr lang="fr-FR" sz="1200">
                          <a:solidFill>
                            <a:schemeClr val="accent5">
                              <a:lumMod val="75000"/>
                            </a:schemeClr>
                          </a:solidFill>
                          <a:effectLst/>
                          <a:latin typeface="Gill Sans MT" panose="020B0502020104020203" pitchFamily="34" charset="0"/>
                        </a:rPr>
                        <a:t>Ouganda</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fr-FR" sz="1200" dirty="0">
                          <a:solidFill>
                            <a:schemeClr val="accent5">
                              <a:lumMod val="75000"/>
                            </a:schemeClr>
                          </a:solidFill>
                          <a:effectLst/>
                          <a:latin typeface="Gill Sans MT" panose="020B0502020104020203" pitchFamily="34" charset="0"/>
                        </a:rPr>
                        <a:t>2126.0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983028913"/>
                  </a:ext>
                </a:extLst>
              </a:tr>
              <a:tr h="310515">
                <a:tc>
                  <a:txBody>
                    <a:bodyPr/>
                    <a:lstStyle/>
                    <a:p>
                      <a:pPr algn="l" fontAlgn="ctr"/>
                      <a:r>
                        <a:rPr lang="fr-FR" sz="1200" dirty="0">
                          <a:solidFill>
                            <a:schemeClr val="accent5">
                              <a:lumMod val="75000"/>
                            </a:schemeClr>
                          </a:solidFill>
                          <a:effectLst/>
                          <a:latin typeface="Gill Sans MT" panose="020B0502020104020203" pitchFamily="34" charset="0"/>
                        </a:rPr>
                        <a:t>Timor-Leste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fr-FR" sz="1200" dirty="0">
                          <a:solidFill>
                            <a:schemeClr val="accent5">
                              <a:lumMod val="75000"/>
                            </a:schemeClr>
                          </a:solidFill>
                          <a:effectLst/>
                          <a:latin typeface="Gill Sans MT" panose="020B0502020104020203" pitchFamily="34" charset="0"/>
                        </a:rPr>
                        <a:t>2129.0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68964033"/>
                  </a:ext>
                </a:extLst>
              </a:tr>
            </a:tbl>
          </a:graphicData>
        </a:graphic>
      </p:graphicFrame>
      <p:sp>
        <p:nvSpPr>
          <p:cNvPr id="3" name="Espace réservé du numéro de diapositive 2">
            <a:extLst>
              <a:ext uri="{FF2B5EF4-FFF2-40B4-BE49-F238E27FC236}">
                <a16:creationId xmlns:a16="http://schemas.microsoft.com/office/drawing/2014/main" id="{D267EAFE-0F19-2751-262D-AEC1895EC6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1800" dirty="0">
                <a:solidFill>
                  <a:schemeClr val="tx1"/>
                </a:solidFill>
                <a:latin typeface="Gill Sans MT" panose="020B0502020104020203" pitchFamily="34" charset="0"/>
              </a:rPr>
              <a:t>12) Étude sur le manioc en Thaïlande (2017)</a:t>
            </a:r>
            <a:endParaRPr sz="1800" dirty="0">
              <a:solidFill>
                <a:schemeClr val="tx1"/>
              </a:solidFill>
              <a:latin typeface="Gill Sans MT" panose="020B0502020104020203" pitchFamily="34" charset="0"/>
            </a:endParaRPr>
          </a:p>
        </p:txBody>
      </p:sp>
      <p:sp>
        <p:nvSpPr>
          <p:cNvPr id="4" name="ZoneTexte 3">
            <a:extLst>
              <a:ext uri="{FF2B5EF4-FFF2-40B4-BE49-F238E27FC236}">
                <a16:creationId xmlns:a16="http://schemas.microsoft.com/office/drawing/2014/main" id="{BEC522F8-E2FB-BBC9-1FE1-024F4B3D981E}"/>
              </a:ext>
            </a:extLst>
          </p:cNvPr>
          <p:cNvSpPr txBox="1"/>
          <p:nvPr/>
        </p:nvSpPr>
        <p:spPr>
          <a:xfrm>
            <a:off x="677334" y="2247066"/>
            <a:ext cx="9597882" cy="1846659"/>
          </a:xfrm>
          <a:prstGeom prst="rect">
            <a:avLst/>
          </a:prstGeom>
          <a:noFill/>
        </p:spPr>
        <p:txBody>
          <a:bodyPr wrap="square" rtlCol="0">
            <a:spAutoFit/>
          </a:bodyPr>
          <a:lstStyle/>
          <a:p>
            <a:endParaRPr kumimoji="0" lang="fr-FR" altLang="fr-FR" sz="1800" b="0" i="0" u="none" strike="noStrike" cap="none" normalizeH="0" baseline="0" dirty="0">
              <a:ln>
                <a:noFill/>
              </a:ln>
              <a:solidFill>
                <a:srgbClr val="000000"/>
              </a:solidFill>
              <a:effectLst>
                <a:outerShdw blurRad="38100" dist="38100" dir="2700000" algn="tl">
                  <a:srgbClr val="000000">
                    <a:alpha val="43137"/>
                  </a:srgbClr>
                </a:outerShdw>
              </a:effectLst>
              <a:latin typeface="Gill Sans MT" panose="020B0502020104020203" pitchFamily="34" charset="0"/>
            </a:endParaRPr>
          </a:p>
          <a:p>
            <a:r>
              <a:rPr kumimoji="0" lang="fr-FR" altLang="fr-FR" sz="3200" b="0" i="0" u="none" strike="noStrike" cap="none" normalizeH="0" baseline="0" dirty="0">
                <a:ln>
                  <a:noFill/>
                </a:ln>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rPr>
              <a:t>83% </a:t>
            </a:r>
            <a:r>
              <a:rPr kumimoji="0" lang="fr-FR" altLang="fr-FR" sz="1800" b="0" i="0" u="none" strike="noStrike" cap="none" normalizeH="0" baseline="0" dirty="0">
                <a:ln>
                  <a:noFill/>
                </a:ln>
                <a:solidFill>
                  <a:srgbClr val="000000"/>
                </a:solidFill>
                <a:effectLst>
                  <a:outerShdw blurRad="38100" dist="38100" dir="2700000" algn="tl">
                    <a:srgbClr val="000000">
                      <a:alpha val="43137"/>
                    </a:srgbClr>
                  </a:outerShdw>
                </a:effectLst>
                <a:latin typeface="Gill Sans MT" panose="020B0502020104020203" pitchFamily="34" charset="0"/>
              </a:rPr>
              <a:t>de la production nationale de Manioc est exporté</a:t>
            </a:r>
          </a:p>
          <a:p>
            <a:r>
              <a:rPr lang="fr-FR" sz="3200"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rPr>
              <a:t>9%  </a:t>
            </a:r>
            <a:r>
              <a:rPr lang="fr-FR" dirty="0">
                <a:solidFill>
                  <a:srgbClr val="000000"/>
                </a:solidFill>
                <a:effectLst>
                  <a:outerShdw blurRad="38100" dist="38100" dir="2700000" algn="tl">
                    <a:srgbClr val="000000">
                      <a:alpha val="43137"/>
                    </a:srgbClr>
                  </a:outerShdw>
                </a:effectLst>
                <a:latin typeface="Gill Sans MT" panose="020B0502020104020203" pitchFamily="34" charset="0"/>
              </a:rPr>
              <a:t>de la population est en état de sous-nutrition soit </a:t>
            </a:r>
            <a:r>
              <a:rPr lang="fr-FR" sz="3200"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rPr>
              <a:t>6 200 000 </a:t>
            </a:r>
            <a:r>
              <a:rPr lang="fr-FR" dirty="0">
                <a:solidFill>
                  <a:srgbClr val="000000"/>
                </a:solidFill>
                <a:effectLst>
                  <a:outerShdw blurRad="38100" dist="38100" dir="2700000" algn="tl">
                    <a:srgbClr val="000000">
                      <a:alpha val="43137"/>
                    </a:srgbClr>
                  </a:outerShdw>
                </a:effectLst>
                <a:latin typeface="Gill Sans MT" panose="020B0502020104020203" pitchFamily="34" charset="0"/>
              </a:rPr>
              <a:t>de personnes</a:t>
            </a:r>
            <a:endParaRPr lang="fr-FR"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endParaRPr>
          </a:p>
          <a:p>
            <a:r>
              <a:rPr lang="fr-FR" i="0" dirty="0">
                <a:solidFill>
                  <a:srgbClr val="000000"/>
                </a:solidFill>
                <a:effectLst>
                  <a:outerShdw blurRad="38100" dist="38100" dir="2700000" algn="tl">
                    <a:srgbClr val="000000">
                      <a:alpha val="43137"/>
                    </a:srgbClr>
                  </a:outerShdw>
                </a:effectLst>
                <a:latin typeface="Gill Sans MT" panose="020B0502020104020203" pitchFamily="34" charset="0"/>
              </a:rPr>
              <a:t>La disponibilité alimentaire est de </a:t>
            </a:r>
            <a:r>
              <a:rPr lang="fr-FR" sz="3200" i="0"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rPr>
              <a:t>2785 </a:t>
            </a:r>
            <a:r>
              <a:rPr lang="fr-FR" i="0" dirty="0">
                <a:solidFill>
                  <a:srgbClr val="000000"/>
                </a:solidFill>
                <a:effectLst>
                  <a:outerShdw blurRad="38100" dist="38100" dir="2700000" algn="tl">
                    <a:srgbClr val="000000">
                      <a:alpha val="43137"/>
                    </a:srgbClr>
                  </a:outerShdw>
                </a:effectLst>
                <a:latin typeface="Gill Sans MT" panose="020B0502020104020203" pitchFamily="34" charset="0"/>
              </a:rPr>
              <a:t>(Kcal/personne/jour) </a:t>
            </a:r>
            <a:endParaRPr lang="fr-FR"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endParaRPr>
          </a:p>
        </p:txBody>
      </p:sp>
      <p:sp>
        <p:nvSpPr>
          <p:cNvPr id="6" name="Rectangle 2">
            <a:extLst>
              <a:ext uri="{FF2B5EF4-FFF2-40B4-BE49-F238E27FC236}">
                <a16:creationId xmlns:a16="http://schemas.microsoft.com/office/drawing/2014/main" id="{F1B9F1F2-1404-D891-195B-F3F0BDB89DCB}"/>
              </a:ext>
            </a:extLst>
          </p:cNvPr>
          <p:cNvSpPr>
            <a:spLocks noChangeArrowheads="1"/>
          </p:cNvSpPr>
          <p:nvPr/>
        </p:nvSpPr>
        <p:spPr bwMode="auto">
          <a:xfrm>
            <a:off x="677863"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151C7423-2489-1A01-D08F-10791C4D0978}"/>
              </a:ext>
            </a:extLst>
          </p:cNvPr>
          <p:cNvSpPr>
            <a:spLocks noChangeArrowheads="1"/>
          </p:cNvSpPr>
          <p:nvPr/>
        </p:nvSpPr>
        <p:spPr bwMode="auto">
          <a:xfrm>
            <a:off x="677863" y="3917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3074" name="Picture 2" descr="Vì sao lại gọi là Tết Nguyên Đán?">
            <a:extLst>
              <a:ext uri="{FF2B5EF4-FFF2-40B4-BE49-F238E27FC236}">
                <a16:creationId xmlns:a16="http://schemas.microsoft.com/office/drawing/2014/main" id="{B7B8783A-1587-5808-B401-AA51D5BDC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164" y="3917950"/>
            <a:ext cx="3940208" cy="2375383"/>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4E615484-9B73-8C9F-BCF6-A6CFE39705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fr-FR" sz="1800" dirty="0">
                <a:solidFill>
                  <a:schemeClr val="tx1"/>
                </a:solidFill>
                <a:latin typeface="Gill Sans MT" panose="020B0502020104020203" pitchFamily="34" charset="0"/>
              </a:rPr>
              <a:t>13) Analyse des données sur la République Centrafricaine</a:t>
            </a:r>
            <a:endParaRPr sz="1800" dirty="0">
              <a:solidFill>
                <a:schemeClr val="tx1"/>
              </a:solidFill>
              <a:latin typeface="Gill Sans MT" panose="020B0502020104020203" pitchFamily="34" charset="0"/>
            </a:endParaRPr>
          </a:p>
        </p:txBody>
      </p:sp>
      <p:sp>
        <p:nvSpPr>
          <p:cNvPr id="2" name="ZoneTexte 1">
            <a:extLst>
              <a:ext uri="{FF2B5EF4-FFF2-40B4-BE49-F238E27FC236}">
                <a16:creationId xmlns:a16="http://schemas.microsoft.com/office/drawing/2014/main" id="{311EDE91-ABCE-E1A5-DC62-AA3D9BDBA892}"/>
              </a:ext>
            </a:extLst>
          </p:cNvPr>
          <p:cNvSpPr txBox="1"/>
          <p:nvPr/>
        </p:nvSpPr>
        <p:spPr>
          <a:xfrm>
            <a:off x="677334" y="2482541"/>
            <a:ext cx="8385984" cy="2277547"/>
          </a:xfrm>
          <a:prstGeom prst="rect">
            <a:avLst/>
          </a:prstGeom>
          <a:noFill/>
        </p:spPr>
        <p:txBody>
          <a:bodyPr wrap="square" rtlCol="0">
            <a:spAutoFit/>
          </a:bodyPr>
          <a:lstStyle/>
          <a:p>
            <a:r>
              <a:rPr lang="fr-FR" i="0" dirty="0">
                <a:solidFill>
                  <a:srgbClr val="000000"/>
                </a:solidFill>
                <a:effectLst>
                  <a:outerShdw blurRad="38100" dist="38100" dir="2700000" algn="tl">
                    <a:srgbClr val="000000">
                      <a:alpha val="43137"/>
                    </a:srgbClr>
                  </a:outerShdw>
                </a:effectLst>
                <a:latin typeface="Gill Sans MT" panose="020B0502020104020203" pitchFamily="34" charset="0"/>
              </a:rPr>
              <a:t>La disponibilité alimentaire est de </a:t>
            </a:r>
            <a:r>
              <a:rPr lang="fr-FR" sz="3200" i="0"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rPr>
              <a:t>1879 </a:t>
            </a:r>
            <a:r>
              <a:rPr lang="fr-FR" i="0" dirty="0">
                <a:solidFill>
                  <a:srgbClr val="000000"/>
                </a:solidFill>
                <a:effectLst>
                  <a:outerShdw blurRad="38100" dist="38100" dir="2700000" algn="tl">
                    <a:srgbClr val="000000">
                      <a:alpha val="43137"/>
                    </a:srgbClr>
                  </a:outerShdw>
                </a:effectLst>
                <a:latin typeface="Gill Sans MT" panose="020B0502020104020203" pitchFamily="34" charset="0"/>
              </a:rPr>
              <a:t>(Kcal/personne/jour) </a:t>
            </a:r>
          </a:p>
          <a:p>
            <a:r>
              <a:rPr kumimoji="0" lang="fr-FR" altLang="fr-FR" b="0" i="0" u="none" strike="noStrike" cap="none" normalizeH="0" baseline="0" dirty="0">
                <a:ln>
                  <a:noFill/>
                </a:ln>
                <a:solidFill>
                  <a:srgbClr val="000000"/>
                </a:solidFill>
                <a:effectLst>
                  <a:outerShdw blurRad="38100" dist="38100" dir="2700000" algn="tl">
                    <a:srgbClr val="000000">
                      <a:alpha val="43137"/>
                    </a:srgbClr>
                  </a:outerShdw>
                </a:effectLst>
                <a:latin typeface="Gill Sans MT" panose="020B0502020104020203" pitchFamily="34" charset="0"/>
                <a:cs typeface="Courier New" panose="02070309020205020404" pitchFamily="49" charset="0"/>
              </a:rPr>
              <a:t>L'aide alimentaire total reçu par la République centrafricaine de </a:t>
            </a:r>
            <a:r>
              <a:rPr kumimoji="0" lang="fr-FR" altLang="fr-FR" sz="2400" b="0" i="0" u="none" strike="noStrike" cap="none" normalizeH="0" baseline="0" dirty="0">
                <a:ln>
                  <a:noFill/>
                </a:ln>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cs typeface="Courier New" panose="02070309020205020404" pitchFamily="49" charset="0"/>
              </a:rPr>
              <a:t>2013 à 2015 </a:t>
            </a:r>
            <a:r>
              <a:rPr kumimoji="0" lang="fr-FR" altLang="fr-FR" b="0" i="0" u="none" strike="noStrike" cap="none" normalizeH="0" baseline="0" dirty="0">
                <a:ln>
                  <a:noFill/>
                </a:ln>
                <a:solidFill>
                  <a:srgbClr val="000000"/>
                </a:solidFill>
                <a:effectLst>
                  <a:outerShdw blurRad="38100" dist="38100" dir="2700000" algn="tl">
                    <a:srgbClr val="000000">
                      <a:alpha val="43137"/>
                    </a:srgbClr>
                  </a:outerShdw>
                </a:effectLst>
                <a:latin typeface="Gill Sans MT" panose="020B0502020104020203" pitchFamily="34" charset="0"/>
                <a:cs typeface="Courier New" panose="02070309020205020404" pitchFamily="49" charset="0"/>
              </a:rPr>
              <a:t>est de </a:t>
            </a:r>
          </a:p>
          <a:p>
            <a:r>
              <a:rPr lang="fr-FR" altLang="fr-FR" dirty="0">
                <a:solidFill>
                  <a:srgbClr val="000000"/>
                </a:solidFill>
                <a:effectLst>
                  <a:outerShdw blurRad="38100" dist="38100" dir="2700000" algn="tl">
                    <a:srgbClr val="000000">
                      <a:alpha val="43137"/>
                    </a:srgbClr>
                  </a:outerShdw>
                </a:effectLst>
                <a:latin typeface="Gill Sans MT" panose="020B0502020104020203" pitchFamily="34" charset="0"/>
                <a:cs typeface="Courier New" panose="02070309020205020404" pitchFamily="49" charset="0"/>
              </a:rPr>
              <a:t>								</a:t>
            </a:r>
            <a:r>
              <a:rPr kumimoji="0" lang="fr-FR" altLang="fr-FR" sz="3200" b="0" i="0" u="none" strike="noStrike" cap="none" normalizeH="0" baseline="0" dirty="0">
                <a:ln>
                  <a:noFill/>
                </a:ln>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cs typeface="Courier New" panose="02070309020205020404" pitchFamily="49" charset="0"/>
              </a:rPr>
              <a:t>66 610 000 €</a:t>
            </a:r>
          </a:p>
          <a:p>
            <a:endParaRPr lang="fr-FR" altLang="fr-FR" dirty="0">
              <a:solidFill>
                <a:srgbClr val="000000"/>
              </a:solidFill>
              <a:latin typeface="Gill Sans MT" panose="020B0502020104020203" pitchFamily="34" charset="0"/>
              <a:cs typeface="Courier New" panose="02070309020205020404" pitchFamily="49" charset="0"/>
            </a:endParaRPr>
          </a:p>
          <a:p>
            <a:endParaRPr lang="fr-FR" i="0"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endParaRPr>
          </a:p>
          <a:p>
            <a:endParaRPr lang="fr-FR" dirty="0">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endParaRPr>
          </a:p>
        </p:txBody>
      </p:sp>
      <p:pic>
        <p:nvPicPr>
          <p:cNvPr id="1032" name="Picture 8" descr="Gratis foto: African, Cavia, Jongen, Glimlach - Gratis afbeelding op ...">
            <a:extLst>
              <a:ext uri="{FF2B5EF4-FFF2-40B4-BE49-F238E27FC236}">
                <a16:creationId xmlns:a16="http://schemas.microsoft.com/office/drawing/2014/main" id="{12474CC7-B460-B6E2-856D-071E339C4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3" y="4890657"/>
            <a:ext cx="2866458" cy="1905000"/>
          </a:xfrm>
          <a:prstGeom prst="rect">
            <a:avLst/>
          </a:prstGeom>
          <a:noFill/>
          <a:effectLst>
            <a:glow rad="1397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26" name="Picture 2" descr="In Central African Republic, Diamonds Fuel A Cycle of Violence and ...">
            <a:extLst>
              <a:ext uri="{FF2B5EF4-FFF2-40B4-BE49-F238E27FC236}">
                <a16:creationId xmlns:a16="http://schemas.microsoft.com/office/drawing/2014/main" id="{ACBAC610-24A1-F30E-09B1-DAAC0389F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638" y="4236916"/>
            <a:ext cx="3664771" cy="2035984"/>
          </a:xfrm>
          <a:prstGeom prst="rect">
            <a:avLst/>
          </a:prstGeom>
          <a:noFill/>
          <a:effectLst>
            <a:glow rad="1397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8380D2AA-FDC1-B3F9-EFF7-200B6FE716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681952" y="542773"/>
            <a:ext cx="9125436" cy="540571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algn="l"/>
            <a:r>
              <a:rPr lang="fr-FR" sz="2000" dirty="0">
                <a:solidFill>
                  <a:schemeClr val="tx1"/>
                </a:solidFill>
                <a:latin typeface="Gill Sans MT" panose="020B0502020104020203" pitchFamily="34" charset="0"/>
              </a:rPr>
              <a:t>Conclusions :</a:t>
            </a:r>
            <a:br>
              <a:rPr lang="fr-FR" sz="1800" dirty="0">
                <a:solidFill>
                  <a:schemeClr val="tx1"/>
                </a:solidFill>
                <a:latin typeface="Gill Sans MT" panose="020B0502020104020203" pitchFamily="34" charset="0"/>
              </a:rPr>
            </a:br>
            <a:br>
              <a:rPr lang="fr-FR" sz="1800" dirty="0">
                <a:solidFill>
                  <a:schemeClr val="tx1"/>
                </a:solidFill>
                <a:latin typeface="Gill Sans MT" panose="020B0502020104020203" pitchFamily="34" charset="0"/>
              </a:rPr>
            </a:br>
            <a:r>
              <a:rPr lang="fr-FR" sz="1600" dirty="0">
                <a:solidFill>
                  <a:schemeClr val="tx1"/>
                </a:solidFill>
                <a:latin typeface="Gill Sans MT" panose="020B0502020104020203" pitchFamily="34" charset="0"/>
              </a:rPr>
              <a:t>La disponibilité alimentaire est largement supérieure aux besoins alimentaire quotidiens de la population globale, donc la sous-nutrition pourrait être éradiquée.</a:t>
            </a:r>
            <a:br>
              <a:rPr lang="fr-FR" sz="1600" dirty="0">
                <a:solidFill>
                  <a:schemeClr val="tx1"/>
                </a:solidFill>
                <a:latin typeface="Gill Sans MT" panose="020B0502020104020203" pitchFamily="34" charset="0"/>
              </a:rPr>
            </a:br>
            <a:br>
              <a:rPr lang="fr-FR" sz="1600" dirty="0">
                <a:solidFill>
                  <a:schemeClr val="tx1"/>
                </a:solidFill>
                <a:latin typeface="Gill Sans MT" panose="020B0502020104020203" pitchFamily="34" charset="0"/>
              </a:rPr>
            </a:br>
            <a:r>
              <a:rPr lang="fr-FR" sz="1600" b="0" i="0" u="none" strike="noStrike" baseline="0" dirty="0">
                <a:solidFill>
                  <a:schemeClr val="tx1"/>
                </a:solidFill>
                <a:latin typeface="Gill Sans MT" panose="020B0502020104020203" pitchFamily="34" charset="0"/>
              </a:rPr>
              <a:t>Le</a:t>
            </a:r>
            <a:r>
              <a:rPr lang="fr-FR" sz="1600" dirty="0">
                <a:solidFill>
                  <a:schemeClr val="tx1"/>
                </a:solidFill>
                <a:latin typeface="Gill Sans MT" panose="020B0502020104020203" pitchFamily="34" charset="0"/>
              </a:rPr>
              <a:t> nombres de personnes en état de sous-nutrition est en augmentation alors que les aides alimentaires sont en diminution.</a:t>
            </a:r>
            <a:br>
              <a:rPr lang="fr-FR" sz="1600" dirty="0">
                <a:solidFill>
                  <a:schemeClr val="tx1"/>
                </a:solidFill>
                <a:latin typeface="Gill Sans MT" panose="020B0502020104020203" pitchFamily="34" charset="0"/>
              </a:rPr>
            </a:br>
            <a:br>
              <a:rPr lang="fr-FR" sz="1600" dirty="0">
                <a:solidFill>
                  <a:schemeClr val="tx1"/>
                </a:solidFill>
                <a:latin typeface="Gill Sans MT" panose="020B0502020104020203" pitchFamily="34" charset="0"/>
              </a:rPr>
            </a:br>
            <a:r>
              <a:rPr lang="fr-FR" sz="1600" dirty="0">
                <a:solidFill>
                  <a:schemeClr val="tx1"/>
                </a:solidFill>
                <a:latin typeface="Gill Sans MT" panose="020B0502020104020203" pitchFamily="34" charset="0"/>
              </a:rPr>
              <a:t>La répartition de la disponibilité alimentaire est très disparate dans le monde avec une concentration dans le continent Africain. </a:t>
            </a:r>
            <a:br>
              <a:rPr lang="fr-FR" sz="1600" dirty="0">
                <a:solidFill>
                  <a:schemeClr val="tx1"/>
                </a:solidFill>
                <a:latin typeface="Gill Sans MT" panose="020B0502020104020203" pitchFamily="34" charset="0"/>
              </a:rPr>
            </a:br>
            <a:br>
              <a:rPr lang="fr-FR" sz="1600" dirty="0">
                <a:solidFill>
                  <a:schemeClr val="tx1"/>
                </a:solidFill>
                <a:latin typeface="Gill Sans MT" panose="020B0502020104020203" pitchFamily="34" charset="0"/>
              </a:rPr>
            </a:br>
            <a:r>
              <a:rPr lang="fr-FR" sz="1600" dirty="0">
                <a:solidFill>
                  <a:schemeClr val="tx1"/>
                </a:solidFill>
                <a:latin typeface="Gill Sans MT" panose="020B0502020104020203" pitchFamily="34" charset="0"/>
              </a:rPr>
              <a:t>Les aides ne sont pas attribuées en priorités aux pays avec la plus petite disponibilité alimentaire.</a:t>
            </a:r>
            <a:br>
              <a:rPr lang="fr-FR" sz="1600" dirty="0">
                <a:solidFill>
                  <a:schemeClr val="tx1"/>
                </a:solidFill>
                <a:latin typeface="Gill Sans MT" panose="020B0502020104020203" pitchFamily="34" charset="0"/>
              </a:rPr>
            </a:br>
            <a:br>
              <a:rPr lang="fr-FR" sz="1600" dirty="0">
                <a:solidFill>
                  <a:schemeClr val="tx1"/>
                </a:solidFill>
                <a:latin typeface="Gill Sans MT" panose="020B0502020104020203" pitchFamily="34" charset="0"/>
              </a:rPr>
            </a:br>
            <a:r>
              <a:rPr lang="fr-FR" sz="1600" dirty="0">
                <a:solidFill>
                  <a:schemeClr val="tx1"/>
                </a:solidFill>
                <a:latin typeface="Gill Sans MT" panose="020B0502020104020203" pitchFamily="34" charset="0"/>
              </a:rPr>
              <a:t>La Thaïlande exporte 83% de sa production de Manioc avec une disponibilité alimentaire supérieure aux besoins de sa population et malgré cela 9% de sa population est en état de sous-nutrition.</a:t>
            </a:r>
            <a:br>
              <a:rPr lang="fr-FR" sz="1600" dirty="0">
                <a:solidFill>
                  <a:schemeClr val="tx1"/>
                </a:solidFill>
                <a:latin typeface="Gill Sans MT" panose="020B0502020104020203" pitchFamily="34" charset="0"/>
              </a:rPr>
            </a:br>
            <a:br>
              <a:rPr lang="fr-FR" sz="1600" dirty="0">
                <a:solidFill>
                  <a:schemeClr val="tx1"/>
                </a:solidFill>
                <a:latin typeface="Gill Sans MT" panose="020B0502020104020203" pitchFamily="34" charset="0"/>
              </a:rPr>
            </a:br>
            <a:r>
              <a:rPr lang="fr-FR" sz="1600" dirty="0">
                <a:solidFill>
                  <a:schemeClr val="tx1"/>
                </a:solidFill>
                <a:latin typeface="Gill Sans MT" panose="020B0502020104020203" pitchFamily="34" charset="0"/>
              </a:rPr>
              <a:t>La République Centrafricaine semble mieux gérer l’alimentation de la population, car malgré la disponibilité alimentaire de 1879 </a:t>
            </a:r>
            <a:r>
              <a:rPr lang="fr-FR" sz="1600" i="0" dirty="0">
                <a:solidFill>
                  <a:srgbClr val="000000"/>
                </a:solidFill>
                <a:latin typeface="Gill Sans MT" panose="020B0502020104020203" pitchFamily="34" charset="0"/>
              </a:rPr>
              <a:t>(Kcal/personne/jour),</a:t>
            </a:r>
            <a:r>
              <a:rPr lang="fr-FR" sz="1600" dirty="0">
                <a:solidFill>
                  <a:schemeClr val="tx1"/>
                </a:solidFill>
                <a:latin typeface="Gill Sans MT" panose="020B0502020104020203" pitchFamily="34" charset="0"/>
              </a:rPr>
              <a:t> inferieure aux besoin journalier de la population il n’y a pas de personne en état de sous-nutrition en 2017 d’autant plus que depuis 2016 elle ne reçoit plus d’aide alimentaire.</a:t>
            </a:r>
            <a:endParaRPr sz="1800" dirty="0">
              <a:solidFill>
                <a:schemeClr val="tx1"/>
              </a:solidFill>
              <a:latin typeface="Gill Sans MT" panose="020B0502020104020203" pitchFamily="34" charset="0"/>
            </a:endParaRPr>
          </a:p>
        </p:txBody>
      </p:sp>
      <p:sp>
        <p:nvSpPr>
          <p:cNvPr id="2" name="Espace réservé du numéro de diapositive 1">
            <a:extLst>
              <a:ext uri="{FF2B5EF4-FFF2-40B4-BE49-F238E27FC236}">
                <a16:creationId xmlns:a16="http://schemas.microsoft.com/office/drawing/2014/main" id="{9DAA89A7-DDDD-6DF9-425D-DEB13D4203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 name="ZoneTexte 1">
            <a:extLst>
              <a:ext uri="{FF2B5EF4-FFF2-40B4-BE49-F238E27FC236}">
                <a16:creationId xmlns:a16="http://schemas.microsoft.com/office/drawing/2014/main" id="{7F1D3022-2EDF-BED5-1CB0-1DE7D90610D2}"/>
              </a:ext>
            </a:extLst>
          </p:cNvPr>
          <p:cNvSpPr txBox="1"/>
          <p:nvPr/>
        </p:nvSpPr>
        <p:spPr>
          <a:xfrm>
            <a:off x="519951" y="3429000"/>
            <a:ext cx="9441189" cy="646331"/>
          </a:xfrm>
          <a:prstGeom prst="rect">
            <a:avLst/>
          </a:prstGeom>
          <a:noFill/>
        </p:spPr>
        <p:txBody>
          <a:bodyPr wrap="square" rtlCol="0">
            <a:spAutoFit/>
          </a:bodyPr>
          <a:lstStyle/>
          <a:p>
            <a:r>
              <a:rPr lang="fr-FR" dirty="0">
                <a:effectLst>
                  <a:outerShdw blurRad="38100" dist="38100" dir="2700000" algn="tl">
                    <a:srgbClr val="000000">
                      <a:alpha val="43137"/>
                    </a:srgbClr>
                  </a:outerShdw>
                </a:effectLst>
                <a:latin typeface="Gill Sans MT" panose="020B0502020104020203" pitchFamily="34" charset="0"/>
              </a:rPr>
              <a:t>Réalisée par l’</a:t>
            </a:r>
            <a:r>
              <a:rPr lang="fr-FR" b="0" i="0" dirty="0">
                <a:solidFill>
                  <a:srgbClr val="271A38"/>
                </a:solidFill>
                <a:effectLst>
                  <a:outerShdw blurRad="38100" dist="38100" dir="2700000" algn="tl">
                    <a:srgbClr val="000000">
                      <a:alpha val="43137"/>
                    </a:srgbClr>
                  </a:outerShdw>
                </a:effectLst>
                <a:latin typeface="Gill Sans MT" panose="020B0502020104020203" pitchFamily="34" charset="0"/>
              </a:rPr>
              <a:t>équipe de chercheurs de la Food and Agriculture Organisation of United Nation(FAO)</a:t>
            </a:r>
          </a:p>
          <a:p>
            <a:pPr algn="ctr"/>
            <a:r>
              <a:rPr lang="fr-FR" dirty="0">
                <a:solidFill>
                  <a:srgbClr val="271A38"/>
                </a:solidFill>
                <a:effectLst>
                  <a:outerShdw blurRad="38100" dist="38100" dir="2700000" algn="tl">
                    <a:srgbClr val="000000">
                      <a:alpha val="43137"/>
                    </a:srgbClr>
                  </a:outerShdw>
                </a:effectLst>
                <a:latin typeface="Gill Sans MT" panose="020B0502020104020203" pitchFamily="34" charset="0"/>
              </a:rPr>
              <a:t>dans le but de dresser un panorama de l’état de la malnutrition dans le monde</a:t>
            </a:r>
            <a:endParaRPr lang="fr-FR" b="0" i="0" dirty="0">
              <a:solidFill>
                <a:srgbClr val="271A38"/>
              </a:solidFill>
              <a:effectLst>
                <a:outerShdw blurRad="38100" dist="38100" dir="2700000" algn="tl">
                  <a:srgbClr val="000000">
                    <a:alpha val="43137"/>
                  </a:srgbClr>
                </a:outerShdw>
              </a:effectLst>
              <a:latin typeface="Gill Sans MT" panose="020B0502020104020203" pitchFamily="34" charset="0"/>
            </a:endParaRPr>
          </a:p>
        </p:txBody>
      </p:sp>
      <p:pic>
        <p:nvPicPr>
          <p:cNvPr id="4" name="Picture 6" descr="Food and Agriculture Organization of the United Nations (FAO)">
            <a:extLst>
              <a:ext uri="{FF2B5EF4-FFF2-40B4-BE49-F238E27FC236}">
                <a16:creationId xmlns:a16="http://schemas.microsoft.com/office/drawing/2014/main" id="{3F46B1E8-5189-AA69-E18B-E7039743C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379" y="4481853"/>
            <a:ext cx="1762124" cy="176212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8A8E10A4-D6D2-BBD8-147A-4755B92298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ZoneTexte 1">
            <a:extLst>
              <a:ext uri="{FF2B5EF4-FFF2-40B4-BE49-F238E27FC236}">
                <a16:creationId xmlns:a16="http://schemas.microsoft.com/office/drawing/2014/main" id="{2F598DFF-3798-DC2D-3AE7-E9DC102D8762}"/>
              </a:ext>
            </a:extLst>
          </p:cNvPr>
          <p:cNvSpPr txBox="1"/>
          <p:nvPr/>
        </p:nvSpPr>
        <p:spPr>
          <a:xfrm>
            <a:off x="1153125" y="1859339"/>
            <a:ext cx="7639050" cy="3970318"/>
          </a:xfrm>
          <a:prstGeom prst="rect">
            <a:avLst/>
          </a:prstGeom>
          <a:noFill/>
        </p:spPr>
        <p:txBody>
          <a:bodyPr wrap="square" rtlCol="0">
            <a:spAutoFit/>
          </a:bodyPr>
          <a:lstStyle/>
          <a:p>
            <a:r>
              <a:rPr lang="fr-FR" sz="2000" dirty="0">
                <a:effectLst>
                  <a:outerShdw blurRad="38100" dist="38100" dir="2700000" algn="tl">
                    <a:srgbClr val="000000">
                      <a:alpha val="43137"/>
                    </a:srgbClr>
                  </a:outerShdw>
                </a:effectLst>
                <a:latin typeface="Gill Sans MT" panose="020B0502020104020203" pitchFamily="34" charset="0"/>
              </a:rPr>
              <a:t>Pour réaliser cette analyse j’ai utilisé un langage de programmation,  </a:t>
            </a:r>
          </a:p>
          <a:p>
            <a:r>
              <a:rPr lang="fr-FR" sz="2000" dirty="0">
                <a:effectLst>
                  <a:outerShdw blurRad="38100" dist="38100" dir="2700000" algn="tl">
                    <a:srgbClr val="000000">
                      <a:alpha val="43137"/>
                    </a:srgbClr>
                  </a:outerShdw>
                </a:effectLst>
                <a:latin typeface="Gill Sans MT" panose="020B0502020104020203" pitchFamily="34" charset="0"/>
              </a:rPr>
              <a:t>et 4 fichiers extraits de la base de données FAOSTAT</a:t>
            </a:r>
            <a:endParaRPr lang="fr-FR" sz="2000" b="0" i="0" dirty="0">
              <a:solidFill>
                <a:srgbClr val="271A38"/>
              </a:solidFill>
              <a:effectLst>
                <a:outerShdw blurRad="38100" dist="38100" dir="2700000" algn="tl">
                  <a:srgbClr val="000000">
                    <a:alpha val="43137"/>
                  </a:srgbClr>
                </a:outerShdw>
              </a:effectLst>
              <a:latin typeface="Gill Sans MT" panose="020B0502020104020203" pitchFamily="34" charset="0"/>
            </a:endParaRPr>
          </a:p>
          <a:p>
            <a:endParaRPr lang="fr-FR" sz="2000" dirty="0">
              <a:effectLst>
                <a:outerShdw blurRad="38100" dist="38100" dir="2700000" algn="tl">
                  <a:srgbClr val="000000">
                    <a:alpha val="43137"/>
                  </a:srgbClr>
                </a:outerShdw>
              </a:effectLst>
              <a:latin typeface="Gill Sans MT" panose="020B0502020104020203" pitchFamily="34" charset="0"/>
            </a:endParaRPr>
          </a:p>
          <a:p>
            <a:pPr marL="285750" indent="-285750">
              <a:lnSpc>
                <a:spcPct val="150000"/>
              </a:lnSpc>
              <a:buFontTx/>
              <a:buChar char="-"/>
            </a:pPr>
            <a:r>
              <a:rPr lang="fr-FR" sz="2000" dirty="0">
                <a:effectLst>
                  <a:outerShdw blurRad="38100" dist="38100" dir="2700000" algn="tl">
                    <a:srgbClr val="000000">
                      <a:alpha val="43137"/>
                    </a:srgbClr>
                  </a:outerShdw>
                </a:effectLst>
                <a:latin typeface="Gill Sans MT" panose="020B0502020104020203" pitchFamily="34" charset="0"/>
              </a:rPr>
              <a:t>Un fichier de disponibilité alimentaire pour l’année 2017 </a:t>
            </a:r>
          </a:p>
          <a:p>
            <a:pPr marL="285750" indent="-285750">
              <a:lnSpc>
                <a:spcPct val="150000"/>
              </a:lnSpc>
              <a:buFontTx/>
              <a:buChar char="-"/>
            </a:pPr>
            <a:r>
              <a:rPr lang="fr-FR" sz="2000" dirty="0">
                <a:effectLst>
                  <a:outerShdw blurRad="38100" dist="38100" dir="2700000" algn="tl">
                    <a:srgbClr val="000000">
                      <a:alpha val="43137"/>
                    </a:srgbClr>
                  </a:outerShdw>
                </a:effectLst>
                <a:latin typeface="Gill Sans MT" panose="020B0502020104020203" pitchFamily="34" charset="0"/>
              </a:rPr>
              <a:t>Un fichier d’insécurité alimentaire</a:t>
            </a:r>
          </a:p>
          <a:p>
            <a:pPr marL="285750" indent="-285750">
              <a:lnSpc>
                <a:spcPct val="150000"/>
              </a:lnSpc>
              <a:buFontTx/>
              <a:buChar char="-"/>
            </a:pPr>
            <a:r>
              <a:rPr lang="fr-FR" sz="2000" dirty="0">
                <a:effectLst>
                  <a:outerShdw blurRad="38100" dist="38100" dir="2700000" algn="tl">
                    <a:srgbClr val="000000">
                      <a:alpha val="43137"/>
                    </a:srgbClr>
                  </a:outerShdw>
                </a:effectLst>
                <a:latin typeface="Gill Sans MT" panose="020B0502020104020203" pitchFamily="34" charset="0"/>
              </a:rPr>
              <a:t>Un fichier avec la population</a:t>
            </a:r>
          </a:p>
          <a:p>
            <a:pPr marL="285750" indent="-285750">
              <a:lnSpc>
                <a:spcPct val="150000"/>
              </a:lnSpc>
              <a:buFontTx/>
              <a:buChar char="-"/>
            </a:pPr>
            <a:r>
              <a:rPr lang="fr-FR" sz="2000" dirty="0">
                <a:effectLst>
                  <a:outerShdw blurRad="38100" dist="38100" dir="2700000" algn="tl">
                    <a:srgbClr val="000000">
                      <a:alpha val="43137"/>
                    </a:srgbClr>
                  </a:outerShdw>
                </a:effectLst>
                <a:latin typeface="Gill Sans MT" panose="020B0502020104020203" pitchFamily="34" charset="0"/>
              </a:rPr>
              <a:t>Un fichier d’aide alimentaire </a:t>
            </a:r>
          </a:p>
          <a:p>
            <a:endParaRPr lang="fr-FR" dirty="0">
              <a:effectLst>
                <a:outerShdw blurRad="38100" dist="38100" dir="2700000" algn="tl">
                  <a:srgbClr val="000000">
                    <a:alpha val="43137"/>
                  </a:srgbClr>
                </a:outerShdw>
              </a:effectLst>
            </a:endParaRPr>
          </a:p>
          <a:p>
            <a:endParaRPr lang="fr-FR" dirty="0">
              <a:effectLst>
                <a:outerShdw blurRad="38100" dist="38100" dir="2700000" algn="tl">
                  <a:srgbClr val="000000">
                    <a:alpha val="43137"/>
                  </a:srgbClr>
                </a:outerShdw>
              </a:effectLst>
            </a:endParaRPr>
          </a:p>
          <a:p>
            <a:endParaRPr lang="fr-FR" dirty="0">
              <a:effectLst>
                <a:outerShdw blurRad="38100" dist="38100" dir="2700000" algn="tl">
                  <a:srgbClr val="000000">
                    <a:alpha val="43137"/>
                  </a:srgbClr>
                </a:outerShdw>
              </a:effectLst>
            </a:endParaRPr>
          </a:p>
          <a:p>
            <a:endParaRPr lang="fr-FR" dirty="0">
              <a:effectLst>
                <a:outerShdw blurRad="38100" dist="38100" dir="2700000" algn="tl">
                  <a:srgbClr val="000000">
                    <a:alpha val="43137"/>
                  </a:srgbClr>
                </a:outerShdw>
              </a:effectLst>
            </a:endParaRPr>
          </a:p>
        </p:txBody>
      </p:sp>
      <p:pic>
        <p:nvPicPr>
          <p:cNvPr id="4100" name="Picture 4" descr="Pi Day 2018 | Arnold Zwicky's Blog">
            <a:extLst>
              <a:ext uri="{FF2B5EF4-FFF2-40B4-BE49-F238E27FC236}">
                <a16:creationId xmlns:a16="http://schemas.microsoft.com/office/drawing/2014/main" id="{722DCFF2-65D4-D1CD-5592-F6ED75F6E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706" y="449160"/>
            <a:ext cx="1727906" cy="192088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5FC315F5-030F-9996-1F29-89A97196C7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ADB373-C6D4-784B-F8C4-E8E119565677}"/>
              </a:ext>
            </a:extLst>
          </p:cNvPr>
          <p:cNvSpPr txBox="1"/>
          <p:nvPr/>
        </p:nvSpPr>
        <p:spPr>
          <a:xfrm>
            <a:off x="542357" y="671691"/>
            <a:ext cx="9248188" cy="6093976"/>
          </a:xfrm>
          <a:prstGeom prst="rect">
            <a:avLst/>
          </a:prstGeom>
          <a:noFill/>
        </p:spPr>
        <p:txBody>
          <a:bodyPr wrap="square" rtlCol="0">
            <a:spAutoFit/>
          </a:bodyPr>
          <a:lstStyle/>
          <a:p>
            <a:r>
              <a:rPr lang="fr-FR" dirty="0">
                <a:effectLst>
                  <a:outerShdw blurRad="38100" dist="38100" dir="2700000" algn="tl">
                    <a:srgbClr val="000000">
                      <a:alpha val="43137"/>
                    </a:srgbClr>
                  </a:outerShdw>
                </a:effectLst>
                <a:latin typeface="Gill Sans MT" panose="020B0502020104020203" pitchFamily="34" charset="0"/>
              </a:rPr>
              <a:t>Pour mon analyse j’ai calculé….</a:t>
            </a:r>
          </a:p>
          <a:p>
            <a:pPr marL="342900" indent="-342900">
              <a:lnSpc>
                <a:spcPct val="150000"/>
              </a:lnSpc>
              <a:buAutoNum type="arabicPeriod"/>
            </a:pPr>
            <a:r>
              <a:rPr lang="fr-FR" sz="1600" dirty="0">
                <a:solidFill>
                  <a:schemeClr val="tx1"/>
                </a:solidFill>
                <a:latin typeface="Gill Sans MT" panose="020B0502020104020203" pitchFamily="34" charset="0"/>
              </a:rPr>
              <a:t>La proportion de personnes en état de sous-nutrition en 2017</a:t>
            </a:r>
          </a:p>
          <a:p>
            <a:pPr marL="342900" indent="-342900">
              <a:lnSpc>
                <a:spcPct val="150000"/>
              </a:lnSpc>
              <a:buAutoNum type="arabicPeriod"/>
            </a:pPr>
            <a:r>
              <a:rPr lang="fr-FR" sz="1600" dirty="0">
                <a:solidFill>
                  <a:schemeClr val="tx1"/>
                </a:solidFill>
                <a:latin typeface="Gill Sans MT" panose="020B0502020104020203" pitchFamily="34" charset="0"/>
              </a:rPr>
              <a:t>Le nombre théorique de personnes qui pourraient être nourries en 2017 avec la disponibilité alimentaire</a:t>
            </a:r>
          </a:p>
          <a:p>
            <a:pPr marL="342900" indent="-342900">
              <a:lnSpc>
                <a:spcPct val="150000"/>
              </a:lnSpc>
              <a:buAutoNum type="arabicPeriod"/>
            </a:pPr>
            <a:r>
              <a:rPr lang="fr-FR" sz="1600" dirty="0">
                <a:latin typeface="Gill Sans MT" panose="020B0502020104020203" pitchFamily="34" charset="0"/>
              </a:rPr>
              <a:t>Le n</a:t>
            </a:r>
            <a:r>
              <a:rPr lang="fr-FR" sz="1600" dirty="0">
                <a:solidFill>
                  <a:schemeClr val="tx1"/>
                </a:solidFill>
                <a:latin typeface="Gill Sans MT" panose="020B0502020104020203" pitchFamily="34" charset="0"/>
              </a:rPr>
              <a:t>ombre théorique de personnes qui pourraient être nourries uniquement avec les végétaux en 2017</a:t>
            </a:r>
          </a:p>
          <a:p>
            <a:pPr marL="342900" indent="-342900">
              <a:lnSpc>
                <a:spcPct val="150000"/>
              </a:lnSpc>
              <a:buFontTx/>
              <a:buAutoNum type="arabicPeriod"/>
            </a:pPr>
            <a:r>
              <a:rPr lang="fr-FR" sz="1600" dirty="0">
                <a:solidFill>
                  <a:schemeClr val="tx1"/>
                </a:solidFill>
                <a:latin typeface="Gill Sans MT" panose="020B0502020104020203" pitchFamily="34" charset="0"/>
              </a:rPr>
              <a:t>La répartition de la Disponibilité Intérieure entre les Aliments pour animaux,  les Pertes, l’Alimentation humaine, les Semences,  le Traitement et les Autres utilisations.</a:t>
            </a:r>
          </a:p>
          <a:p>
            <a:pPr marL="342900" indent="-342900">
              <a:lnSpc>
                <a:spcPct val="150000"/>
              </a:lnSpc>
              <a:buFontTx/>
              <a:buAutoNum type="arabicPeriod"/>
            </a:pPr>
            <a:r>
              <a:rPr lang="fr-FR" sz="1600" dirty="0">
                <a:latin typeface="Gill Sans MT" panose="020B0502020104020203" pitchFamily="34" charset="0"/>
              </a:rPr>
              <a:t>La p</a:t>
            </a:r>
            <a:r>
              <a:rPr lang="fr-FR" sz="1600" dirty="0">
                <a:solidFill>
                  <a:schemeClr val="tx1"/>
                </a:solidFill>
                <a:latin typeface="Gill Sans MT" panose="020B0502020104020203" pitchFamily="34" charset="0"/>
              </a:rPr>
              <a:t>art de l’utilisation des principales céréales entre l’alimentation humaine et animale</a:t>
            </a:r>
          </a:p>
          <a:p>
            <a:pPr marL="342900" indent="-342900">
              <a:lnSpc>
                <a:spcPct val="150000"/>
              </a:lnSpc>
              <a:buFontTx/>
              <a:buAutoNum type="arabicPeriod"/>
            </a:pPr>
            <a:r>
              <a:rPr lang="fr-FR" sz="1600" dirty="0">
                <a:solidFill>
                  <a:schemeClr val="tx1"/>
                </a:solidFill>
                <a:latin typeface="Gill Sans MT" panose="020B0502020104020203" pitchFamily="34" charset="0"/>
              </a:rPr>
              <a:t>La liste des 10 pays où la proportion de personnes en état de sous-nutrition est la plus forte en 2017 </a:t>
            </a:r>
          </a:p>
          <a:p>
            <a:pPr marL="342900" indent="-342900">
              <a:lnSpc>
                <a:spcPct val="150000"/>
              </a:lnSpc>
              <a:buFontTx/>
              <a:buAutoNum type="arabicPeriod"/>
            </a:pPr>
            <a:r>
              <a:rPr lang="fr-FR" sz="1600" dirty="0">
                <a:solidFill>
                  <a:schemeClr val="tx1"/>
                </a:solidFill>
                <a:latin typeface="Gill Sans MT" panose="020B0502020104020203" pitchFamily="34" charset="0"/>
              </a:rPr>
              <a:t>L’évolution des nombres de personnes en état de sous-nutrition et des aides alimentaires</a:t>
            </a:r>
            <a:endParaRPr lang="fr-FR" sz="1600" dirty="0">
              <a:latin typeface="Gill Sans MT" panose="020B0502020104020203" pitchFamily="34" charset="0"/>
            </a:endParaRPr>
          </a:p>
          <a:p>
            <a:pPr marL="342900" indent="-342900">
              <a:lnSpc>
                <a:spcPct val="150000"/>
              </a:lnSpc>
              <a:buFontTx/>
              <a:buAutoNum type="arabicPeriod"/>
            </a:pPr>
            <a:r>
              <a:rPr lang="fr-FR" sz="1600" dirty="0">
                <a:solidFill>
                  <a:schemeClr val="tx1"/>
                </a:solidFill>
                <a:latin typeface="Gill Sans MT" panose="020B0502020104020203" pitchFamily="34" charset="0"/>
              </a:rPr>
              <a:t>La liste des 10 pays qui ont le plus bénéficiés de l’aide alimentaire entre 2013 et 2016 </a:t>
            </a:r>
          </a:p>
          <a:p>
            <a:pPr marL="342900" indent="-342900">
              <a:lnSpc>
                <a:spcPct val="150000"/>
              </a:lnSpc>
              <a:buFontTx/>
              <a:buAutoNum type="arabicPeriod"/>
            </a:pPr>
            <a:r>
              <a:rPr lang="fr-FR" sz="1600" dirty="0">
                <a:latin typeface="Gill Sans MT" panose="020B0502020104020203" pitchFamily="34" charset="0"/>
              </a:rPr>
              <a:t>L’é</a:t>
            </a:r>
            <a:r>
              <a:rPr lang="fr-FR" sz="1600" dirty="0">
                <a:solidFill>
                  <a:schemeClr val="tx1"/>
                </a:solidFill>
                <a:latin typeface="Gill Sans MT" panose="020B0502020104020203" pitchFamily="34" charset="0"/>
              </a:rPr>
              <a:t>volution de l’aide alimentaire pour les 5 pays qui en ont le plus bénéficiés entre 2013 et 2016 </a:t>
            </a:r>
          </a:p>
          <a:p>
            <a:pPr marL="342900" indent="-342900">
              <a:lnSpc>
                <a:spcPct val="150000"/>
              </a:lnSpc>
              <a:buFontTx/>
              <a:buAutoNum type="arabicPeriod"/>
            </a:pPr>
            <a:r>
              <a:rPr lang="fr-FR" sz="1600" dirty="0">
                <a:solidFill>
                  <a:schemeClr val="tx1"/>
                </a:solidFill>
                <a:latin typeface="Gill Sans MT" panose="020B0502020104020203" pitchFamily="34" charset="0"/>
              </a:rPr>
              <a:t>La liste des 10 pays qui ont la plus forte disponibilité alimentaire par habitant</a:t>
            </a:r>
          </a:p>
          <a:p>
            <a:pPr marL="342900" indent="-342900">
              <a:lnSpc>
                <a:spcPct val="150000"/>
              </a:lnSpc>
              <a:buFontTx/>
              <a:buAutoNum type="arabicPeriod"/>
            </a:pPr>
            <a:r>
              <a:rPr lang="fr-FR" sz="1600" dirty="0">
                <a:solidFill>
                  <a:schemeClr val="tx1"/>
                </a:solidFill>
                <a:latin typeface="Gill Sans MT" panose="020B0502020104020203" pitchFamily="34" charset="0"/>
              </a:rPr>
              <a:t>La liste des 10 pays qui ont la plus faible disponibilité alimentaire par habitant</a:t>
            </a:r>
            <a:endParaRPr lang="fr-FR" sz="1600" dirty="0"/>
          </a:p>
          <a:p>
            <a:pPr marL="342900" indent="-342900">
              <a:lnSpc>
                <a:spcPct val="150000"/>
              </a:lnSpc>
              <a:buAutoNum type="arabicPeriod"/>
            </a:pPr>
            <a:r>
              <a:rPr lang="fr-FR" sz="1600" dirty="0">
                <a:latin typeface="Gill Sans MT" panose="020B0502020104020203" pitchFamily="34" charset="0"/>
              </a:rPr>
              <a:t>L’é</a:t>
            </a:r>
            <a:r>
              <a:rPr lang="fr-FR" sz="1600" dirty="0">
                <a:solidFill>
                  <a:schemeClr val="tx1"/>
                </a:solidFill>
                <a:latin typeface="Gill Sans MT" panose="020B0502020104020203" pitchFamily="34" charset="0"/>
              </a:rPr>
              <a:t>tude sur l’exportation du manioc en Thaïlande</a:t>
            </a:r>
          </a:p>
          <a:p>
            <a:pPr marL="342900" indent="-342900">
              <a:lnSpc>
                <a:spcPct val="150000"/>
              </a:lnSpc>
              <a:buAutoNum type="arabicPeriod"/>
            </a:pPr>
            <a:r>
              <a:rPr lang="fr-FR" sz="1600" dirty="0">
                <a:latin typeface="Gill Sans MT" panose="020B0502020104020203" pitchFamily="34" charset="0"/>
              </a:rPr>
              <a:t>L’a</a:t>
            </a:r>
            <a:r>
              <a:rPr lang="fr-FR" sz="1600" dirty="0">
                <a:solidFill>
                  <a:schemeClr val="tx1"/>
                </a:solidFill>
                <a:latin typeface="Gill Sans MT" panose="020B0502020104020203" pitchFamily="34" charset="0"/>
              </a:rPr>
              <a:t>nalyse des donnés concernant les ressources alimentaires de la République Centrafricaine</a:t>
            </a:r>
          </a:p>
          <a:p>
            <a:pPr marL="342900" indent="-342900">
              <a:buAutoNum type="arabicPeriod"/>
            </a:pPr>
            <a:endParaRPr lang="fr-FR" dirty="0">
              <a:solidFill>
                <a:schemeClr val="tx1"/>
              </a:solidFill>
              <a:effectLst>
                <a:outerShdw blurRad="38100" dist="38100" dir="2700000" algn="tl">
                  <a:srgbClr val="000000">
                    <a:alpha val="43137"/>
                  </a:srgbClr>
                </a:outerShdw>
              </a:effectLst>
              <a:latin typeface="Gill Sans MT" panose="020B0502020104020203" pitchFamily="34" charset="0"/>
            </a:endParaRPr>
          </a:p>
          <a:p>
            <a:endParaRPr lang="fr-FR" dirty="0">
              <a:solidFill>
                <a:schemeClr val="tx1"/>
              </a:solidFill>
              <a:effectLst>
                <a:outerShdw blurRad="38100" dist="38100" dir="2700000" algn="tl">
                  <a:srgbClr val="000000">
                    <a:alpha val="43137"/>
                  </a:srgbClr>
                </a:outerShdw>
              </a:effectLst>
              <a:latin typeface="Gill Sans MT" panose="020B0502020104020203" pitchFamily="34" charset="0"/>
            </a:endParaRPr>
          </a:p>
        </p:txBody>
      </p:sp>
      <p:sp>
        <p:nvSpPr>
          <p:cNvPr id="2" name="Espace réservé du numéro de diapositive 1">
            <a:extLst>
              <a:ext uri="{FF2B5EF4-FFF2-40B4-BE49-F238E27FC236}">
                <a16:creationId xmlns:a16="http://schemas.microsoft.com/office/drawing/2014/main" id="{CA047DE0-A3A5-C75D-8F8B-30BB6977DD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extLst>
      <p:ext uri="{BB962C8B-B14F-4D97-AF65-F5344CB8AC3E}">
        <p14:creationId xmlns:p14="http://schemas.microsoft.com/office/powerpoint/2010/main" val="88312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0" name="Image 9">
            <a:extLst>
              <a:ext uri="{FF2B5EF4-FFF2-40B4-BE49-F238E27FC236}">
                <a16:creationId xmlns:a16="http://schemas.microsoft.com/office/drawing/2014/main" id="{A986DAF0-61AE-556D-AB13-CFFABD36AF1F}"/>
              </a:ext>
            </a:extLst>
          </p:cNvPr>
          <p:cNvPicPr>
            <a:picLocks noChangeAspect="1"/>
          </p:cNvPicPr>
          <p:nvPr/>
        </p:nvPicPr>
        <p:blipFill>
          <a:blip r:embed="rId3"/>
          <a:stretch>
            <a:fillRect/>
          </a:stretch>
        </p:blipFill>
        <p:spPr>
          <a:xfrm>
            <a:off x="8648699" y="1927564"/>
            <a:ext cx="3327877" cy="1663939"/>
          </a:xfrm>
          <a:prstGeom prst="rect">
            <a:avLst/>
          </a:prstGeom>
          <a:effectLst>
            <a:softEdge rad="63500"/>
          </a:effectLst>
        </p:spPr>
      </p:pic>
      <p:sp>
        <p:nvSpPr>
          <p:cNvPr id="145" name="Google Shape;145;p4"/>
          <p:cNvSpPr txBox="1">
            <a:spLocks noGrp="1"/>
          </p:cNvSpPr>
          <p:nvPr>
            <p:ph type="title"/>
          </p:nvPr>
        </p:nvSpPr>
        <p:spPr>
          <a:xfrm>
            <a:off x="604396" y="276225"/>
            <a:ext cx="8596668" cy="1320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2000" dirty="0">
                <a:solidFill>
                  <a:schemeClr val="tx1"/>
                </a:solidFill>
                <a:effectLst>
                  <a:outerShdw blurRad="38100" dist="38100" dir="2700000" algn="tl">
                    <a:srgbClr val="000000">
                      <a:alpha val="43137"/>
                    </a:srgbClr>
                  </a:outerShdw>
                </a:effectLst>
                <a:latin typeface="Gill Sans MT" panose="020B0502020104020203" pitchFamily="34" charset="0"/>
              </a:rPr>
              <a:t>1. La proportion de personnes en état de sous-nutrition en 2017</a:t>
            </a:r>
            <a:endParaRPr sz="2000" dirty="0">
              <a:solidFill>
                <a:schemeClr val="tx1"/>
              </a:solidFill>
              <a:effectLst>
                <a:outerShdw blurRad="38100" dist="38100" dir="2700000" algn="tl">
                  <a:srgbClr val="000000">
                    <a:alpha val="43137"/>
                  </a:srgbClr>
                </a:outerShdw>
              </a:effectLst>
              <a:latin typeface="Gill Sans MT" panose="020B0502020104020203" pitchFamily="34" charset="0"/>
            </a:endParaRPr>
          </a:p>
        </p:txBody>
      </p:sp>
      <p:pic>
        <p:nvPicPr>
          <p:cNvPr id="8" name="Image 7">
            <a:extLst>
              <a:ext uri="{FF2B5EF4-FFF2-40B4-BE49-F238E27FC236}">
                <a16:creationId xmlns:a16="http://schemas.microsoft.com/office/drawing/2014/main" id="{5441B2B5-78AD-60D2-48DA-C6E9C04A7623}"/>
              </a:ext>
            </a:extLst>
          </p:cNvPr>
          <p:cNvPicPr>
            <a:picLocks noChangeAspect="1"/>
          </p:cNvPicPr>
          <p:nvPr/>
        </p:nvPicPr>
        <p:blipFill>
          <a:blip r:embed="rId4"/>
          <a:stretch>
            <a:fillRect/>
          </a:stretch>
        </p:blipFill>
        <p:spPr>
          <a:xfrm>
            <a:off x="8178800" y="3149168"/>
            <a:ext cx="1692825" cy="1273175"/>
          </a:xfrm>
          <a:prstGeom prst="rect">
            <a:avLst/>
          </a:prstGeom>
          <a:effectLst>
            <a:softEdge rad="63500"/>
          </a:effectLst>
        </p:spPr>
      </p:pic>
      <p:pic>
        <p:nvPicPr>
          <p:cNvPr id="2054" name="Picture 6">
            <a:extLst>
              <a:ext uri="{FF2B5EF4-FFF2-40B4-BE49-F238E27FC236}">
                <a16:creationId xmlns:a16="http://schemas.microsoft.com/office/drawing/2014/main" id="{8FC74C03-388F-BE10-8986-5B4D6A62002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917"/>
          <a:stretch/>
        </p:blipFill>
        <p:spPr bwMode="auto">
          <a:xfrm>
            <a:off x="451317" y="2031644"/>
            <a:ext cx="7362825" cy="379123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E3E12774-5963-0194-2F40-16EE36FF2D16}"/>
              </a:ext>
            </a:extLst>
          </p:cNvPr>
          <p:cNvPicPr>
            <a:picLocks noChangeAspect="1"/>
          </p:cNvPicPr>
          <p:nvPr/>
        </p:nvPicPr>
        <p:blipFill>
          <a:blip r:embed="rId6"/>
          <a:stretch>
            <a:fillRect/>
          </a:stretch>
        </p:blipFill>
        <p:spPr>
          <a:xfrm>
            <a:off x="7295085" y="3933096"/>
            <a:ext cx="1233488" cy="1893123"/>
          </a:xfrm>
          <a:prstGeom prst="rect">
            <a:avLst/>
          </a:prstGeom>
          <a:effectLst>
            <a:softEdge rad="63500"/>
          </a:effectLst>
        </p:spPr>
      </p:pic>
      <p:sp>
        <p:nvSpPr>
          <p:cNvPr id="2" name="Rectangle 7">
            <a:extLst>
              <a:ext uri="{FF2B5EF4-FFF2-40B4-BE49-F238E27FC236}">
                <a16:creationId xmlns:a16="http://schemas.microsoft.com/office/drawing/2014/main" id="{25A67F32-2DD4-0176-5F37-1159EE706A5A}"/>
              </a:ext>
            </a:extLst>
          </p:cNvPr>
          <p:cNvSpPr>
            <a:spLocks noChangeArrowheads="1"/>
          </p:cNvSpPr>
          <p:nvPr/>
        </p:nvSpPr>
        <p:spPr bwMode="auto">
          <a:xfrm>
            <a:off x="6871855" y="5974486"/>
            <a:ext cx="487679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dirty="0">
                <a:ln>
                  <a:noFill/>
                </a:ln>
                <a:solidFill>
                  <a:schemeClr val="accent2">
                    <a:lumMod val="75000"/>
                  </a:schemeClr>
                </a:solidFill>
                <a:effectLst>
                  <a:outerShdw blurRad="38100" dist="38100" dir="2700000" algn="tl">
                    <a:srgbClr val="000000">
                      <a:alpha val="43137"/>
                    </a:srgbClr>
                  </a:outerShdw>
                </a:effectLst>
                <a:latin typeface="Gill Sans MT" panose="020B0502020104020203" pitchFamily="34" charset="0"/>
              </a:rPr>
              <a:t>535 700 000 </a:t>
            </a:r>
            <a:r>
              <a:rPr kumimoji="0" lang="fr-FR" altLang="fr-FR" b="0" i="0" u="none" strike="noStrike" cap="none" normalizeH="0" baseline="0" dirty="0">
                <a:ln>
                  <a:noFill/>
                </a:ln>
                <a:solidFill>
                  <a:srgbClr val="000000"/>
                </a:solidFill>
                <a:effectLst>
                  <a:outerShdw blurRad="38100" dist="38100" dir="2700000" algn="tl">
                    <a:srgbClr val="000000">
                      <a:alpha val="43137"/>
                    </a:srgbClr>
                  </a:outerShdw>
                </a:effectLst>
                <a:latin typeface="Gill Sans MT" panose="020B0502020104020203" pitchFamily="34" charset="0"/>
              </a:rPr>
              <a:t>en état de sous-nutrition </a:t>
            </a:r>
            <a:r>
              <a:rPr kumimoji="0" lang="fr-FR" altLang="fr-FR" b="0" i="0" u="none" strike="noStrike" cap="none" normalizeH="0" baseline="0" dirty="0">
                <a:ln>
                  <a:noFill/>
                </a:ln>
                <a:solidFill>
                  <a:schemeClr val="tx1"/>
                </a:solidFill>
                <a:effectLst>
                  <a:outerShdw blurRad="38100" dist="38100" dir="2700000" algn="tl">
                    <a:srgbClr val="000000">
                      <a:alpha val="43137"/>
                    </a:srgbClr>
                  </a:outerShdw>
                </a:effectLst>
                <a:latin typeface="Gill Sans MT" panose="020B0502020104020203" pitchFamily="34" charset="0"/>
              </a:rPr>
              <a:t> </a:t>
            </a:r>
          </a:p>
        </p:txBody>
      </p:sp>
      <p:sp>
        <p:nvSpPr>
          <p:cNvPr id="3" name="Espace réservé du numéro de diapositive 2">
            <a:extLst>
              <a:ext uri="{FF2B5EF4-FFF2-40B4-BE49-F238E27FC236}">
                <a16:creationId xmlns:a16="http://schemas.microsoft.com/office/drawing/2014/main" id="{F0E0590D-735E-BDC4-0A32-F00C48D2CE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2" name="Google Shape;152;p5">
            <a:extLst>
              <a:ext uri="{FF2B5EF4-FFF2-40B4-BE49-F238E27FC236}">
                <a16:creationId xmlns:a16="http://schemas.microsoft.com/office/drawing/2014/main" id="{2555DBA8-9028-F9E6-A2D9-F752E85D32D2}"/>
              </a:ext>
            </a:extLst>
          </p:cNvPr>
          <p:cNvSpPr txBox="1">
            <a:spLocks/>
          </p:cNvSpPr>
          <p:nvPr/>
        </p:nvSpPr>
        <p:spPr>
          <a:xfrm>
            <a:off x="619125" y="1435099"/>
            <a:ext cx="9048749" cy="4156075"/>
          </a:xfrm>
          <a:prstGeom prst="rect">
            <a:avLst/>
          </a:prstGeom>
          <a:noFill/>
          <a:ln>
            <a:noFill/>
          </a:ln>
          <a:effectLst>
            <a:outerShdw blurRad="50800">
              <a:srgbClr val="000000">
                <a:alpha val="60000"/>
              </a:srgbClr>
            </a:outerShdw>
          </a:effectLst>
        </p:spPr>
        <p:txBody>
          <a:bodyPr spcFirstLastPara="1" vert="horz" wrap="square" lIns="91425" tIns="45700" rIns="91425" bIns="45700" rtlCol="0" anchor="b"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spcBef>
                <a:spcPts val="0"/>
              </a:spcBef>
              <a:buClr>
                <a:srgbClr val="FEFEFE"/>
              </a:buClr>
              <a:buSzPts val="3200"/>
              <a:buFont typeface="Century Gothic"/>
              <a:buNone/>
            </a:pPr>
            <a:r>
              <a:rPr lang="fr-FR" sz="1800" dirty="0">
                <a:solidFill>
                  <a:schemeClr val="tx1"/>
                </a:solidFill>
                <a:latin typeface="Gill Sans MT" panose="020B0502020104020203" pitchFamily="34" charset="0"/>
              </a:rPr>
              <a:t>2. Le nombre théorique de personnes qui pourraient être nourries en avec la disponibilité alimentaire 2017 est de :</a:t>
            </a:r>
          </a:p>
          <a:p>
            <a:pPr algn="ct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lgn="ctr">
              <a:spcBef>
                <a:spcPts val="0"/>
              </a:spcBef>
              <a:buClr>
                <a:srgbClr val="FEFEFE"/>
              </a:buClr>
              <a:buSzPts val="3200"/>
              <a:buFont typeface="Century Gothic"/>
              <a:buNone/>
            </a:pPr>
            <a:r>
              <a:rPr lang="fr-FR" sz="4400" dirty="0">
                <a:solidFill>
                  <a:schemeClr val="accent2"/>
                </a:solidFill>
                <a:latin typeface="Gill Sans MT" panose="020B0502020104020203" pitchFamily="34" charset="0"/>
              </a:rPr>
              <a:t>9 297 326 501</a:t>
            </a:r>
          </a:p>
          <a:p>
            <a:pPr algn="ctr">
              <a:spcBef>
                <a:spcPts val="0"/>
              </a:spcBef>
              <a:buClr>
                <a:srgbClr val="FEFEFE"/>
              </a:buClr>
              <a:buSzPts val="3200"/>
              <a:buFont typeface="Century Gothic"/>
              <a:buNone/>
            </a:pPr>
            <a:r>
              <a:rPr lang="fr-FR" sz="1800" dirty="0">
                <a:solidFill>
                  <a:schemeClr val="tx1"/>
                </a:solidFill>
                <a:latin typeface="Gill Sans MT" panose="020B0502020104020203" pitchFamily="34" charset="0"/>
              </a:rPr>
              <a:t> qui représente </a:t>
            </a:r>
          </a:p>
          <a:p>
            <a:pPr algn="ct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lgn="ctr">
              <a:spcBef>
                <a:spcPts val="0"/>
              </a:spcBef>
              <a:buClr>
                <a:srgbClr val="FEFEFE"/>
              </a:buClr>
              <a:buSzPts val="3200"/>
              <a:buFont typeface="Century Gothic"/>
              <a:buNone/>
            </a:pPr>
            <a:r>
              <a:rPr lang="fr-FR" sz="4400" dirty="0">
                <a:solidFill>
                  <a:schemeClr val="accent2"/>
                </a:solidFill>
                <a:latin typeface="Gill Sans MT" panose="020B0502020104020203" pitchFamily="34" charset="0"/>
              </a:rPr>
              <a:t>123%</a:t>
            </a:r>
            <a:r>
              <a:rPr lang="fr-FR" sz="1800" dirty="0">
                <a:solidFill>
                  <a:schemeClr val="accent2"/>
                </a:solidFill>
                <a:latin typeface="Gill Sans MT" panose="020B0502020104020203" pitchFamily="34" charset="0"/>
              </a:rPr>
              <a:t> </a:t>
            </a:r>
          </a:p>
          <a:p>
            <a:pPr algn="ctr">
              <a:spcBef>
                <a:spcPts val="0"/>
              </a:spcBef>
              <a:buClr>
                <a:srgbClr val="FEFEFE"/>
              </a:buClr>
              <a:buSzPts val="3200"/>
              <a:buFont typeface="Century Gothic"/>
              <a:buNone/>
            </a:pPr>
            <a:r>
              <a:rPr lang="fr-FR" sz="1800" dirty="0">
                <a:solidFill>
                  <a:schemeClr val="tx1"/>
                </a:solidFill>
                <a:latin typeface="Gill Sans MT" panose="020B0502020104020203" pitchFamily="34" charset="0"/>
              </a:rPr>
              <a:t>de la population mondiale</a:t>
            </a:r>
          </a:p>
          <a:p>
            <a:pPr algn="ct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lgn="ctr">
              <a:spcBef>
                <a:spcPts val="0"/>
              </a:spcBef>
              <a:buClr>
                <a:srgbClr val="FEFEFE"/>
              </a:buClr>
              <a:buSzPts val="3200"/>
              <a:buFont typeface="Century Gothic"/>
              <a:buNone/>
            </a:pPr>
            <a:endParaRPr lang="fr-FR" sz="1800" dirty="0">
              <a:solidFill>
                <a:schemeClr val="tx1"/>
              </a:solidFill>
              <a:latin typeface="Gill Sans MT" panose="020B0502020104020203" pitchFamily="34" charset="0"/>
            </a:endParaRPr>
          </a:p>
          <a:p>
            <a:pPr>
              <a:spcBef>
                <a:spcPts val="0"/>
              </a:spcBef>
              <a:buClr>
                <a:srgbClr val="FEFEFE"/>
              </a:buClr>
              <a:buSzPts val="3200"/>
              <a:buFont typeface="Century Gothic"/>
              <a:buNone/>
            </a:pPr>
            <a:r>
              <a:rPr lang="fr-FR" sz="1600" dirty="0">
                <a:solidFill>
                  <a:schemeClr val="tx1"/>
                </a:solidFill>
                <a:latin typeface="Gill Sans MT" panose="020B0502020104020203" pitchFamily="34" charset="0"/>
              </a:rPr>
              <a:t>Le nombre de kcal par personne a été calculé en prenant la moyenne des kcal nécessaires pour un homme 2500 et pour une femme 2000. La moyenne de 2250 a été utilisé pour les calculs.</a:t>
            </a:r>
          </a:p>
          <a:p>
            <a:pPr>
              <a:spcBef>
                <a:spcPts val="0"/>
              </a:spcBef>
              <a:buClr>
                <a:srgbClr val="FEFEFE"/>
              </a:buClr>
              <a:buSzPts val="3200"/>
              <a:buFont typeface="Century Gothic"/>
              <a:buNone/>
            </a:pPr>
            <a:r>
              <a:rPr lang="fr-FR" sz="1600" i="1" dirty="0">
                <a:solidFill>
                  <a:schemeClr val="tx1"/>
                </a:solidFill>
                <a:latin typeface="Gill Sans MT" panose="020B0502020104020203" pitchFamily="34" charset="0"/>
              </a:rPr>
              <a:t>Source =&gt; https://www.la-vie-naturelle.com/blog/post/combien-de-calories-par-jour</a:t>
            </a:r>
          </a:p>
        </p:txBody>
      </p:sp>
      <p:pic>
        <p:nvPicPr>
          <p:cNvPr id="6" name="Image 5">
            <a:extLst>
              <a:ext uri="{FF2B5EF4-FFF2-40B4-BE49-F238E27FC236}">
                <a16:creationId xmlns:a16="http://schemas.microsoft.com/office/drawing/2014/main" id="{CE2EA2A2-F1DE-F4B7-52CD-C0B0DDF6ADB7}"/>
              </a:ext>
            </a:extLst>
          </p:cNvPr>
          <p:cNvPicPr>
            <a:picLocks noChangeAspect="1"/>
          </p:cNvPicPr>
          <p:nvPr/>
        </p:nvPicPr>
        <p:blipFill>
          <a:blip r:embed="rId3"/>
          <a:stretch>
            <a:fillRect/>
          </a:stretch>
        </p:blipFill>
        <p:spPr>
          <a:xfrm>
            <a:off x="0" y="2788023"/>
            <a:ext cx="2431559" cy="1777813"/>
          </a:xfrm>
          <a:prstGeom prst="stripedRightArrow">
            <a:avLst>
              <a:gd name="adj1" fmla="val 50000"/>
              <a:gd name="adj2" fmla="val 85531"/>
            </a:avLst>
          </a:prstGeom>
          <a:effectLst>
            <a:outerShdw blurRad="50800" dist="38100" dir="8100000" algn="tr" rotWithShape="0">
              <a:prstClr val="black">
                <a:alpha val="40000"/>
              </a:prstClr>
            </a:outerShdw>
          </a:effectLst>
        </p:spPr>
      </p:pic>
      <p:sp>
        <p:nvSpPr>
          <p:cNvPr id="3" name="Espace réservé du numéro de diapositive 2">
            <a:extLst>
              <a:ext uri="{FF2B5EF4-FFF2-40B4-BE49-F238E27FC236}">
                <a16:creationId xmlns:a16="http://schemas.microsoft.com/office/drawing/2014/main" id="{8C257544-9E2A-4265-51C8-0E7A6A63DD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486834" y="2828963"/>
            <a:ext cx="8596668" cy="309447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ctr" rtl="0">
              <a:spcBef>
                <a:spcPts val="0"/>
              </a:spcBef>
              <a:spcAft>
                <a:spcPts val="0"/>
              </a:spcAft>
              <a:buClr>
                <a:srgbClr val="FEFEFE"/>
              </a:buClr>
              <a:buSzPts val="3200"/>
              <a:buFont typeface="Century Gothic"/>
              <a:buNone/>
            </a:pPr>
            <a:br>
              <a:rPr lang="fr-FR" sz="1800" dirty="0">
                <a:solidFill>
                  <a:schemeClr val="tx1"/>
                </a:solidFill>
                <a:latin typeface="Gill Sans MT" panose="020B0502020104020203" pitchFamily="34" charset="0"/>
              </a:rPr>
            </a:br>
            <a:br>
              <a:rPr lang="fr-FR" sz="1800" dirty="0">
                <a:solidFill>
                  <a:schemeClr val="tx1"/>
                </a:solidFill>
                <a:latin typeface="Gill Sans MT" panose="020B0502020104020203" pitchFamily="34" charset="0"/>
              </a:rPr>
            </a:br>
            <a:br>
              <a:rPr lang="fr-FR" sz="1800" dirty="0">
                <a:solidFill>
                  <a:schemeClr val="tx1"/>
                </a:solidFill>
                <a:latin typeface="Gill Sans MT" panose="020B0502020104020203" pitchFamily="34" charset="0"/>
              </a:rPr>
            </a:br>
            <a:r>
              <a:rPr lang="fr-FR" sz="4400" dirty="0">
                <a:solidFill>
                  <a:schemeClr val="accent2"/>
                </a:solidFill>
                <a:latin typeface="Gill Sans MT" panose="020B0502020104020203" pitchFamily="34" charset="0"/>
              </a:rPr>
              <a:t>7 671 450 761</a:t>
            </a:r>
            <a:br>
              <a:rPr lang="fr-FR" sz="4400" dirty="0">
                <a:solidFill>
                  <a:schemeClr val="tx1"/>
                </a:solidFill>
                <a:latin typeface="Gill Sans MT" panose="020B0502020104020203" pitchFamily="34" charset="0"/>
              </a:rPr>
            </a:br>
            <a:br>
              <a:rPr lang="fr-FR" sz="1800" dirty="0">
                <a:solidFill>
                  <a:schemeClr val="tx1"/>
                </a:solidFill>
                <a:latin typeface="Gill Sans MT" panose="020B0502020104020203" pitchFamily="34" charset="0"/>
              </a:rPr>
            </a:br>
            <a:r>
              <a:rPr lang="fr-FR" sz="1800" dirty="0">
                <a:solidFill>
                  <a:schemeClr val="tx1"/>
                </a:solidFill>
                <a:latin typeface="Gill Sans MT" panose="020B0502020104020203" pitchFamily="34" charset="0"/>
              </a:rPr>
              <a:t>ce qui représente </a:t>
            </a:r>
            <a:br>
              <a:rPr lang="fr-FR" sz="1800" dirty="0">
                <a:solidFill>
                  <a:schemeClr val="tx1"/>
                </a:solidFill>
                <a:latin typeface="Gill Sans MT" panose="020B0502020104020203" pitchFamily="34" charset="0"/>
              </a:rPr>
            </a:br>
            <a:br>
              <a:rPr lang="fr-FR" sz="1800" dirty="0">
                <a:solidFill>
                  <a:schemeClr val="tx1"/>
                </a:solidFill>
                <a:latin typeface="Gill Sans MT" panose="020B0502020104020203" pitchFamily="34" charset="0"/>
              </a:rPr>
            </a:br>
            <a:r>
              <a:rPr lang="fr-FR" sz="4400" dirty="0">
                <a:solidFill>
                  <a:schemeClr val="accent2"/>
                </a:solidFill>
                <a:latin typeface="Gill Sans MT" panose="020B0502020104020203" pitchFamily="34" charset="0"/>
              </a:rPr>
              <a:t>102%</a:t>
            </a:r>
            <a:br>
              <a:rPr lang="fr-FR" sz="1800" dirty="0">
                <a:solidFill>
                  <a:schemeClr val="tx1"/>
                </a:solidFill>
                <a:latin typeface="Gill Sans MT" panose="020B0502020104020203" pitchFamily="34" charset="0"/>
              </a:rPr>
            </a:br>
            <a:br>
              <a:rPr lang="fr-FR" sz="1800" dirty="0">
                <a:solidFill>
                  <a:schemeClr val="tx1"/>
                </a:solidFill>
                <a:latin typeface="Gill Sans MT" panose="020B0502020104020203" pitchFamily="34" charset="0"/>
              </a:rPr>
            </a:br>
            <a:r>
              <a:rPr lang="fr-FR" sz="1800" dirty="0">
                <a:solidFill>
                  <a:schemeClr val="tx1"/>
                </a:solidFill>
                <a:latin typeface="Gill Sans MT" panose="020B0502020104020203" pitchFamily="34" charset="0"/>
              </a:rPr>
              <a:t>de la population mondiale</a:t>
            </a:r>
            <a:br>
              <a:rPr lang="fr-FR" sz="1800" dirty="0">
                <a:solidFill>
                  <a:schemeClr val="tx1"/>
                </a:solidFill>
                <a:latin typeface="Gill Sans MT" panose="020B0502020104020203" pitchFamily="34" charset="0"/>
              </a:rPr>
            </a:br>
            <a:endParaRPr sz="2000" dirty="0">
              <a:solidFill>
                <a:schemeClr val="tx1"/>
              </a:solidFill>
              <a:latin typeface="Gill Sans MT" panose="020B0502020104020203" pitchFamily="34" charset="0"/>
            </a:endParaRPr>
          </a:p>
        </p:txBody>
      </p:sp>
      <p:sp>
        <p:nvSpPr>
          <p:cNvPr id="2" name="ZoneTexte 1">
            <a:extLst>
              <a:ext uri="{FF2B5EF4-FFF2-40B4-BE49-F238E27FC236}">
                <a16:creationId xmlns:a16="http://schemas.microsoft.com/office/drawing/2014/main" id="{00606FC1-EAB8-BC96-B050-0E9A96F43BCD}"/>
              </a:ext>
            </a:extLst>
          </p:cNvPr>
          <p:cNvSpPr txBox="1"/>
          <p:nvPr/>
        </p:nvSpPr>
        <p:spPr>
          <a:xfrm>
            <a:off x="327468" y="1159559"/>
            <a:ext cx="7392170" cy="646331"/>
          </a:xfrm>
          <a:prstGeom prst="rect">
            <a:avLst/>
          </a:prstGeom>
          <a:noFill/>
        </p:spPr>
        <p:txBody>
          <a:bodyPr wrap="square" rtlCol="0">
            <a:spAutoFit/>
          </a:bodyPr>
          <a:lstStyle/>
          <a:p>
            <a:pPr algn="ctr"/>
            <a:r>
              <a:rPr lang="fr-FR" sz="1800" dirty="0">
                <a:solidFill>
                  <a:schemeClr val="tx1"/>
                </a:solidFill>
                <a:effectLst>
                  <a:outerShdw blurRad="38100" dist="38100" dir="2700000" algn="tl">
                    <a:srgbClr val="000000">
                      <a:alpha val="43137"/>
                    </a:srgbClr>
                  </a:outerShdw>
                </a:effectLst>
                <a:latin typeface="Gill Sans MT" panose="020B0502020104020203" pitchFamily="34" charset="0"/>
              </a:rPr>
              <a:t>3) Le nombre théorique de personnes qui pourraient être nourries </a:t>
            </a:r>
          </a:p>
          <a:p>
            <a:pPr algn="ctr"/>
            <a:r>
              <a:rPr lang="fr-FR" sz="1800" dirty="0">
                <a:solidFill>
                  <a:schemeClr val="tx1"/>
                </a:solidFill>
                <a:effectLst>
                  <a:outerShdw blurRad="38100" dist="38100" dir="2700000" algn="tl">
                    <a:srgbClr val="000000">
                      <a:alpha val="43137"/>
                    </a:srgbClr>
                  </a:outerShdw>
                </a:effectLst>
                <a:latin typeface="Gill Sans MT" panose="020B0502020104020203" pitchFamily="34" charset="0"/>
              </a:rPr>
              <a:t>uniquement  avec les produits végétaux en 2017</a:t>
            </a:r>
            <a:endParaRPr lang="fr-FR" dirty="0"/>
          </a:p>
        </p:txBody>
      </p:sp>
      <p:pic>
        <p:nvPicPr>
          <p:cNvPr id="4" name="Image 3">
            <a:extLst>
              <a:ext uri="{FF2B5EF4-FFF2-40B4-BE49-F238E27FC236}">
                <a16:creationId xmlns:a16="http://schemas.microsoft.com/office/drawing/2014/main" id="{E4DCF5BA-9339-2557-B425-B5E0FAD62006}"/>
              </a:ext>
            </a:extLst>
          </p:cNvPr>
          <p:cNvPicPr>
            <a:picLocks noChangeAspect="1"/>
          </p:cNvPicPr>
          <p:nvPr/>
        </p:nvPicPr>
        <p:blipFill>
          <a:blip r:embed="rId3"/>
          <a:stretch>
            <a:fillRect/>
          </a:stretch>
        </p:blipFill>
        <p:spPr>
          <a:xfrm>
            <a:off x="7719638" y="214281"/>
            <a:ext cx="3136621" cy="2230804"/>
          </a:xfrm>
          <a:prstGeom prst="cloudCallout">
            <a:avLst>
              <a:gd name="adj1" fmla="val -88129"/>
              <a:gd name="adj2" fmla="val 74744"/>
            </a:avLst>
          </a:prstGeom>
          <a:effectLst>
            <a:outerShdw blurRad="50800" dist="38100" dir="8100000" algn="tr" rotWithShape="0">
              <a:prstClr val="black">
                <a:alpha val="40000"/>
              </a:prstClr>
            </a:outerShdw>
          </a:effectLst>
        </p:spPr>
      </p:pic>
      <p:sp>
        <p:nvSpPr>
          <p:cNvPr id="3" name="Espace réservé du numéro de diapositive 2">
            <a:extLst>
              <a:ext uri="{FF2B5EF4-FFF2-40B4-BE49-F238E27FC236}">
                <a16:creationId xmlns:a16="http://schemas.microsoft.com/office/drawing/2014/main" id="{5E34B972-2506-D855-1CB6-388D94E0A7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3200"/>
              <a:buFont typeface="Century Gothic"/>
              <a:buNone/>
            </a:pPr>
            <a:r>
              <a:rPr lang="fr-FR" sz="1800" dirty="0">
                <a:solidFill>
                  <a:schemeClr val="tx1"/>
                </a:solidFill>
                <a:latin typeface="Gill Sans MT" panose="020B0502020104020203" pitchFamily="34" charset="0"/>
              </a:rPr>
              <a:t>4) La répartition de la Disponibilité Intérieure entre les Aliments pour animaux,  les Pertes, l’Alimentation humaine, les Semences,  le Traitement et les Autres utilisations.</a:t>
            </a:r>
            <a:endParaRPr sz="2000" dirty="0">
              <a:solidFill>
                <a:schemeClr val="tx1"/>
              </a:solidFill>
              <a:latin typeface="Gill Sans MT" panose="020B0502020104020203" pitchFamily="34" charset="0"/>
            </a:endParaRPr>
          </a:p>
        </p:txBody>
      </p:sp>
      <p:sp>
        <p:nvSpPr>
          <p:cNvPr id="2" name="ZoneTexte 1">
            <a:extLst>
              <a:ext uri="{FF2B5EF4-FFF2-40B4-BE49-F238E27FC236}">
                <a16:creationId xmlns:a16="http://schemas.microsoft.com/office/drawing/2014/main" id="{7DDB7F40-2768-3791-A6F0-465CD4F0559B}"/>
              </a:ext>
            </a:extLst>
          </p:cNvPr>
          <p:cNvSpPr txBox="1"/>
          <p:nvPr/>
        </p:nvSpPr>
        <p:spPr>
          <a:xfrm>
            <a:off x="311773" y="5779112"/>
            <a:ext cx="8301318" cy="646331"/>
          </a:xfrm>
          <a:prstGeom prst="rect">
            <a:avLst/>
          </a:prstGeom>
          <a:noFill/>
        </p:spPr>
        <p:txBody>
          <a:bodyPr wrap="square" rtlCol="0">
            <a:spAutoFit/>
          </a:bodyPr>
          <a:lstStyle/>
          <a:p>
            <a:pPr algn="ctr"/>
            <a:r>
              <a:rPr lang="fr-FR" sz="1200" b="1" i="0" u="none" strike="noStrike" baseline="0" dirty="0">
                <a:solidFill>
                  <a:srgbClr val="595959"/>
                </a:solidFill>
                <a:latin typeface="Gill Sans MT" panose="020B0502020104020203" pitchFamily="34" charset="0"/>
              </a:rPr>
              <a:t>Aliments pour animaux  +  Pertes  +  Nourritures  +  Semences  +  Traitement  +  Autres Utilisations  =</a:t>
            </a:r>
          </a:p>
          <a:p>
            <a:pPr algn="ctr"/>
            <a:r>
              <a:rPr lang="fr-FR" sz="1200" b="1" i="0" u="none" strike="noStrike" baseline="0" dirty="0">
                <a:solidFill>
                  <a:srgbClr val="595959"/>
                </a:solidFill>
                <a:latin typeface="Gill Sans MT" panose="020B0502020104020203" pitchFamily="34" charset="0"/>
              </a:rPr>
              <a:t> Disponibilité Intérieure </a:t>
            </a:r>
          </a:p>
          <a:p>
            <a:pPr algn="ctr"/>
            <a:r>
              <a:rPr lang="fr-FR" sz="1200" b="1" i="0" u="none" strike="noStrike" baseline="0" dirty="0">
                <a:solidFill>
                  <a:srgbClr val="595959"/>
                </a:solidFill>
                <a:latin typeface="Gill Sans MT" panose="020B0502020104020203" pitchFamily="34" charset="0"/>
              </a:rPr>
              <a:t>=  Importations  +  Productions  -   Variation de stock  –  Exportations </a:t>
            </a:r>
            <a:endParaRPr lang="fr-FR" sz="1200" b="1" dirty="0">
              <a:latin typeface="Gill Sans MT" panose="020B0502020104020203" pitchFamily="34" charset="0"/>
            </a:endParaRPr>
          </a:p>
        </p:txBody>
      </p:sp>
      <p:sp>
        <p:nvSpPr>
          <p:cNvPr id="3" name="Espace réservé du numéro de diapositive 2">
            <a:extLst>
              <a:ext uri="{FF2B5EF4-FFF2-40B4-BE49-F238E27FC236}">
                <a16:creationId xmlns:a16="http://schemas.microsoft.com/office/drawing/2014/main" id="{589BD237-990A-A7B9-F073-D3A28F3F85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1027E251-40EC-8098-E436-13848F6651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75" t="10095" r="14723"/>
          <a:stretch/>
        </p:blipFill>
        <p:spPr bwMode="auto">
          <a:xfrm>
            <a:off x="1290916" y="1930400"/>
            <a:ext cx="6403338" cy="3811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677334" y="609601"/>
            <a:ext cx="8596668" cy="868217"/>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marR="0" lvl="0" indent="0" algn="ctr" rtl="0">
              <a:spcBef>
                <a:spcPts val="0"/>
              </a:spcBef>
              <a:spcAft>
                <a:spcPts val="0"/>
              </a:spcAft>
              <a:buNone/>
            </a:pPr>
            <a:r>
              <a:rPr lang="fr-FR" sz="1800" dirty="0">
                <a:solidFill>
                  <a:schemeClr val="tx1"/>
                </a:solidFill>
                <a:latin typeface="Gill Sans MT" panose="020B0502020104020203" pitchFamily="34" charset="0"/>
              </a:rPr>
              <a:t>5) La part de l’utilisation des principales céréales entre l’alimentation humaine et animale</a:t>
            </a:r>
            <a:br>
              <a:rPr lang="fr-FR" sz="1050" dirty="0"/>
            </a:br>
            <a:endParaRPr sz="1800" dirty="0">
              <a:solidFill>
                <a:schemeClr val="tx1"/>
              </a:solidFill>
              <a:effectLst>
                <a:outerShdw blurRad="38100" dist="38100" dir="2700000" algn="tl">
                  <a:srgbClr val="000000">
                    <a:alpha val="43137"/>
                  </a:srgbClr>
                </a:outerShdw>
              </a:effectLst>
              <a:latin typeface="Gill Sans MT" panose="020B0502020104020203" pitchFamily="34" charset="0"/>
            </a:endParaRPr>
          </a:p>
        </p:txBody>
      </p:sp>
      <p:graphicFrame>
        <p:nvGraphicFramePr>
          <p:cNvPr id="4" name="Tableau 3">
            <a:extLst>
              <a:ext uri="{FF2B5EF4-FFF2-40B4-BE49-F238E27FC236}">
                <a16:creationId xmlns:a16="http://schemas.microsoft.com/office/drawing/2014/main" id="{6F60DDC1-A254-1D3F-637B-A0362B7CCD7C}"/>
              </a:ext>
            </a:extLst>
          </p:cNvPr>
          <p:cNvGraphicFramePr>
            <a:graphicFrameLocks noGrp="1"/>
          </p:cNvGraphicFramePr>
          <p:nvPr>
            <p:extLst>
              <p:ext uri="{D42A27DB-BD31-4B8C-83A1-F6EECF244321}">
                <p14:modId xmlns:p14="http://schemas.microsoft.com/office/powerpoint/2010/main" val="2688303886"/>
              </p:ext>
            </p:extLst>
          </p:nvPr>
        </p:nvGraphicFramePr>
        <p:xfrm>
          <a:off x="454483" y="1650316"/>
          <a:ext cx="4052304" cy="3735696"/>
        </p:xfrm>
        <a:graphic>
          <a:graphicData uri="http://schemas.openxmlformats.org/drawingml/2006/table">
            <a:tbl>
              <a:tblPr/>
              <a:tblGrid>
                <a:gridCol w="1347790">
                  <a:extLst>
                    <a:ext uri="{9D8B030D-6E8A-4147-A177-3AD203B41FA5}">
                      <a16:colId xmlns:a16="http://schemas.microsoft.com/office/drawing/2014/main" val="479725684"/>
                    </a:ext>
                  </a:extLst>
                </a:gridCol>
                <a:gridCol w="1352257">
                  <a:extLst>
                    <a:ext uri="{9D8B030D-6E8A-4147-A177-3AD203B41FA5}">
                      <a16:colId xmlns:a16="http://schemas.microsoft.com/office/drawing/2014/main" val="757591811"/>
                    </a:ext>
                  </a:extLst>
                </a:gridCol>
                <a:gridCol w="1352257">
                  <a:extLst>
                    <a:ext uri="{9D8B030D-6E8A-4147-A177-3AD203B41FA5}">
                      <a16:colId xmlns:a16="http://schemas.microsoft.com/office/drawing/2014/main" val="4262567638"/>
                    </a:ext>
                  </a:extLst>
                </a:gridCol>
              </a:tblGrid>
              <a:tr h="617059">
                <a:tc>
                  <a:txBody>
                    <a:bodyPr/>
                    <a:lstStyle/>
                    <a:p>
                      <a:pPr algn="ctr" fontAlgn="ctr"/>
                      <a:r>
                        <a:rPr lang="fr-FR" sz="1200" b="1" dirty="0">
                          <a:effectLst/>
                        </a:rPr>
                        <a:t>Produit</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fr-FR" sz="1200" b="1" dirty="0">
                          <a:effectLst/>
                        </a:rPr>
                        <a:t>Proportion Aliments pour animaux</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fr-FR" sz="1200" b="1" dirty="0">
                        <a:effectLst/>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200" b="1" dirty="0">
                          <a:effectLst/>
                        </a:rPr>
                        <a:t>Proportion Nourriture</a:t>
                      </a:r>
                    </a:p>
                    <a:p>
                      <a:pPr algn="ctr"/>
                      <a:endParaRPr lang="fr-FR" sz="1200" dirty="0"/>
                    </a:p>
                  </a:txBody>
                  <a:tcPr marL="77629" marR="77629" marT="38814" marB="388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69621066"/>
                  </a:ext>
                </a:extLst>
              </a:tr>
              <a:tr h="256286">
                <a:tc>
                  <a:txBody>
                    <a:bodyPr/>
                    <a:lstStyle/>
                    <a:p>
                      <a:pPr algn="l" fontAlgn="ctr"/>
                      <a:r>
                        <a:rPr lang="fr-FR" sz="1200" dirty="0">
                          <a:effectLst/>
                        </a:rPr>
                        <a:t>Avoine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0.84</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0.20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6948491"/>
                  </a:ext>
                </a:extLst>
              </a:tr>
              <a:tr h="256286">
                <a:tc>
                  <a:txBody>
                    <a:bodyPr/>
                    <a:lstStyle/>
                    <a:p>
                      <a:pPr algn="l" fontAlgn="ctr"/>
                      <a:r>
                        <a:rPr lang="fr-FR" sz="1200" dirty="0">
                          <a:effectLst/>
                        </a:rPr>
                        <a:t>Blé</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r" fontAlgn="ctr"/>
                      <a:r>
                        <a:rPr lang="fr-FR" sz="1200" dirty="0">
                          <a:effectLst/>
                        </a:rPr>
                        <a:t>6.72</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r" fontAlgn="ctr"/>
                      <a:r>
                        <a:rPr lang="fr-FR" sz="1200" dirty="0">
                          <a:effectLst/>
                        </a:rPr>
                        <a:t>23.71</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75971669"/>
                  </a:ext>
                </a:extLst>
              </a:tr>
              <a:tr h="256286">
                <a:tc>
                  <a:txBody>
                    <a:bodyPr/>
                    <a:lstStyle/>
                    <a:p>
                      <a:pPr algn="l" fontAlgn="ctr"/>
                      <a:r>
                        <a:rPr lang="fr-FR" sz="1200" dirty="0">
                          <a:effectLst/>
                        </a:rPr>
                        <a:t>Céréales, Autres</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0.99</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0.28</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994686"/>
                  </a:ext>
                </a:extLst>
              </a:tr>
              <a:tr h="256286">
                <a:tc>
                  <a:txBody>
                    <a:bodyPr/>
                    <a:lstStyle/>
                    <a:p>
                      <a:pPr algn="l" fontAlgn="ctr"/>
                      <a:r>
                        <a:rPr lang="fr-FR" sz="1200" dirty="0">
                          <a:effectLst/>
                        </a:rPr>
                        <a:t>Maïs</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r" fontAlgn="ctr"/>
                      <a:r>
                        <a:rPr lang="fr-FR" sz="1200" dirty="0">
                          <a:effectLst/>
                        </a:rPr>
                        <a:t>28.29</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r" fontAlgn="ctr"/>
                      <a:r>
                        <a:rPr lang="fr-FR" sz="1200" dirty="0">
                          <a:effectLst/>
                        </a:rPr>
                        <a:t>6.48</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675279718"/>
                  </a:ext>
                </a:extLst>
              </a:tr>
              <a:tr h="256286">
                <a:tc>
                  <a:txBody>
                    <a:bodyPr/>
                    <a:lstStyle/>
                    <a:p>
                      <a:pPr algn="l" fontAlgn="ctr"/>
                      <a:r>
                        <a:rPr lang="fr-FR" sz="1200" dirty="0">
                          <a:effectLst/>
                        </a:rPr>
                        <a:t>Millet</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0.17</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1.19</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935544"/>
                  </a:ext>
                </a:extLst>
              </a:tr>
              <a:tr h="256286">
                <a:tc>
                  <a:txBody>
                    <a:bodyPr/>
                    <a:lstStyle/>
                    <a:p>
                      <a:pPr algn="l" fontAlgn="ctr"/>
                      <a:r>
                        <a:rPr lang="fr-FR" sz="1200" dirty="0">
                          <a:effectLst/>
                        </a:rPr>
                        <a:t>Orge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4.80</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0.35</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4019104"/>
                  </a:ext>
                </a:extLst>
              </a:tr>
              <a:tr h="256286">
                <a:tc>
                  <a:txBody>
                    <a:bodyPr/>
                    <a:lstStyle/>
                    <a:p>
                      <a:pPr algn="l" fontAlgn="ctr"/>
                      <a:r>
                        <a:rPr lang="fr-FR" sz="1200" dirty="0">
                          <a:effectLst/>
                        </a:rPr>
                        <a:t>Riz (Eq Blanchi)</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r" fontAlgn="ctr"/>
                      <a:r>
                        <a:rPr lang="fr-FR" sz="1200" dirty="0">
                          <a:effectLst/>
                        </a:rPr>
                        <a:t>1.74</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r" fontAlgn="ctr"/>
                      <a:r>
                        <a:rPr lang="fr-FR" sz="1200" dirty="0">
                          <a:effectLst/>
                        </a:rPr>
                        <a:t>19.54</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39064203"/>
                  </a:ext>
                </a:extLst>
              </a:tr>
              <a:tr h="256286">
                <a:tc>
                  <a:txBody>
                    <a:bodyPr/>
                    <a:lstStyle/>
                    <a:p>
                      <a:pPr algn="l" fontAlgn="ctr"/>
                      <a:r>
                        <a:rPr lang="fr-FR" sz="1200" dirty="0">
                          <a:effectLst/>
                        </a:rPr>
                        <a:t>Seigle</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0.42</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0.28</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2299648"/>
                  </a:ext>
                </a:extLst>
              </a:tr>
              <a:tr h="256286">
                <a:tc>
                  <a:txBody>
                    <a:bodyPr/>
                    <a:lstStyle/>
                    <a:p>
                      <a:pPr algn="l" fontAlgn="ctr"/>
                      <a:r>
                        <a:rPr lang="fr-FR" sz="1200" dirty="0">
                          <a:effectLst/>
                        </a:rPr>
                        <a:t>Soja</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0.91</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0.55</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638846"/>
                  </a:ext>
                </a:extLst>
              </a:tr>
              <a:tr h="256286">
                <a:tc>
                  <a:txBody>
                    <a:bodyPr/>
                    <a:lstStyle/>
                    <a:p>
                      <a:pPr algn="l" fontAlgn="ctr"/>
                      <a:r>
                        <a:rPr lang="fr-FR" sz="1200" dirty="0">
                          <a:effectLst/>
                        </a:rPr>
                        <a:t>Sorgho</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1.28</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fr-FR" sz="1200" dirty="0">
                          <a:effectLst/>
                        </a:rPr>
                        <a:t>1.25</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6877933"/>
                  </a:ext>
                </a:extLst>
              </a:tr>
              <a:tr h="256286">
                <a:tc>
                  <a:txBody>
                    <a:bodyPr/>
                    <a:lstStyle/>
                    <a:p>
                      <a:pPr algn="l" fontAlgn="ctr"/>
                      <a:r>
                        <a:rPr lang="fr-FR" sz="1600" dirty="0">
                          <a:effectLst/>
                        </a:rPr>
                        <a:t>Total</a:t>
                      </a: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ctr"/>
                      <a:r>
                        <a:rPr lang="fr-FR" sz="1200" dirty="0"/>
                        <a:t>46.16</a:t>
                      </a:r>
                      <a:endParaRPr lang="fr-FR" sz="1200" dirty="0">
                        <a:effectLst/>
                      </a:endParaRP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ctr"/>
                      <a:r>
                        <a:rPr lang="fr-FR" sz="1200" dirty="0"/>
                        <a:t>53.83</a:t>
                      </a:r>
                      <a:endParaRPr lang="fr-FR" sz="1200" dirty="0">
                        <a:effectLst/>
                      </a:endParaRPr>
                    </a:p>
                  </a:txBody>
                  <a:tcPr marL="77629" marR="77629" marT="38814" marB="38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1269521"/>
                  </a:ext>
                </a:extLst>
              </a:tr>
            </a:tbl>
          </a:graphicData>
        </a:graphic>
      </p:graphicFrame>
      <p:sp>
        <p:nvSpPr>
          <p:cNvPr id="2" name="ZoneTexte 1">
            <a:extLst>
              <a:ext uri="{FF2B5EF4-FFF2-40B4-BE49-F238E27FC236}">
                <a16:creationId xmlns:a16="http://schemas.microsoft.com/office/drawing/2014/main" id="{130FBED0-6FF4-7CC7-5453-D130E62C4198}"/>
              </a:ext>
            </a:extLst>
          </p:cNvPr>
          <p:cNvSpPr txBox="1"/>
          <p:nvPr/>
        </p:nvSpPr>
        <p:spPr>
          <a:xfrm>
            <a:off x="371204" y="5558511"/>
            <a:ext cx="9539413" cy="523220"/>
          </a:xfrm>
          <a:prstGeom prst="rect">
            <a:avLst/>
          </a:prstGeom>
          <a:noFill/>
        </p:spPr>
        <p:txBody>
          <a:bodyPr wrap="square" rtlCol="0">
            <a:spAutoFit/>
          </a:bodyPr>
          <a:lstStyle/>
          <a:p>
            <a:r>
              <a:rPr lang="fr-FR" sz="1400" dirty="0">
                <a:solidFill>
                  <a:schemeClr val="tx1"/>
                </a:solidFill>
                <a:latin typeface="Gill Sans MT" panose="020B0502020104020203" pitchFamily="34" charset="0"/>
              </a:rPr>
              <a:t>Les céréales utilisées pour le calcul, prises sur le site FAO sont : </a:t>
            </a:r>
          </a:p>
          <a:p>
            <a:pPr algn="ctr"/>
            <a:r>
              <a:rPr lang="fr-FR" sz="1400" b="0" i="0" u="none" strike="noStrike" cap="none" dirty="0">
                <a:solidFill>
                  <a:srgbClr val="000000"/>
                </a:solidFill>
                <a:latin typeface="Gill Sans MT" panose="020B0502020104020203" pitchFamily="34" charset="0"/>
                <a:ea typeface="Century Gothic"/>
                <a:cs typeface="Century Gothic"/>
                <a:sym typeface="Century Gothic"/>
              </a:rPr>
              <a:t>Avoine, Blé, Céréales-Autres, Maïs, Millet, Orge, Riz (Eq Blanchi), Seigle, Sorgho et Soja</a:t>
            </a:r>
            <a:endParaRPr lang="fr-FR" sz="1400" dirty="0"/>
          </a:p>
        </p:txBody>
      </p:sp>
      <p:sp>
        <p:nvSpPr>
          <p:cNvPr id="3" name="Espace réservé du numéro de diapositive 2">
            <a:extLst>
              <a:ext uri="{FF2B5EF4-FFF2-40B4-BE49-F238E27FC236}">
                <a16:creationId xmlns:a16="http://schemas.microsoft.com/office/drawing/2014/main" id="{9A81BFCA-787E-755B-34FE-4ECAB57A0D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pic>
        <p:nvPicPr>
          <p:cNvPr id="2050" name="Picture 2">
            <a:extLst>
              <a:ext uri="{FF2B5EF4-FFF2-40B4-BE49-F238E27FC236}">
                <a16:creationId xmlns:a16="http://schemas.microsoft.com/office/drawing/2014/main" id="{D8604C68-C632-FC05-E0AC-E891F69A5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505" y="1746999"/>
            <a:ext cx="7430621" cy="35423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1156</Words>
  <Application>Microsoft Office PowerPoint</Application>
  <PresentationFormat>Grand écran</PresentationFormat>
  <Paragraphs>238</Paragraphs>
  <Slides>18</Slides>
  <Notes>16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Gill Sans MT</vt:lpstr>
      <vt:lpstr>Courier New</vt:lpstr>
      <vt:lpstr>Trebuchet MS</vt:lpstr>
      <vt:lpstr>Calibri</vt:lpstr>
      <vt:lpstr>Wingdings 3</vt:lpstr>
      <vt:lpstr>Cascadia Code SemiBold</vt:lpstr>
      <vt:lpstr>Century Gothic</vt:lpstr>
      <vt:lpstr>Arial</vt:lpstr>
      <vt:lpstr>Facette</vt:lpstr>
      <vt:lpstr>Étude sur  la sous-nutrition  dans le monde</vt:lpstr>
      <vt:lpstr>Présentation PowerPoint</vt:lpstr>
      <vt:lpstr>Présentation PowerPoint</vt:lpstr>
      <vt:lpstr>Présentation PowerPoint</vt:lpstr>
      <vt:lpstr>1. La proportion de personnes en état de sous-nutrition en 2017</vt:lpstr>
      <vt:lpstr>Présentation PowerPoint</vt:lpstr>
      <vt:lpstr>   7 671 450 761  ce qui représente   102%  de la population mondiale </vt:lpstr>
      <vt:lpstr>4) La répartition de la Disponibilité Intérieure entre les Aliments pour animaux,  les Pertes, l’Alimentation humaine, les Semences,  le Traitement et les Autres utilisations.</vt:lpstr>
      <vt:lpstr>5) La part de l’utilisation des principales céréales entre l’alimentation humaine et animale </vt:lpstr>
      <vt:lpstr>6) Liste des 10 pays où la proportion de personnes en état de sous-nutrition est la plus forte en 2017</vt:lpstr>
      <vt:lpstr>Présentation PowerPoint</vt:lpstr>
      <vt:lpstr>8) Liste des 10 pays qui ont le plus bénéficiés de l’aide alimentaire entre 2013 et 2016</vt:lpstr>
      <vt:lpstr>9) Évolution de l’aide alimentaire pour les 5 pays qui en ont le plus bénéficiés entre 2013 et 2016</vt:lpstr>
      <vt:lpstr>10) Liste des 10 pays qui ont la plus forte disponibilité alimentaire par habitant</vt:lpstr>
      <vt:lpstr>11) Liste des 10 pays qui ont la plus faible disponibilité alimentaire par habitant</vt:lpstr>
      <vt:lpstr>12) Étude sur le manioc en Thaïlande (2017)</vt:lpstr>
      <vt:lpstr>13) Analyse des données sur la République Centrafricaine</vt:lpstr>
      <vt:lpstr>Conclusions :  La disponibilité alimentaire est largement supérieure aux besoins alimentaire quotidiens de la population globale, donc la sous-nutrition pourrait être éradiquée.  Le nombres de personnes en état de sous-nutrition est en augmentation alors que les aides alimentaires sont en diminution.  La répartition de la disponibilité alimentaire est très disparate dans le monde avec une concentration dans le continent Africain.   Les aides ne sont pas attribuées en priorités aux pays avec la plus petite disponibilité alimentaire.  La Thaïlande exporte 83% de sa production de Manioc avec une disponibilité alimentaire supérieure aux besoins de sa population et malgré cela 9% de sa population est en état de sous-nutrition.  La République Centrafricaine semble mieux gérer l’alimentation de la population, car malgré la disponibilité alimentaire de 1879 (Kcal/personne/jour), inferieure aux besoin journalier de la population il n’y a pas de personne en état de sous-nutrition en 2017 d’autant plus que depuis 2016 elle ne reçoit plus d’aide alimentaire.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sur l’alimentation dans le monde</dc:title>
  <dc:creator>JeY jEy</dc:creator>
  <cp:lastModifiedBy>Ioana Banovic</cp:lastModifiedBy>
  <cp:revision>18</cp:revision>
  <dcterms:created xsi:type="dcterms:W3CDTF">2023-03-17T20:58:30Z</dcterms:created>
  <dcterms:modified xsi:type="dcterms:W3CDTF">2023-04-26T22:21:26Z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