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
      <p:font typeface="Roboto Slab" pitchFamily="2"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35"/>
  </p:normalViewPr>
  <p:slideViewPr>
    <p:cSldViewPr snapToGrid="0">
      <p:cViewPr varScale="1">
        <p:scale>
          <a:sx n="160" d="100"/>
          <a:sy n="160" d="100"/>
        </p:scale>
        <p:origin x="48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f470febd7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f470febd7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f470febd7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f470febd7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1f470febd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1f470feb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1f470febd7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1f470febd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ee1ccf8c0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ee1ccf8c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ee1ccf8c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ee1ccf8c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1f470febd7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1f470febd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1ee1ccfa70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1ee1ccfa70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1f470febd7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1f470febd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1ee1ccfa70_4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1ee1ccfa70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DRS Proposal Presentation</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Group 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Improvements</a:t>
            </a:r>
            <a:endParaRPr/>
          </a:p>
        </p:txBody>
      </p:sp>
      <p:sp>
        <p:nvSpPr>
          <p:cNvPr id="141" name="Google Shape;141;p2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100"/>
              <a:t>Starting from Scratch</a:t>
            </a:r>
            <a:endParaRPr sz="1100"/>
          </a:p>
          <a:p>
            <a:pPr marL="0" lvl="0" indent="0" algn="l" rtl="0">
              <a:lnSpc>
                <a:spcPct val="90000"/>
              </a:lnSpc>
              <a:spcBef>
                <a:spcPts val="1200"/>
              </a:spcBef>
              <a:spcAft>
                <a:spcPts val="0"/>
              </a:spcAft>
              <a:buNone/>
            </a:pPr>
            <a:r>
              <a:rPr lang="en-GB" sz="1100"/>
              <a:t>•More time spent on aerofoil analysis to test different shapes and gaps between the elements.</a:t>
            </a:r>
            <a:endParaRPr sz="1100"/>
          </a:p>
          <a:p>
            <a:pPr marL="0" lvl="0" indent="0" algn="l" rtl="0">
              <a:lnSpc>
                <a:spcPct val="90000"/>
              </a:lnSpc>
              <a:spcBef>
                <a:spcPts val="1000"/>
              </a:spcBef>
              <a:spcAft>
                <a:spcPts val="0"/>
              </a:spcAft>
              <a:buNone/>
            </a:pPr>
            <a:r>
              <a:rPr lang="en-GB" sz="1100"/>
              <a:t>•Test different endplates.</a:t>
            </a:r>
            <a:endParaRPr sz="1100"/>
          </a:p>
          <a:p>
            <a:pPr marL="0" lvl="0" indent="0" algn="l" rtl="0">
              <a:lnSpc>
                <a:spcPct val="90000"/>
              </a:lnSpc>
              <a:spcBef>
                <a:spcPts val="1000"/>
              </a:spcBef>
              <a:spcAft>
                <a:spcPts val="0"/>
              </a:spcAft>
              <a:buNone/>
            </a:pPr>
            <a:r>
              <a:rPr lang="en-GB" sz="1100"/>
              <a:t>•Test different actuator sizes.</a:t>
            </a:r>
            <a:endParaRPr sz="1100"/>
          </a:p>
          <a:p>
            <a:pPr marL="0" lvl="0" indent="0" algn="l" rtl="0">
              <a:spcBef>
                <a:spcPts val="0"/>
              </a:spcBef>
              <a:spcAft>
                <a:spcPts val="0"/>
              </a:spcAft>
              <a:buNone/>
            </a:pPr>
            <a:endParaRPr sz="1100"/>
          </a:p>
          <a:p>
            <a:pPr marL="0" lvl="0" indent="0" algn="l" rtl="0">
              <a:spcBef>
                <a:spcPts val="1200"/>
              </a:spcBef>
              <a:spcAft>
                <a:spcPts val="0"/>
              </a:spcAft>
              <a:buNone/>
            </a:pPr>
            <a:r>
              <a:rPr lang="en-GB" sz="1100"/>
              <a:t>For an EV</a:t>
            </a:r>
            <a:endParaRPr sz="1100"/>
          </a:p>
          <a:p>
            <a:pPr marL="0" lvl="0" indent="0" algn="l" rtl="0">
              <a:lnSpc>
                <a:spcPct val="90000"/>
              </a:lnSpc>
              <a:spcBef>
                <a:spcPts val="1200"/>
              </a:spcBef>
              <a:spcAft>
                <a:spcPts val="0"/>
              </a:spcAft>
              <a:buNone/>
            </a:pPr>
            <a:r>
              <a:rPr lang="en-GB" sz="1100"/>
              <a:t>•Keep the weight low to improve agility.</a:t>
            </a:r>
            <a:endParaRPr sz="1100"/>
          </a:p>
          <a:p>
            <a:pPr marL="0" lvl="0" indent="0" algn="l" rtl="0">
              <a:lnSpc>
                <a:spcPct val="90000"/>
              </a:lnSpc>
              <a:spcBef>
                <a:spcPts val="1000"/>
              </a:spcBef>
              <a:spcAft>
                <a:spcPts val="0"/>
              </a:spcAft>
              <a:buNone/>
            </a:pPr>
            <a:r>
              <a:rPr lang="en-GB" sz="1100"/>
              <a:t>•Make the wing taller without affecting the centre of gravity.</a:t>
            </a:r>
            <a:endParaRPr sz="1100"/>
          </a:p>
          <a:p>
            <a:pPr marL="0" lvl="0" indent="0" algn="l" rtl="0">
              <a:lnSpc>
                <a:spcPct val="90000"/>
              </a:lnSpc>
              <a:spcBef>
                <a:spcPts val="1000"/>
              </a:spcBef>
              <a:spcAft>
                <a:spcPts val="0"/>
              </a:spcAft>
              <a:buNone/>
            </a:pPr>
            <a:r>
              <a:rPr lang="en-GB" sz="1100"/>
              <a:t>•Test different downforce levels.</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163150" y="2266025"/>
            <a:ext cx="8368200" cy="6861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t>Thank you for listening.</a:t>
            </a:r>
            <a:endParaRPr/>
          </a:p>
          <a:p>
            <a:pPr marL="0" lvl="0" indent="0" algn="ctr" rtl="0">
              <a:spcBef>
                <a:spcPts val="0"/>
              </a:spcBef>
              <a:spcAft>
                <a:spcPts val="0"/>
              </a:spcAft>
              <a:buNone/>
            </a:pPr>
            <a:r>
              <a:rPr lang="en-GB"/>
              <a:t> </a:t>
            </a:r>
            <a:endParaRPr/>
          </a:p>
          <a:p>
            <a:pPr marL="0" lvl="0" indent="0" algn="ctr" rtl="0">
              <a:spcBef>
                <a:spcPts val="0"/>
              </a:spcBef>
              <a:spcAft>
                <a:spcPts val="0"/>
              </a:spcAft>
              <a:buNone/>
            </a:pPr>
            <a:r>
              <a:rPr lang="en-GB"/>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Introduction</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sz="1400"/>
              <a:t>Racetrack layouts are created with many twists and turns as well as straights to create exciting racing. </a:t>
            </a:r>
            <a:endParaRPr sz="1400"/>
          </a:p>
          <a:p>
            <a:pPr marL="457200" lvl="0" indent="-317500" algn="l" rtl="0">
              <a:spcBef>
                <a:spcPts val="0"/>
              </a:spcBef>
              <a:spcAft>
                <a:spcPts val="0"/>
              </a:spcAft>
              <a:buSzPts val="1400"/>
              <a:buChar char="●"/>
            </a:pPr>
            <a:r>
              <a:rPr lang="en-GB" sz="1400"/>
              <a:t>Teams must create an aero package that best works for the track.</a:t>
            </a:r>
            <a:endParaRPr sz="1400"/>
          </a:p>
          <a:p>
            <a:pPr marL="457200" lvl="0" indent="-317500" algn="l" rtl="0">
              <a:spcBef>
                <a:spcPts val="0"/>
              </a:spcBef>
              <a:spcAft>
                <a:spcPts val="0"/>
              </a:spcAft>
              <a:buSzPts val="1400"/>
              <a:buChar char="●"/>
            </a:pPr>
            <a:r>
              <a:rPr lang="en-GB" sz="1400"/>
              <a:t>A rear wing creates high downforce for the rear of the car but produces a lot of drag on straights.</a:t>
            </a:r>
            <a:endParaRPr sz="1400"/>
          </a:p>
          <a:p>
            <a:pPr marL="457200" lvl="0" indent="-317500" algn="l" rtl="0">
              <a:spcBef>
                <a:spcPts val="0"/>
              </a:spcBef>
              <a:spcAft>
                <a:spcPts val="0"/>
              </a:spcAft>
              <a:buSzPts val="1400"/>
              <a:buChar char="●"/>
            </a:pPr>
            <a:r>
              <a:rPr lang="en-GB" sz="1400"/>
              <a:t>DRS can be implemented to combat this.</a:t>
            </a:r>
            <a:endParaRPr sz="1400"/>
          </a:p>
          <a:p>
            <a:pPr marL="457200" lvl="0" indent="-317500" algn="l" rtl="0">
              <a:spcBef>
                <a:spcPts val="0"/>
              </a:spcBef>
              <a:spcAft>
                <a:spcPts val="0"/>
              </a:spcAft>
              <a:buSzPts val="1400"/>
              <a:buChar char="●"/>
            </a:pPr>
            <a:r>
              <a:rPr lang="en-GB" sz="1400"/>
              <a:t>Opens rear wing to reduce as much drag as possible.</a:t>
            </a:r>
            <a:endParaRPr sz="1400"/>
          </a:p>
          <a:p>
            <a:pPr marL="457200" lvl="0" indent="-317500" algn="l" rtl="0">
              <a:spcBef>
                <a:spcPts val="0"/>
              </a:spcBef>
              <a:spcAft>
                <a:spcPts val="0"/>
              </a:spcAft>
              <a:buSzPts val="1400"/>
              <a:buChar char="●"/>
            </a:pPr>
            <a:r>
              <a:rPr lang="en-GB" sz="1400"/>
              <a:t>Finding the right balance between downforce and weight is difficult</a:t>
            </a:r>
            <a:endParaRPr sz="1400"/>
          </a:p>
          <a:p>
            <a:pPr marL="457200" lvl="0" indent="-317500" algn="l" rtl="0">
              <a:spcBef>
                <a:spcPts val="0"/>
              </a:spcBef>
              <a:spcAft>
                <a:spcPts val="0"/>
              </a:spcAft>
              <a:buSzPts val="1400"/>
              <a:buChar char="●"/>
            </a:pPr>
            <a:r>
              <a:rPr lang="en-GB" sz="1400"/>
              <a:t>Can be found through designing and testing within regulations </a:t>
            </a:r>
            <a:endParaRPr sz="1400"/>
          </a:p>
          <a:p>
            <a:pPr marL="457200" lvl="0" indent="-317500" algn="l" rtl="0">
              <a:spcBef>
                <a:spcPts val="0"/>
              </a:spcBef>
              <a:spcAft>
                <a:spcPts val="0"/>
              </a:spcAft>
              <a:buSzPts val="1400"/>
              <a:buChar char="●"/>
            </a:pPr>
            <a:r>
              <a:rPr lang="en-GB" sz="1400"/>
              <a:t>To develop our understanding, we will use JavaFoil and Solidworks to develop our DRS profile.</a:t>
            </a:r>
            <a:endParaRPr sz="1400"/>
          </a:p>
          <a:p>
            <a:pPr marL="457200" lvl="0" indent="-317500" algn="l" rtl="0">
              <a:spcBef>
                <a:spcPts val="0"/>
              </a:spcBef>
              <a:spcAft>
                <a:spcPts val="0"/>
              </a:spcAft>
              <a:buSzPts val="1400"/>
              <a:buChar char="●"/>
            </a:pPr>
            <a:r>
              <a:rPr lang="en-GB" sz="1400"/>
              <a:t>To aid our research, we used several development reports published by various universities.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Aerofoil Design Optimisation</a:t>
            </a:r>
            <a:endParaRPr/>
          </a:p>
        </p:txBody>
      </p:sp>
      <p:sp>
        <p:nvSpPr>
          <p:cNvPr id="76" name="Google Shape;76;p15"/>
          <p:cNvSpPr txBox="1">
            <a:spLocks noGrp="1"/>
          </p:cNvSpPr>
          <p:nvPr>
            <p:ph type="body" idx="1"/>
          </p:nvPr>
        </p:nvSpPr>
        <p:spPr>
          <a:xfrm>
            <a:off x="5313238" y="2571750"/>
            <a:ext cx="3616200" cy="1273200"/>
          </a:xfrm>
          <a:prstGeom prst="rect">
            <a:avLst/>
          </a:prstGeom>
        </p:spPr>
        <p:txBody>
          <a:bodyPr spcFirstLastPara="1" wrap="square" lIns="91425" tIns="0" rIns="91425" bIns="0" anchor="t" anchorCtr="0">
            <a:normAutofit fontScale="25000" lnSpcReduction="20000"/>
          </a:bodyPr>
          <a:lstStyle/>
          <a:p>
            <a:pPr marL="0" lvl="0" indent="0" algn="l" rtl="0">
              <a:spcBef>
                <a:spcPts val="0"/>
              </a:spcBef>
              <a:spcAft>
                <a:spcPts val="0"/>
              </a:spcAft>
              <a:buNone/>
            </a:pPr>
            <a:r>
              <a:rPr lang="en-GB" sz="5073" b="1" u="sng"/>
              <a:t>Factors for Aerofoil Optimisation:</a:t>
            </a:r>
            <a:endParaRPr sz="5073" b="1" u="sng"/>
          </a:p>
          <a:p>
            <a:pPr marL="457200" lvl="0" indent="-292100" algn="l" rtl="0">
              <a:spcBef>
                <a:spcPts val="1200"/>
              </a:spcBef>
              <a:spcAft>
                <a:spcPts val="0"/>
              </a:spcAft>
              <a:buSzPct val="100000"/>
              <a:buChar char="●"/>
            </a:pPr>
            <a:r>
              <a:rPr lang="en-GB" sz="4000" b="1"/>
              <a:t>Number of Elements</a:t>
            </a:r>
            <a:endParaRPr sz="4000" b="1"/>
          </a:p>
          <a:p>
            <a:pPr marL="457200" lvl="0" indent="-292100" algn="l" rtl="0">
              <a:spcBef>
                <a:spcPts val="0"/>
              </a:spcBef>
              <a:spcAft>
                <a:spcPts val="0"/>
              </a:spcAft>
              <a:buSzPct val="100000"/>
              <a:buChar char="●"/>
            </a:pPr>
            <a:r>
              <a:rPr lang="en-GB" sz="4000" b="1"/>
              <a:t>Aerofoil Profile</a:t>
            </a:r>
            <a:endParaRPr sz="4000" b="1"/>
          </a:p>
          <a:p>
            <a:pPr marL="457200" lvl="0" indent="-292100" algn="l" rtl="0">
              <a:spcBef>
                <a:spcPts val="0"/>
              </a:spcBef>
              <a:spcAft>
                <a:spcPts val="0"/>
              </a:spcAft>
              <a:buSzPct val="100000"/>
              <a:buChar char="●"/>
            </a:pPr>
            <a:r>
              <a:rPr lang="en-GB" sz="4000" b="1"/>
              <a:t>Gap</a:t>
            </a:r>
            <a:endParaRPr sz="4000" b="1"/>
          </a:p>
          <a:p>
            <a:pPr marL="457200" lvl="0" indent="-292100" algn="l" rtl="0">
              <a:spcBef>
                <a:spcPts val="0"/>
              </a:spcBef>
              <a:spcAft>
                <a:spcPts val="0"/>
              </a:spcAft>
              <a:buSzPct val="100000"/>
              <a:buChar char="●"/>
            </a:pPr>
            <a:r>
              <a:rPr lang="en-GB" sz="4000" b="1"/>
              <a:t>Angle of Attack</a:t>
            </a:r>
            <a:endParaRPr sz="4000" b="1"/>
          </a:p>
          <a:p>
            <a:pPr marL="457200" lvl="0" indent="0" algn="l" rtl="0">
              <a:spcBef>
                <a:spcPts val="1200"/>
              </a:spcBef>
              <a:spcAft>
                <a:spcPts val="0"/>
              </a:spcAft>
              <a:buNone/>
            </a:pPr>
            <a:endParaRPr sz="3200" b="1"/>
          </a:p>
          <a:p>
            <a:pPr marL="0" lvl="0" indent="0" algn="l" rtl="0">
              <a:spcBef>
                <a:spcPts val="1200"/>
              </a:spcBef>
              <a:spcAft>
                <a:spcPts val="0"/>
              </a:spcAft>
              <a:buNone/>
            </a:pPr>
            <a:endParaRPr sz="5073" b="1"/>
          </a:p>
          <a:p>
            <a:pPr marL="0" lvl="0" indent="0" algn="l" rtl="0">
              <a:spcBef>
                <a:spcPts val="1200"/>
              </a:spcBef>
              <a:spcAft>
                <a:spcPts val="0"/>
              </a:spcAft>
              <a:buNone/>
            </a:pPr>
            <a:endParaRPr sz="1000" b="1"/>
          </a:p>
          <a:p>
            <a:pPr marL="0" lvl="0" indent="0" algn="l" rtl="0">
              <a:spcBef>
                <a:spcPts val="1200"/>
              </a:spcBef>
              <a:spcAft>
                <a:spcPts val="0"/>
              </a:spcAft>
              <a:buNone/>
            </a:pPr>
            <a:endParaRPr sz="1000"/>
          </a:p>
          <a:p>
            <a:pPr marL="0" lvl="0" indent="0" algn="l" rtl="0">
              <a:spcBef>
                <a:spcPts val="1200"/>
              </a:spcBef>
              <a:spcAft>
                <a:spcPts val="1200"/>
              </a:spcAft>
              <a:buNone/>
            </a:pPr>
            <a:endParaRPr sz="1000"/>
          </a:p>
        </p:txBody>
      </p:sp>
      <p:pic>
        <p:nvPicPr>
          <p:cNvPr id="77" name="Google Shape;77;p15"/>
          <p:cNvPicPr preferRelativeResize="0"/>
          <p:nvPr/>
        </p:nvPicPr>
        <p:blipFill rotWithShape="1">
          <a:blip r:embed="rId3">
            <a:alphaModFix/>
          </a:blip>
          <a:srcRect l="43201"/>
          <a:stretch/>
        </p:blipFill>
        <p:spPr>
          <a:xfrm>
            <a:off x="281775" y="1607750"/>
            <a:ext cx="4798050" cy="2902825"/>
          </a:xfrm>
          <a:prstGeom prst="rect">
            <a:avLst/>
          </a:prstGeom>
          <a:noFill/>
          <a:ln>
            <a:noFill/>
          </a:ln>
        </p:spPr>
      </p:pic>
      <p:pic>
        <p:nvPicPr>
          <p:cNvPr id="78" name="Google Shape;78;p15"/>
          <p:cNvPicPr preferRelativeResize="0"/>
          <p:nvPr/>
        </p:nvPicPr>
        <p:blipFill>
          <a:blip r:embed="rId4">
            <a:alphaModFix/>
          </a:blip>
          <a:stretch>
            <a:fillRect/>
          </a:stretch>
        </p:blipFill>
        <p:spPr>
          <a:xfrm>
            <a:off x="5313312" y="1460738"/>
            <a:ext cx="3616075" cy="794400"/>
          </a:xfrm>
          <a:prstGeom prst="rect">
            <a:avLst/>
          </a:prstGeom>
          <a:noFill/>
          <a:ln>
            <a:noFill/>
          </a:ln>
        </p:spPr>
      </p:pic>
      <p:pic>
        <p:nvPicPr>
          <p:cNvPr id="79" name="Google Shape;79;p15"/>
          <p:cNvPicPr preferRelativeResize="0"/>
          <p:nvPr/>
        </p:nvPicPr>
        <p:blipFill>
          <a:blip r:embed="rId5">
            <a:alphaModFix/>
          </a:blip>
          <a:stretch>
            <a:fillRect/>
          </a:stretch>
        </p:blipFill>
        <p:spPr>
          <a:xfrm>
            <a:off x="5313300" y="3851674"/>
            <a:ext cx="3716458" cy="794400"/>
          </a:xfrm>
          <a:prstGeom prst="rect">
            <a:avLst/>
          </a:prstGeom>
          <a:noFill/>
          <a:ln>
            <a:noFill/>
          </a:ln>
        </p:spPr>
      </p:pic>
      <p:sp>
        <p:nvSpPr>
          <p:cNvPr id="80" name="Google Shape;80;p15"/>
          <p:cNvSpPr txBox="1"/>
          <p:nvPr/>
        </p:nvSpPr>
        <p:spPr>
          <a:xfrm>
            <a:off x="5313250" y="2164825"/>
            <a:ext cx="167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latin typeface="Roboto"/>
                <a:ea typeface="Roboto"/>
                <a:cs typeface="Roboto"/>
                <a:sym typeface="Roboto"/>
              </a:rPr>
              <a:t>E423 Aerofoil</a:t>
            </a:r>
            <a:endParaRPr>
              <a:solidFill>
                <a:schemeClr val="dk1"/>
              </a:solidFill>
              <a:latin typeface="Roboto"/>
              <a:ea typeface="Roboto"/>
              <a:cs typeface="Roboto"/>
              <a:sym typeface="Roboto"/>
            </a:endParaRPr>
          </a:p>
        </p:txBody>
      </p:sp>
      <p:sp>
        <p:nvSpPr>
          <p:cNvPr id="81" name="Google Shape;81;p15"/>
          <p:cNvSpPr txBox="1"/>
          <p:nvPr/>
        </p:nvSpPr>
        <p:spPr>
          <a:xfrm>
            <a:off x="5313250" y="4646075"/>
            <a:ext cx="1678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latin typeface="Roboto"/>
                <a:ea typeface="Roboto"/>
                <a:cs typeface="Roboto"/>
                <a:sym typeface="Roboto"/>
              </a:rPr>
              <a:t>S1223 Aerofoil</a:t>
            </a:r>
            <a:endParaRPr>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Aerofoil Design Optimisation</a:t>
            </a:r>
            <a:endParaRPr/>
          </a:p>
        </p:txBody>
      </p:sp>
      <p:sp>
        <p:nvSpPr>
          <p:cNvPr id="87" name="Google Shape;87;p16"/>
          <p:cNvSpPr txBox="1">
            <a:spLocks noGrp="1"/>
          </p:cNvSpPr>
          <p:nvPr>
            <p:ph type="body" idx="1"/>
          </p:nvPr>
        </p:nvSpPr>
        <p:spPr>
          <a:xfrm>
            <a:off x="387900" y="1196700"/>
            <a:ext cx="47277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b="1" u="sng"/>
              <a:t>Target Drag &amp; Lift Coefficient Values:</a:t>
            </a:r>
            <a:endParaRPr sz="1400" b="1" u="sng"/>
          </a:p>
          <a:p>
            <a:pPr marL="0" lvl="0" indent="0" algn="l" rtl="0">
              <a:spcBef>
                <a:spcPts val="1200"/>
              </a:spcBef>
              <a:spcAft>
                <a:spcPts val="0"/>
              </a:spcAft>
              <a:buNone/>
            </a:pPr>
            <a:r>
              <a:rPr lang="en-GB" sz="1200"/>
              <a:t>-1.5 &gt; C</a:t>
            </a:r>
            <a:r>
              <a:rPr lang="en-GB" sz="1000"/>
              <a:t>L</a:t>
            </a:r>
            <a:r>
              <a:rPr lang="en-GB" sz="1100"/>
              <a:t> </a:t>
            </a:r>
            <a:r>
              <a:rPr lang="en-GB" sz="1200"/>
              <a:t>&gt; -4  - whilst ensuring that no flow separation occurs</a:t>
            </a:r>
            <a:endParaRPr sz="1200"/>
          </a:p>
          <a:p>
            <a:pPr marL="0" lvl="0" indent="0" algn="l" rtl="0">
              <a:spcBef>
                <a:spcPts val="1200"/>
              </a:spcBef>
              <a:spcAft>
                <a:spcPts val="0"/>
              </a:spcAft>
              <a:buNone/>
            </a:pPr>
            <a:r>
              <a:rPr lang="en-GB" sz="1200"/>
              <a:t>C</a:t>
            </a:r>
            <a:r>
              <a:rPr lang="en-GB" sz="1000"/>
              <a:t>D</a:t>
            </a:r>
            <a:r>
              <a:rPr lang="en-GB" sz="1400"/>
              <a:t> </a:t>
            </a:r>
            <a:r>
              <a:rPr lang="en-GB" sz="1200"/>
              <a:t>&lt; 1.747</a:t>
            </a:r>
            <a:r>
              <a:rPr lang="en-GB" sz="1400"/>
              <a:t> - </a:t>
            </a:r>
            <a:r>
              <a:rPr lang="en-GB" sz="1200"/>
              <a:t>ideally as small as possible while maintaining a reasonable lift coefficient </a:t>
            </a:r>
            <a:endParaRPr sz="1200"/>
          </a:p>
          <a:p>
            <a:pPr marL="0" lvl="0" indent="0" algn="l" rtl="0">
              <a:spcBef>
                <a:spcPts val="1200"/>
              </a:spcBef>
              <a:spcAft>
                <a:spcPts val="0"/>
              </a:spcAft>
              <a:buNone/>
            </a:pPr>
            <a:r>
              <a:rPr lang="en-GB" sz="1200"/>
              <a:t>307.94c Main 123.18s Flaps</a:t>
            </a:r>
            <a:endParaRPr sz="1200"/>
          </a:p>
          <a:p>
            <a:pPr marL="0" lvl="0" indent="0" algn="l" rtl="0">
              <a:spcBef>
                <a:spcPts val="1200"/>
              </a:spcBef>
              <a:spcAft>
                <a:spcPts val="0"/>
              </a:spcAft>
              <a:buNone/>
            </a:pPr>
            <a:endParaRPr sz="1200"/>
          </a:p>
          <a:p>
            <a:pPr marL="0" lvl="0" indent="0" algn="l" rtl="0">
              <a:spcBef>
                <a:spcPts val="1200"/>
              </a:spcBef>
              <a:spcAft>
                <a:spcPts val="1200"/>
              </a:spcAft>
              <a:buNone/>
            </a:pPr>
            <a:endParaRPr/>
          </a:p>
        </p:txBody>
      </p:sp>
      <p:pic>
        <p:nvPicPr>
          <p:cNvPr id="88" name="Google Shape;88;p16"/>
          <p:cNvPicPr preferRelativeResize="0"/>
          <p:nvPr/>
        </p:nvPicPr>
        <p:blipFill>
          <a:blip r:embed="rId3">
            <a:alphaModFix/>
          </a:blip>
          <a:stretch>
            <a:fillRect/>
          </a:stretch>
        </p:blipFill>
        <p:spPr>
          <a:xfrm>
            <a:off x="6589213" y="1196712"/>
            <a:ext cx="2233225" cy="1770475"/>
          </a:xfrm>
          <a:prstGeom prst="rect">
            <a:avLst/>
          </a:prstGeom>
          <a:noFill/>
          <a:ln>
            <a:noFill/>
          </a:ln>
        </p:spPr>
      </p:pic>
      <p:pic>
        <p:nvPicPr>
          <p:cNvPr id="89" name="Google Shape;89;p16"/>
          <p:cNvPicPr preferRelativeResize="0"/>
          <p:nvPr/>
        </p:nvPicPr>
        <p:blipFill>
          <a:blip r:embed="rId4">
            <a:alphaModFix/>
          </a:blip>
          <a:stretch>
            <a:fillRect/>
          </a:stretch>
        </p:blipFill>
        <p:spPr>
          <a:xfrm>
            <a:off x="6393575" y="3019750"/>
            <a:ext cx="2567900" cy="2065475"/>
          </a:xfrm>
          <a:prstGeom prst="rect">
            <a:avLst/>
          </a:prstGeom>
          <a:noFill/>
          <a:ln>
            <a:noFill/>
          </a:ln>
        </p:spPr>
      </p:pic>
      <p:pic>
        <p:nvPicPr>
          <p:cNvPr id="90" name="Google Shape;90;p16"/>
          <p:cNvPicPr preferRelativeResize="0"/>
          <p:nvPr/>
        </p:nvPicPr>
        <p:blipFill>
          <a:blip r:embed="rId5">
            <a:alphaModFix/>
          </a:blip>
          <a:stretch>
            <a:fillRect/>
          </a:stretch>
        </p:blipFill>
        <p:spPr>
          <a:xfrm>
            <a:off x="4673150" y="1089165"/>
            <a:ext cx="1653275" cy="2688585"/>
          </a:xfrm>
          <a:prstGeom prst="rect">
            <a:avLst/>
          </a:prstGeom>
          <a:noFill/>
          <a:ln>
            <a:noFill/>
          </a:ln>
        </p:spPr>
      </p:pic>
      <p:pic>
        <p:nvPicPr>
          <p:cNvPr id="91" name="Google Shape;91;p16"/>
          <p:cNvPicPr preferRelativeResize="0"/>
          <p:nvPr/>
        </p:nvPicPr>
        <p:blipFill>
          <a:blip r:embed="rId6">
            <a:alphaModFix/>
          </a:blip>
          <a:stretch>
            <a:fillRect/>
          </a:stretch>
        </p:blipFill>
        <p:spPr>
          <a:xfrm>
            <a:off x="162775" y="2829976"/>
            <a:ext cx="3765201" cy="2156200"/>
          </a:xfrm>
          <a:prstGeom prst="rect">
            <a:avLst/>
          </a:prstGeom>
          <a:noFill/>
          <a:ln>
            <a:noFill/>
          </a:ln>
        </p:spPr>
      </p:pic>
      <p:sp>
        <p:nvSpPr>
          <p:cNvPr id="92" name="Google Shape;92;p16"/>
          <p:cNvSpPr txBox="1"/>
          <p:nvPr/>
        </p:nvSpPr>
        <p:spPr>
          <a:xfrm>
            <a:off x="3964513" y="3714675"/>
            <a:ext cx="21624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u="sng">
                <a:solidFill>
                  <a:schemeClr val="dk1"/>
                </a:solidFill>
                <a:latin typeface="Roboto"/>
                <a:ea typeface="Roboto"/>
                <a:cs typeface="Roboto"/>
                <a:sym typeface="Roboto"/>
              </a:rPr>
              <a:t>Suggested Gap Values:</a:t>
            </a:r>
            <a:endParaRPr sz="1200" b="1" u="sng">
              <a:solidFill>
                <a:schemeClr val="dk1"/>
              </a:solidFill>
              <a:latin typeface="Roboto"/>
              <a:ea typeface="Roboto"/>
              <a:cs typeface="Roboto"/>
              <a:sym typeface="Roboto"/>
            </a:endParaRPr>
          </a:p>
          <a:p>
            <a:pPr marL="0" lvl="0" indent="0" algn="l" rtl="0">
              <a:spcBef>
                <a:spcPts val="0"/>
              </a:spcBef>
              <a:spcAft>
                <a:spcPts val="0"/>
              </a:spcAft>
              <a:buNone/>
            </a:pPr>
            <a:r>
              <a:rPr lang="en-GB" sz="1200">
                <a:solidFill>
                  <a:schemeClr val="dk1"/>
                </a:solidFill>
                <a:latin typeface="Roboto"/>
                <a:ea typeface="Roboto"/>
                <a:cs typeface="Roboto"/>
                <a:sym typeface="Roboto"/>
              </a:rPr>
              <a:t>x 1% to 6% *c    y 1% to 4% *c</a:t>
            </a:r>
            <a:endParaRPr sz="1200">
              <a:solidFill>
                <a:schemeClr val="dk1"/>
              </a:solidFill>
              <a:latin typeface="Roboto"/>
              <a:ea typeface="Roboto"/>
              <a:cs typeface="Roboto"/>
              <a:sym typeface="Roboto"/>
            </a:endParaRPr>
          </a:p>
          <a:p>
            <a:pPr marL="0" lvl="0" indent="0" algn="l" rtl="0">
              <a:spcBef>
                <a:spcPts val="0"/>
              </a:spcBef>
              <a:spcAft>
                <a:spcPts val="0"/>
              </a:spcAft>
              <a:buNone/>
            </a:pPr>
            <a:endParaRPr sz="1200">
              <a:solidFill>
                <a:schemeClr val="dk1"/>
              </a:solidFill>
              <a:latin typeface="Roboto"/>
              <a:ea typeface="Roboto"/>
              <a:cs typeface="Roboto"/>
              <a:sym typeface="Roboto"/>
            </a:endParaRPr>
          </a:p>
          <a:p>
            <a:pPr marL="0" lvl="0" indent="0" algn="l" rtl="0">
              <a:spcBef>
                <a:spcPts val="0"/>
              </a:spcBef>
              <a:spcAft>
                <a:spcPts val="0"/>
              </a:spcAft>
              <a:buNone/>
            </a:pPr>
            <a:r>
              <a:rPr lang="en-GB" sz="1200" b="1" u="sng">
                <a:solidFill>
                  <a:schemeClr val="dk1"/>
                </a:solidFill>
                <a:latin typeface="Roboto"/>
                <a:ea typeface="Roboto"/>
                <a:cs typeface="Roboto"/>
                <a:sym typeface="Roboto"/>
              </a:rPr>
              <a:t>Suggested Angles of Attack</a:t>
            </a:r>
            <a:r>
              <a:rPr lang="en-GB"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p>
            <a:pPr marL="0" lvl="0" indent="0" algn="l" rtl="0">
              <a:spcBef>
                <a:spcPts val="0"/>
              </a:spcBef>
              <a:spcAft>
                <a:spcPts val="0"/>
              </a:spcAft>
              <a:buNone/>
            </a:pPr>
            <a:r>
              <a:rPr lang="en-GB" sz="1200">
                <a:solidFill>
                  <a:schemeClr val="dk1"/>
                </a:solidFill>
                <a:latin typeface="Roboto"/>
                <a:ea typeface="Roboto"/>
                <a:cs typeface="Roboto"/>
                <a:sym typeface="Roboto"/>
              </a:rPr>
              <a:t>Flap 1: 25 to 30</a:t>
            </a:r>
            <a:endParaRPr sz="1200">
              <a:solidFill>
                <a:schemeClr val="dk1"/>
              </a:solidFill>
              <a:latin typeface="Roboto"/>
              <a:ea typeface="Roboto"/>
              <a:cs typeface="Roboto"/>
              <a:sym typeface="Roboto"/>
            </a:endParaRPr>
          </a:p>
          <a:p>
            <a:pPr marL="0" lvl="0" indent="0" algn="l" rtl="0">
              <a:spcBef>
                <a:spcPts val="0"/>
              </a:spcBef>
              <a:spcAft>
                <a:spcPts val="0"/>
              </a:spcAft>
              <a:buNone/>
            </a:pPr>
            <a:endParaRPr sz="1200">
              <a:solidFill>
                <a:schemeClr val="dk1"/>
              </a:solidFill>
              <a:latin typeface="Roboto"/>
              <a:ea typeface="Roboto"/>
              <a:cs typeface="Roboto"/>
              <a:sym typeface="Roboto"/>
            </a:endParaRPr>
          </a:p>
          <a:p>
            <a:pPr marL="0" lvl="0" indent="0" algn="l" rtl="0">
              <a:spcBef>
                <a:spcPts val="0"/>
              </a:spcBef>
              <a:spcAft>
                <a:spcPts val="0"/>
              </a:spcAft>
              <a:buNone/>
            </a:pPr>
            <a:r>
              <a:rPr lang="en-GB" sz="1200">
                <a:solidFill>
                  <a:schemeClr val="dk1"/>
                </a:solidFill>
                <a:latin typeface="Roboto"/>
                <a:ea typeface="Roboto"/>
                <a:cs typeface="Roboto"/>
                <a:sym typeface="Roboto"/>
              </a:rPr>
              <a:t>Flap 1: 30 to 70</a:t>
            </a:r>
            <a:endParaRPr sz="12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endParaRPr/>
          </a:p>
        </p:txBody>
      </p:sp>
      <p:sp>
        <p:nvSpPr>
          <p:cNvPr id="98" name="Google Shape;98;p17"/>
          <p:cNvSpPr txBox="1">
            <a:spLocks noGrp="1"/>
          </p:cNvSpPr>
          <p:nvPr>
            <p:ph type="body" idx="1"/>
          </p:nvPr>
        </p:nvSpPr>
        <p:spPr>
          <a:xfrm>
            <a:off x="387900" y="3884151"/>
            <a:ext cx="4224900" cy="11319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GB" sz="1017">
                <a:latin typeface="Arial"/>
                <a:ea typeface="Arial"/>
                <a:cs typeface="Arial"/>
                <a:sym typeface="Arial"/>
              </a:rPr>
              <a:t>DRS closed (v/V)  lift coefficient of -2.009 and drag coefficient of 0.06652</a:t>
            </a:r>
            <a:endParaRPr sz="1017">
              <a:latin typeface="Arial"/>
              <a:ea typeface="Arial"/>
              <a:cs typeface="Arial"/>
              <a:sym typeface="Arial"/>
            </a:endParaRPr>
          </a:p>
          <a:p>
            <a:pPr marL="0" lvl="0" indent="0" algn="l" rtl="0">
              <a:lnSpc>
                <a:spcPct val="95000"/>
              </a:lnSpc>
              <a:spcBef>
                <a:spcPts val="0"/>
              </a:spcBef>
              <a:spcAft>
                <a:spcPts val="0"/>
              </a:spcAft>
              <a:buSzPts val="1018"/>
              <a:buNone/>
            </a:pPr>
            <a:r>
              <a:rPr lang="en-GB" sz="1017">
                <a:latin typeface="Arial"/>
                <a:ea typeface="Arial"/>
                <a:cs typeface="Arial"/>
                <a:sym typeface="Arial"/>
              </a:rPr>
              <a:t>Angles of Attack</a:t>
            </a:r>
            <a:endParaRPr sz="1017">
              <a:latin typeface="Arial"/>
              <a:ea typeface="Arial"/>
              <a:cs typeface="Arial"/>
              <a:sym typeface="Arial"/>
            </a:endParaRPr>
          </a:p>
          <a:p>
            <a:pPr marL="0" lvl="0" indent="0" algn="l" rtl="0">
              <a:lnSpc>
                <a:spcPct val="95000"/>
              </a:lnSpc>
              <a:spcBef>
                <a:spcPts val="0"/>
              </a:spcBef>
              <a:spcAft>
                <a:spcPts val="0"/>
              </a:spcAft>
              <a:buSzPts val="1018"/>
              <a:buNone/>
            </a:pPr>
            <a:r>
              <a:rPr lang="en-GB" sz="1017">
                <a:latin typeface="Arial"/>
                <a:ea typeface="Arial"/>
                <a:cs typeface="Arial"/>
                <a:sym typeface="Arial"/>
              </a:rPr>
              <a:t>Main Element 6</a:t>
            </a:r>
            <a:r>
              <a:rPr lang="en-GB" sz="1000">
                <a:latin typeface="Arial"/>
                <a:ea typeface="Arial"/>
                <a:cs typeface="Arial"/>
                <a:sym typeface="Arial"/>
              </a:rPr>
              <a:t>°</a:t>
            </a:r>
            <a:endParaRPr sz="1017">
              <a:latin typeface="Arial"/>
              <a:ea typeface="Arial"/>
              <a:cs typeface="Arial"/>
              <a:sym typeface="Arial"/>
            </a:endParaRPr>
          </a:p>
          <a:p>
            <a:pPr marL="0" lvl="0" indent="0" algn="l" rtl="0">
              <a:lnSpc>
                <a:spcPct val="95000"/>
              </a:lnSpc>
              <a:spcBef>
                <a:spcPts val="0"/>
              </a:spcBef>
              <a:spcAft>
                <a:spcPts val="0"/>
              </a:spcAft>
              <a:buSzPts val="1018"/>
              <a:buNone/>
            </a:pPr>
            <a:r>
              <a:rPr lang="en-GB" sz="1017">
                <a:latin typeface="Arial"/>
                <a:ea typeface="Arial"/>
                <a:cs typeface="Arial"/>
                <a:sym typeface="Arial"/>
              </a:rPr>
              <a:t>Flap 1 -26</a:t>
            </a:r>
            <a:r>
              <a:rPr lang="en-GB" sz="1000">
                <a:latin typeface="Arial"/>
                <a:ea typeface="Arial"/>
                <a:cs typeface="Arial"/>
                <a:sym typeface="Arial"/>
              </a:rPr>
              <a:t>°</a:t>
            </a:r>
            <a:endParaRPr sz="100">
              <a:latin typeface="Arial"/>
              <a:ea typeface="Arial"/>
              <a:cs typeface="Arial"/>
              <a:sym typeface="Arial"/>
            </a:endParaRPr>
          </a:p>
          <a:p>
            <a:pPr marL="0" lvl="0" indent="0" algn="l" rtl="0">
              <a:lnSpc>
                <a:spcPct val="95000"/>
              </a:lnSpc>
              <a:spcBef>
                <a:spcPts val="0"/>
              </a:spcBef>
              <a:spcAft>
                <a:spcPts val="0"/>
              </a:spcAft>
              <a:buSzPts val="1018"/>
              <a:buNone/>
            </a:pPr>
            <a:r>
              <a:rPr lang="en-GB" sz="1017">
                <a:latin typeface="Arial"/>
                <a:ea typeface="Arial"/>
                <a:cs typeface="Arial"/>
                <a:sym typeface="Arial"/>
              </a:rPr>
              <a:t>Flap 2 -31</a:t>
            </a:r>
            <a:r>
              <a:rPr lang="en-GB" sz="1000">
                <a:latin typeface="Arial"/>
                <a:ea typeface="Arial"/>
                <a:cs typeface="Arial"/>
                <a:sym typeface="Arial"/>
              </a:rPr>
              <a:t>°</a:t>
            </a:r>
            <a:endParaRPr sz="1017">
              <a:latin typeface="Arial"/>
              <a:ea typeface="Arial"/>
              <a:cs typeface="Arial"/>
              <a:sym typeface="Arial"/>
            </a:endParaRPr>
          </a:p>
        </p:txBody>
      </p:sp>
      <p:pic>
        <p:nvPicPr>
          <p:cNvPr id="99" name="Google Shape;99;p17"/>
          <p:cNvPicPr preferRelativeResize="0"/>
          <p:nvPr/>
        </p:nvPicPr>
        <p:blipFill>
          <a:blip r:embed="rId3">
            <a:alphaModFix/>
          </a:blip>
          <a:stretch>
            <a:fillRect/>
          </a:stretch>
        </p:blipFill>
        <p:spPr>
          <a:xfrm>
            <a:off x="387900" y="1546200"/>
            <a:ext cx="4078425" cy="2161150"/>
          </a:xfrm>
          <a:prstGeom prst="rect">
            <a:avLst/>
          </a:prstGeom>
          <a:noFill/>
          <a:ln>
            <a:noFill/>
          </a:ln>
        </p:spPr>
      </p:pic>
      <p:pic>
        <p:nvPicPr>
          <p:cNvPr id="100" name="Google Shape;100;p17"/>
          <p:cNvPicPr preferRelativeResize="0"/>
          <p:nvPr/>
        </p:nvPicPr>
        <p:blipFill>
          <a:blip r:embed="rId4">
            <a:alphaModFix/>
          </a:blip>
          <a:stretch>
            <a:fillRect/>
          </a:stretch>
        </p:blipFill>
        <p:spPr>
          <a:xfrm>
            <a:off x="4789675" y="1542800"/>
            <a:ext cx="4078425" cy="2167939"/>
          </a:xfrm>
          <a:prstGeom prst="rect">
            <a:avLst/>
          </a:prstGeom>
          <a:noFill/>
          <a:ln>
            <a:noFill/>
          </a:ln>
        </p:spPr>
      </p:pic>
      <p:sp>
        <p:nvSpPr>
          <p:cNvPr id="101" name="Google Shape;101;p17"/>
          <p:cNvSpPr txBox="1"/>
          <p:nvPr/>
        </p:nvSpPr>
        <p:spPr>
          <a:xfrm>
            <a:off x="4846300" y="3838250"/>
            <a:ext cx="4021800" cy="1223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000">
                <a:solidFill>
                  <a:schemeClr val="dk1"/>
                </a:solidFill>
              </a:rPr>
              <a:t>DRS Open (v/V) lift coefficient of -1.415 and drag coefficient of 0.03109</a:t>
            </a:r>
            <a:endParaRPr sz="1000">
              <a:solidFill>
                <a:schemeClr val="dk1"/>
              </a:solidFill>
            </a:endParaRPr>
          </a:p>
          <a:p>
            <a:pPr marL="0" lvl="0" indent="0" algn="l" rtl="0">
              <a:lnSpc>
                <a:spcPct val="115000"/>
              </a:lnSpc>
              <a:spcBef>
                <a:spcPts val="0"/>
              </a:spcBef>
              <a:spcAft>
                <a:spcPts val="0"/>
              </a:spcAft>
              <a:buNone/>
            </a:pPr>
            <a:r>
              <a:rPr lang="en-GB" sz="1000">
                <a:solidFill>
                  <a:schemeClr val="dk1"/>
                </a:solidFill>
              </a:rPr>
              <a:t>Angles of Attack</a:t>
            </a:r>
            <a:endParaRPr sz="1000">
              <a:solidFill>
                <a:schemeClr val="dk1"/>
              </a:solidFill>
            </a:endParaRPr>
          </a:p>
          <a:p>
            <a:pPr marL="0" lvl="0" indent="0" algn="l" rtl="0">
              <a:lnSpc>
                <a:spcPct val="115000"/>
              </a:lnSpc>
              <a:spcBef>
                <a:spcPts val="0"/>
              </a:spcBef>
              <a:spcAft>
                <a:spcPts val="0"/>
              </a:spcAft>
              <a:buNone/>
            </a:pPr>
            <a:r>
              <a:rPr lang="en-GB" sz="1000">
                <a:solidFill>
                  <a:schemeClr val="dk1"/>
                </a:solidFill>
              </a:rPr>
              <a:t>Main Element 6°</a:t>
            </a:r>
            <a:endParaRPr sz="1000">
              <a:solidFill>
                <a:schemeClr val="dk1"/>
              </a:solidFill>
            </a:endParaRPr>
          </a:p>
          <a:p>
            <a:pPr marL="0" lvl="0" indent="0" algn="l" rtl="0">
              <a:lnSpc>
                <a:spcPct val="115000"/>
              </a:lnSpc>
              <a:spcBef>
                <a:spcPts val="0"/>
              </a:spcBef>
              <a:spcAft>
                <a:spcPts val="0"/>
              </a:spcAft>
              <a:buNone/>
            </a:pPr>
            <a:r>
              <a:rPr lang="en-GB" sz="1000">
                <a:solidFill>
                  <a:schemeClr val="dk1"/>
                </a:solidFill>
              </a:rPr>
              <a:t>Flap 1 0°</a:t>
            </a:r>
            <a:endParaRPr sz="1000">
              <a:solidFill>
                <a:schemeClr val="dk1"/>
              </a:solidFill>
            </a:endParaRPr>
          </a:p>
          <a:p>
            <a:pPr marL="0" lvl="0" indent="0" algn="l" rtl="0">
              <a:lnSpc>
                <a:spcPct val="115000"/>
              </a:lnSpc>
              <a:spcBef>
                <a:spcPts val="0"/>
              </a:spcBef>
              <a:spcAft>
                <a:spcPts val="0"/>
              </a:spcAft>
              <a:buNone/>
            </a:pPr>
            <a:r>
              <a:rPr lang="en-GB" sz="1000">
                <a:solidFill>
                  <a:schemeClr val="dk1"/>
                </a:solidFill>
              </a:rPr>
              <a:t>Flap 2 0°</a:t>
            </a:r>
            <a:endParaRPr sz="1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Materials, Manufacturing and overall Design</a:t>
            </a:r>
            <a:endParaRPr/>
          </a:p>
        </p:txBody>
      </p:sp>
      <p:sp>
        <p:nvSpPr>
          <p:cNvPr id="107" name="Google Shape;107;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4633" b="1"/>
              <a:t>Aerofoil: </a:t>
            </a:r>
            <a:r>
              <a:rPr lang="en-GB" sz="4633"/>
              <a:t>Carbon fibre - increased strength and rigidity  </a:t>
            </a:r>
            <a:endParaRPr sz="4633"/>
          </a:p>
          <a:p>
            <a:pPr marL="0" lvl="0" indent="0" algn="l" rtl="0">
              <a:spcBef>
                <a:spcPts val="1200"/>
              </a:spcBef>
              <a:spcAft>
                <a:spcPts val="0"/>
              </a:spcAft>
              <a:buNone/>
            </a:pPr>
            <a:r>
              <a:rPr lang="en-GB" sz="4633" b="1"/>
              <a:t>Endplates:</a:t>
            </a:r>
            <a:r>
              <a:rPr lang="en-GB" sz="4633"/>
              <a:t> Carbon fibre - light </a:t>
            </a:r>
            <a:endParaRPr sz="4633"/>
          </a:p>
          <a:p>
            <a:pPr marL="0" lvl="0" indent="0" algn="l" rtl="0">
              <a:spcBef>
                <a:spcPts val="1200"/>
              </a:spcBef>
              <a:spcAft>
                <a:spcPts val="0"/>
              </a:spcAft>
              <a:buNone/>
            </a:pPr>
            <a:r>
              <a:rPr lang="en-GB" sz="4633" b="1"/>
              <a:t>Swan neck mounts: </a:t>
            </a:r>
            <a:r>
              <a:rPr lang="en-GB" sz="4633"/>
              <a:t>Carbon fibre - increased strength</a:t>
            </a:r>
            <a:endParaRPr sz="4633"/>
          </a:p>
          <a:p>
            <a:pPr marL="0" lvl="0" indent="0" algn="l" rtl="0">
              <a:spcBef>
                <a:spcPts val="1200"/>
              </a:spcBef>
              <a:spcAft>
                <a:spcPts val="0"/>
              </a:spcAft>
              <a:buNone/>
            </a:pPr>
            <a:endParaRPr sz="4633"/>
          </a:p>
          <a:p>
            <a:pPr marL="0" lvl="0" indent="0" algn="l" rtl="0">
              <a:spcBef>
                <a:spcPts val="1200"/>
              </a:spcBef>
              <a:spcAft>
                <a:spcPts val="0"/>
              </a:spcAft>
              <a:buNone/>
            </a:pPr>
            <a:r>
              <a:rPr lang="en-GB" sz="4633"/>
              <a:t>Manufacturing methods for carbon fibre: </a:t>
            </a:r>
            <a:endParaRPr sz="4633"/>
          </a:p>
          <a:p>
            <a:pPr marL="0" lvl="0" indent="0" algn="l" rtl="0">
              <a:spcBef>
                <a:spcPts val="1200"/>
              </a:spcBef>
              <a:spcAft>
                <a:spcPts val="0"/>
              </a:spcAft>
              <a:buNone/>
            </a:pPr>
            <a:r>
              <a:rPr lang="en-GB" sz="4633"/>
              <a:t>Molds are constructed using vacuum forming or 3D printing for smaller components. Hollow inside, upper and lower surfaces constructed separately then glued together and bolted to end plates which are sandwiched with a stiff polymer or aluminium sheet. Wet lay up is the most simple process and does not require expensive machinery. </a:t>
            </a:r>
            <a:endParaRPr sz="4633"/>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87900" y="60525"/>
            <a:ext cx="8368200" cy="539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a:t>CAD of DRS rear wing </a:t>
            </a:r>
            <a:endParaRPr/>
          </a:p>
        </p:txBody>
      </p:sp>
      <p:pic>
        <p:nvPicPr>
          <p:cNvPr id="113" name="Google Shape;113;p19"/>
          <p:cNvPicPr preferRelativeResize="0"/>
          <p:nvPr/>
        </p:nvPicPr>
        <p:blipFill>
          <a:blip r:embed="rId3">
            <a:alphaModFix/>
          </a:blip>
          <a:stretch>
            <a:fillRect/>
          </a:stretch>
        </p:blipFill>
        <p:spPr>
          <a:xfrm>
            <a:off x="304800" y="812425"/>
            <a:ext cx="4890727" cy="3694575"/>
          </a:xfrm>
          <a:prstGeom prst="rect">
            <a:avLst/>
          </a:prstGeom>
          <a:noFill/>
          <a:ln>
            <a:noFill/>
          </a:ln>
        </p:spPr>
      </p:pic>
      <p:sp>
        <p:nvSpPr>
          <p:cNvPr id="114" name="Google Shape;114;p19"/>
          <p:cNvSpPr txBox="1"/>
          <p:nvPr/>
        </p:nvSpPr>
        <p:spPr>
          <a:xfrm>
            <a:off x="304800" y="304800"/>
            <a:ext cx="3000000" cy="3000000"/>
          </a:xfrm>
          <a:prstGeom prst="rect">
            <a:avLst/>
          </a:prstGeom>
          <a:noFill/>
          <a:ln>
            <a:noFill/>
          </a:ln>
        </p:spPr>
        <p:txBody>
          <a:bodyPr spcFirstLastPara="1" wrap="square" lIns="91425" tIns="91425" rIns="91425" bIns="91425" anchor="ctr" anchorCtr="0">
            <a:noAutofit/>
          </a:bodyPr>
          <a:lstStyle/>
          <a:p>
            <a:pPr marL="0" lvl="0" indent="0" algn="just" rtl="0">
              <a:lnSpc>
                <a:spcPct val="125085"/>
              </a:lnSpc>
              <a:spcBef>
                <a:spcPts val="0"/>
              </a:spcBef>
              <a:spcAft>
                <a:spcPts val="0"/>
              </a:spcAft>
              <a:buNone/>
            </a:pPr>
            <a:endParaRPr/>
          </a:p>
        </p:txBody>
      </p:sp>
      <p:pic>
        <p:nvPicPr>
          <p:cNvPr id="115" name="Google Shape;115;p19"/>
          <p:cNvPicPr preferRelativeResize="0"/>
          <p:nvPr/>
        </p:nvPicPr>
        <p:blipFill>
          <a:blip r:embed="rId4">
            <a:alphaModFix/>
          </a:blip>
          <a:stretch>
            <a:fillRect/>
          </a:stretch>
        </p:blipFill>
        <p:spPr>
          <a:xfrm>
            <a:off x="5365625" y="812354"/>
            <a:ext cx="2213075" cy="1953900"/>
          </a:xfrm>
          <a:prstGeom prst="rect">
            <a:avLst/>
          </a:prstGeom>
          <a:noFill/>
          <a:ln>
            <a:noFill/>
          </a:ln>
        </p:spPr>
      </p:pic>
      <p:sp>
        <p:nvSpPr>
          <p:cNvPr id="116" name="Google Shape;116;p19"/>
          <p:cNvSpPr txBox="1"/>
          <p:nvPr/>
        </p:nvSpPr>
        <p:spPr>
          <a:xfrm>
            <a:off x="-525075" y="261575"/>
            <a:ext cx="3504300" cy="369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 name="Google Shape;117;p19"/>
          <p:cNvCxnSpPr/>
          <p:nvPr/>
        </p:nvCxnSpPr>
        <p:spPr>
          <a:xfrm>
            <a:off x="2921850" y="3233050"/>
            <a:ext cx="2636700" cy="951000"/>
          </a:xfrm>
          <a:prstGeom prst="straightConnector1">
            <a:avLst/>
          </a:prstGeom>
          <a:noFill/>
          <a:ln w="9525" cap="flat" cmpd="sng">
            <a:solidFill>
              <a:srgbClr val="000000"/>
            </a:solidFill>
            <a:prstDash val="solid"/>
            <a:round/>
            <a:headEnd type="none" w="med" len="med"/>
            <a:tailEnd type="triangle" w="med" len="med"/>
          </a:ln>
        </p:spPr>
      </p:cxnSp>
      <p:sp>
        <p:nvSpPr>
          <p:cNvPr id="118" name="Google Shape;118;p19"/>
          <p:cNvSpPr txBox="1"/>
          <p:nvPr/>
        </p:nvSpPr>
        <p:spPr>
          <a:xfrm>
            <a:off x="5679450" y="3985125"/>
            <a:ext cx="213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latin typeface="Roboto"/>
                <a:ea typeface="Roboto"/>
                <a:cs typeface="Roboto"/>
                <a:sym typeface="Roboto"/>
              </a:rPr>
              <a:t>Swan neck mounting </a:t>
            </a:r>
            <a:endParaRPr>
              <a:solidFill>
                <a:schemeClr val="dk1"/>
              </a:solidFill>
              <a:latin typeface="Roboto"/>
              <a:ea typeface="Roboto"/>
              <a:cs typeface="Roboto"/>
              <a:sym typeface="Roboto"/>
            </a:endParaRPr>
          </a:p>
        </p:txBody>
      </p:sp>
      <p:cxnSp>
        <p:nvCxnSpPr>
          <p:cNvPr id="119" name="Google Shape;119;p19"/>
          <p:cNvCxnSpPr/>
          <p:nvPr/>
        </p:nvCxnSpPr>
        <p:spPr>
          <a:xfrm>
            <a:off x="6042525" y="2022825"/>
            <a:ext cx="475500" cy="1063200"/>
          </a:xfrm>
          <a:prstGeom prst="straightConnector1">
            <a:avLst/>
          </a:prstGeom>
          <a:noFill/>
          <a:ln w="9525" cap="flat" cmpd="sng">
            <a:solidFill>
              <a:srgbClr val="000000"/>
            </a:solidFill>
            <a:prstDash val="solid"/>
            <a:round/>
            <a:headEnd type="none" w="med" len="med"/>
            <a:tailEnd type="triangle" w="med" len="med"/>
          </a:ln>
        </p:spPr>
      </p:cxnSp>
      <p:sp>
        <p:nvSpPr>
          <p:cNvPr id="120" name="Google Shape;120;p19"/>
          <p:cNvSpPr txBox="1"/>
          <p:nvPr/>
        </p:nvSpPr>
        <p:spPr>
          <a:xfrm>
            <a:off x="6241350" y="3086013"/>
            <a:ext cx="246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latin typeface="Roboto"/>
                <a:ea typeface="Roboto"/>
                <a:cs typeface="Roboto"/>
                <a:sym typeface="Roboto"/>
              </a:rPr>
              <a:t>Pod pull actuator system</a:t>
            </a:r>
            <a:endParaRPr>
              <a:solidFill>
                <a:schemeClr val="dk1"/>
              </a:solidFill>
              <a:latin typeface="Roboto"/>
              <a:ea typeface="Roboto"/>
              <a:cs typeface="Roboto"/>
              <a:sym typeface="Roboto"/>
            </a:endParaRPr>
          </a:p>
        </p:txBody>
      </p:sp>
      <p:cxnSp>
        <p:nvCxnSpPr>
          <p:cNvPr id="121" name="Google Shape;121;p19"/>
          <p:cNvCxnSpPr/>
          <p:nvPr/>
        </p:nvCxnSpPr>
        <p:spPr>
          <a:xfrm>
            <a:off x="4235825" y="3172550"/>
            <a:ext cx="1365900" cy="458100"/>
          </a:xfrm>
          <a:prstGeom prst="straightConnector1">
            <a:avLst/>
          </a:prstGeom>
          <a:noFill/>
          <a:ln w="9525" cap="flat" cmpd="sng">
            <a:solidFill>
              <a:srgbClr val="000000"/>
            </a:solidFill>
            <a:prstDash val="solid"/>
            <a:round/>
            <a:headEnd type="none" w="med" len="med"/>
            <a:tailEnd type="triangle" w="med" len="med"/>
          </a:ln>
        </p:spPr>
      </p:cxnSp>
      <p:sp>
        <p:nvSpPr>
          <p:cNvPr id="122" name="Google Shape;122;p19"/>
          <p:cNvSpPr txBox="1"/>
          <p:nvPr/>
        </p:nvSpPr>
        <p:spPr>
          <a:xfrm>
            <a:off x="5662175" y="3492400"/>
            <a:ext cx="154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latin typeface="Roboto"/>
                <a:ea typeface="Roboto"/>
                <a:cs typeface="Roboto"/>
                <a:sym typeface="Roboto"/>
              </a:rPr>
              <a:t>Endplate</a:t>
            </a:r>
            <a:endParaRPr>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Actuator System</a:t>
            </a:r>
            <a:endParaRPr/>
          </a:p>
        </p:txBody>
      </p:sp>
      <p:sp>
        <p:nvSpPr>
          <p:cNvPr id="128" name="Google Shape;128;p20"/>
          <p:cNvSpPr txBox="1">
            <a:spLocks noGrp="1"/>
          </p:cNvSpPr>
          <p:nvPr>
            <p:ph type="body" idx="1"/>
          </p:nvPr>
        </p:nvSpPr>
        <p:spPr>
          <a:xfrm>
            <a:off x="413075" y="1244899"/>
            <a:ext cx="8368200" cy="3078900"/>
          </a:xfrm>
          <a:prstGeom prst="rect">
            <a:avLst/>
          </a:prstGeom>
        </p:spPr>
        <p:txBody>
          <a:bodyPr spcFirstLastPara="1" wrap="square" lIns="91425" tIns="91425" rIns="91425" bIns="91425" anchor="t" anchorCtr="0">
            <a:noAutofit/>
          </a:bodyPr>
          <a:lstStyle/>
          <a:p>
            <a:pPr marL="0" lvl="0" indent="0" algn="just" rtl="0">
              <a:lnSpc>
                <a:spcPct val="70000"/>
              </a:lnSpc>
              <a:spcBef>
                <a:spcPts val="1000"/>
              </a:spcBef>
              <a:spcAft>
                <a:spcPts val="0"/>
              </a:spcAft>
              <a:buSzPts val="852"/>
              <a:buNone/>
            </a:pPr>
            <a:r>
              <a:rPr lang="en-GB" sz="1100"/>
              <a:t>There are four main actuation types, which are electric, pneumatic, hydraulic, and mechanical.</a:t>
            </a:r>
            <a:endParaRPr sz="1100"/>
          </a:p>
          <a:p>
            <a:pPr marL="0" lvl="0" indent="0" algn="just" rtl="0">
              <a:lnSpc>
                <a:spcPct val="70000"/>
              </a:lnSpc>
              <a:spcBef>
                <a:spcPts val="1000"/>
              </a:spcBef>
              <a:spcAft>
                <a:spcPts val="0"/>
              </a:spcAft>
              <a:buSzPts val="852"/>
              <a:buNone/>
            </a:pPr>
            <a:r>
              <a:rPr lang="en-GB" sz="1100"/>
              <a:t>   </a:t>
            </a:r>
            <a:endParaRPr sz="1100"/>
          </a:p>
          <a:p>
            <a:pPr marL="0" lvl="0" indent="0" algn="l" rtl="0">
              <a:lnSpc>
                <a:spcPct val="70000"/>
              </a:lnSpc>
              <a:spcBef>
                <a:spcPts val="1000"/>
              </a:spcBef>
              <a:spcAft>
                <a:spcPts val="0"/>
              </a:spcAft>
              <a:buSzPts val="852"/>
              <a:buNone/>
            </a:pPr>
            <a:r>
              <a:rPr lang="en-GB" sz="1100"/>
              <a:t>•</a:t>
            </a:r>
            <a:r>
              <a:rPr lang="en-GB" sz="1100" b="1" u="sng"/>
              <a:t>Hydraulic</a:t>
            </a:r>
            <a:r>
              <a:rPr lang="en-GB" sz="1100"/>
              <a:t> actuators can keep a high constant force and torque; however, the slow activation speeds and increased weight are a big downside.</a:t>
            </a:r>
            <a:endParaRPr sz="1100"/>
          </a:p>
          <a:p>
            <a:pPr marL="0" lvl="0" indent="0" algn="l" rtl="0">
              <a:lnSpc>
                <a:spcPct val="70000"/>
              </a:lnSpc>
              <a:spcBef>
                <a:spcPts val="1000"/>
              </a:spcBef>
              <a:spcAft>
                <a:spcPts val="0"/>
              </a:spcAft>
              <a:buSzPts val="852"/>
              <a:buNone/>
            </a:pPr>
            <a:endParaRPr sz="1100"/>
          </a:p>
          <a:p>
            <a:pPr marL="0" lvl="0" indent="0" algn="l" rtl="0">
              <a:lnSpc>
                <a:spcPct val="70000"/>
              </a:lnSpc>
              <a:spcBef>
                <a:spcPts val="1000"/>
              </a:spcBef>
              <a:spcAft>
                <a:spcPts val="0"/>
              </a:spcAft>
              <a:buSzPts val="852"/>
              <a:buNone/>
            </a:pPr>
            <a:r>
              <a:rPr lang="en-GB" sz="1100"/>
              <a:t>•</a:t>
            </a:r>
            <a:r>
              <a:rPr lang="en-GB" sz="1100" b="1" u="sng"/>
              <a:t>Pneumatic</a:t>
            </a:r>
            <a:r>
              <a:rPr lang="en-GB" sz="1100"/>
              <a:t> actuators are driven by air pressure rather than fluids, which means they are extremely fast, reliable, and consistent with linear motion. A disadvantage is that they can sometimes lose pressure due to excessive compression, which would decrease the effectiveness.</a:t>
            </a:r>
            <a:endParaRPr sz="1100"/>
          </a:p>
          <a:p>
            <a:pPr marL="0" lvl="0" indent="0" algn="l" rtl="0">
              <a:lnSpc>
                <a:spcPct val="70000"/>
              </a:lnSpc>
              <a:spcBef>
                <a:spcPts val="1000"/>
              </a:spcBef>
              <a:spcAft>
                <a:spcPts val="0"/>
              </a:spcAft>
              <a:buSzPts val="852"/>
              <a:buNone/>
            </a:pPr>
            <a:endParaRPr sz="1100"/>
          </a:p>
          <a:p>
            <a:pPr marL="0" lvl="0" indent="0" algn="l" rtl="0">
              <a:lnSpc>
                <a:spcPct val="70000"/>
              </a:lnSpc>
              <a:spcBef>
                <a:spcPts val="1000"/>
              </a:spcBef>
              <a:spcAft>
                <a:spcPts val="0"/>
              </a:spcAft>
              <a:buSzPts val="852"/>
              <a:buNone/>
            </a:pPr>
            <a:r>
              <a:rPr lang="en-GB" sz="1100"/>
              <a:t>•</a:t>
            </a:r>
            <a:r>
              <a:rPr lang="en-GB" sz="1100" b="1" u="sng"/>
              <a:t>Electric</a:t>
            </a:r>
            <a:r>
              <a:rPr lang="en-GB" sz="1100"/>
              <a:t> actuators provide extremely accurate control and positioning. This system is also requires minimal maintenance. However they are not explosion proof and are very sensitive to vibration.</a:t>
            </a:r>
            <a:endParaRPr sz="1100"/>
          </a:p>
          <a:p>
            <a:pPr marL="0" lvl="0" indent="0" algn="l" rtl="0">
              <a:lnSpc>
                <a:spcPct val="70000"/>
              </a:lnSpc>
              <a:spcBef>
                <a:spcPts val="1000"/>
              </a:spcBef>
              <a:spcAft>
                <a:spcPts val="0"/>
              </a:spcAft>
              <a:buSzPts val="852"/>
              <a:buNone/>
            </a:pPr>
            <a:endParaRPr sz="1100"/>
          </a:p>
          <a:p>
            <a:pPr marL="0" lvl="0" indent="0" algn="l" rtl="0">
              <a:lnSpc>
                <a:spcPct val="70000"/>
              </a:lnSpc>
              <a:spcBef>
                <a:spcPts val="1000"/>
              </a:spcBef>
              <a:spcAft>
                <a:spcPts val="0"/>
              </a:spcAft>
              <a:buSzPts val="852"/>
              <a:buNone/>
            </a:pPr>
            <a:r>
              <a:rPr lang="en-GB" sz="1100"/>
              <a:t>•</a:t>
            </a:r>
            <a:r>
              <a:rPr lang="en-GB" sz="1100" b="1" u="sng"/>
              <a:t>Mechanical</a:t>
            </a:r>
            <a:r>
              <a:rPr lang="en-GB" sz="1100"/>
              <a:t> actuators can be very cheap, however they contain many moving parts which are prone to wear. They are also heavier than the other options.</a:t>
            </a:r>
            <a:endParaRPr sz="1100"/>
          </a:p>
          <a:p>
            <a:pPr marL="0" lvl="0" indent="0" algn="l" rtl="0">
              <a:lnSpc>
                <a:spcPct val="95000"/>
              </a:lnSpc>
              <a:spcBef>
                <a:spcPts val="0"/>
              </a:spcBef>
              <a:spcAft>
                <a:spcPts val="1200"/>
              </a:spcAft>
              <a:buSzPts val="852"/>
              <a:buNone/>
            </a:pP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387900" y="1532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Actuator Type</a:t>
            </a:r>
            <a:endParaRPr/>
          </a:p>
        </p:txBody>
      </p:sp>
      <p:sp>
        <p:nvSpPr>
          <p:cNvPr id="134" name="Google Shape;134;p21"/>
          <p:cNvSpPr txBox="1">
            <a:spLocks noGrp="1"/>
          </p:cNvSpPr>
          <p:nvPr>
            <p:ph type="body" idx="1"/>
          </p:nvPr>
        </p:nvSpPr>
        <p:spPr>
          <a:xfrm>
            <a:off x="387900" y="2500150"/>
            <a:ext cx="8368200" cy="2398500"/>
          </a:xfrm>
          <a:prstGeom prst="rect">
            <a:avLst/>
          </a:prstGeom>
        </p:spPr>
        <p:txBody>
          <a:bodyPr spcFirstLastPara="1" wrap="square" lIns="91425" tIns="91425" rIns="91425" bIns="91425" anchor="t" anchorCtr="0">
            <a:normAutofit lnSpcReduction="10000"/>
          </a:bodyPr>
          <a:lstStyle/>
          <a:p>
            <a:pPr marL="0" lvl="0" indent="0" algn="l" rtl="0">
              <a:lnSpc>
                <a:spcPct val="70000"/>
              </a:lnSpc>
              <a:spcBef>
                <a:spcPts val="1000"/>
              </a:spcBef>
              <a:spcAft>
                <a:spcPts val="0"/>
              </a:spcAft>
              <a:buSzPts val="935"/>
              <a:buNone/>
            </a:pPr>
            <a:r>
              <a:rPr lang="en-GB" sz="1130"/>
              <a:t>•</a:t>
            </a:r>
            <a:r>
              <a:rPr lang="en-GB" sz="1130" b="1"/>
              <a:t>Push-up type </a:t>
            </a:r>
            <a:r>
              <a:rPr lang="en-GB" sz="1130"/>
              <a:t>Sits inside a vertical pillar below the mainplane. The advantages are that this system is simple and economic because it requires only a link between actuator and flap. The disadvantage is that it aerodynamic disturbance under the surface of the wing.</a:t>
            </a:r>
            <a:endParaRPr sz="1130"/>
          </a:p>
          <a:p>
            <a:pPr marL="0" lvl="0" indent="0" algn="l" rtl="0">
              <a:lnSpc>
                <a:spcPct val="70000"/>
              </a:lnSpc>
              <a:spcBef>
                <a:spcPts val="1000"/>
              </a:spcBef>
              <a:spcAft>
                <a:spcPts val="0"/>
              </a:spcAft>
              <a:buSzPts val="935"/>
              <a:buNone/>
            </a:pPr>
            <a:endParaRPr sz="1130"/>
          </a:p>
          <a:p>
            <a:pPr marL="0" lvl="0" indent="0" algn="l" rtl="0">
              <a:lnSpc>
                <a:spcPct val="70000"/>
              </a:lnSpc>
              <a:spcBef>
                <a:spcPts val="1000"/>
              </a:spcBef>
              <a:spcAft>
                <a:spcPts val="0"/>
              </a:spcAft>
              <a:buSzPts val="935"/>
              <a:buNone/>
            </a:pPr>
            <a:r>
              <a:rPr lang="en-GB" sz="1130"/>
              <a:t>•</a:t>
            </a:r>
            <a:r>
              <a:rPr lang="en-GB" sz="1130" b="1"/>
              <a:t>Pod-rocker type </a:t>
            </a:r>
            <a:r>
              <a:rPr lang="en-GB" sz="1130"/>
              <a:t>The actuator and a part of the mechanism is included inside a pod, mounted over the mainplane. The advantages of this system is that it eliminates any aerodynamic disturbance under the mainplane.   A disadvantage is that there are more moving parts.</a:t>
            </a:r>
            <a:endParaRPr sz="1130"/>
          </a:p>
          <a:p>
            <a:pPr marL="0" lvl="0" indent="0" algn="l" rtl="0">
              <a:lnSpc>
                <a:spcPct val="70000"/>
              </a:lnSpc>
              <a:spcBef>
                <a:spcPts val="1000"/>
              </a:spcBef>
              <a:spcAft>
                <a:spcPts val="0"/>
              </a:spcAft>
              <a:buSzPts val="935"/>
              <a:buNone/>
            </a:pPr>
            <a:endParaRPr sz="1130"/>
          </a:p>
          <a:p>
            <a:pPr marL="0" lvl="0" indent="0" algn="l" rtl="0">
              <a:lnSpc>
                <a:spcPct val="70000"/>
              </a:lnSpc>
              <a:spcBef>
                <a:spcPts val="1000"/>
              </a:spcBef>
              <a:spcAft>
                <a:spcPts val="0"/>
              </a:spcAft>
              <a:buSzPts val="935"/>
              <a:buNone/>
            </a:pPr>
            <a:r>
              <a:rPr lang="en-GB" sz="1130"/>
              <a:t>•</a:t>
            </a:r>
            <a:r>
              <a:rPr lang="en-GB" sz="1130" b="1"/>
              <a:t>Pod-pull type </a:t>
            </a:r>
            <a:r>
              <a:rPr lang="en-GB" sz="1130"/>
              <a:t>Similar to the pod-rocker solution, but here the mechanism is simplified. The advantages of this system is that it eliminates any aerodynamic disturbance under the mainplane. </a:t>
            </a:r>
            <a:endParaRPr sz="1130"/>
          </a:p>
          <a:p>
            <a:pPr marL="0" lvl="0" indent="0" algn="l" rtl="0">
              <a:lnSpc>
                <a:spcPct val="95000"/>
              </a:lnSpc>
              <a:spcBef>
                <a:spcPts val="0"/>
              </a:spcBef>
              <a:spcAft>
                <a:spcPts val="1200"/>
              </a:spcAft>
              <a:buSzPts val="935"/>
              <a:buNone/>
            </a:pPr>
            <a:endParaRPr sz="1130"/>
          </a:p>
        </p:txBody>
      </p:sp>
      <p:pic>
        <p:nvPicPr>
          <p:cNvPr id="135" name="Google Shape;135;p21"/>
          <p:cNvPicPr preferRelativeResize="0"/>
          <p:nvPr/>
        </p:nvPicPr>
        <p:blipFill>
          <a:blip r:embed="rId3">
            <a:alphaModFix/>
          </a:blip>
          <a:stretch>
            <a:fillRect/>
          </a:stretch>
        </p:blipFill>
        <p:spPr>
          <a:xfrm>
            <a:off x="1683875" y="839324"/>
            <a:ext cx="5612949" cy="1596375"/>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754</Words>
  <Application>Microsoft Macintosh PowerPoint</Application>
  <PresentationFormat>On-screen Show (16:9)</PresentationFormat>
  <Paragraphs>87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Roboto Slab</vt:lpstr>
      <vt:lpstr>Roboto</vt:lpstr>
      <vt:lpstr>Arial</vt:lpstr>
      <vt:lpstr>Marina</vt:lpstr>
      <vt:lpstr>DRS Proposal Presentation</vt:lpstr>
      <vt:lpstr>Introduction</vt:lpstr>
      <vt:lpstr>Aerofoil Design Optimisation</vt:lpstr>
      <vt:lpstr>Aerofoil Design Optimisation</vt:lpstr>
      <vt:lpstr>PowerPoint Presentation</vt:lpstr>
      <vt:lpstr>Materials, Manufacturing and overall Design</vt:lpstr>
      <vt:lpstr>CAD of DRS rear wing </vt:lpstr>
      <vt:lpstr>Actuator System</vt:lpstr>
      <vt:lpstr>Actuator Type</vt:lpstr>
      <vt:lpstr>Improvements</vt:lpstr>
      <vt:lpstr>Thank you for listening.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DRS Proposal Presentation</dc:title>
  <cp:lastModifiedBy>Ioana Ispas</cp:lastModifiedBy>
  <cp:revision>1</cp:revision>
  <dcterms:modified xsi:type="dcterms:W3CDTF">2023-03-26T17:44:20Z</dcterms:modified>
</cp:coreProperties>
</file>