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4" r:id="rId4"/>
    <p:sldId id="259" r:id="rId5"/>
    <p:sldId id="323" r:id="rId6"/>
    <p:sldId id="328" r:id="rId7"/>
    <p:sldId id="313" r:id="rId8"/>
    <p:sldId id="320" r:id="rId9"/>
    <p:sldId id="324" r:id="rId10"/>
    <p:sldId id="329" r:id="rId11"/>
    <p:sldId id="315" r:id="rId12"/>
    <p:sldId id="321" r:id="rId13"/>
    <p:sldId id="325" r:id="rId14"/>
    <p:sldId id="331" r:id="rId15"/>
    <p:sldId id="314" r:id="rId16"/>
    <p:sldId id="319" r:id="rId17"/>
    <p:sldId id="326" r:id="rId18"/>
    <p:sldId id="332" r:id="rId19"/>
    <p:sldId id="317" r:id="rId20"/>
    <p:sldId id="318" r:id="rId21"/>
    <p:sldId id="327" r:id="rId22"/>
    <p:sldId id="333" r:id="rId23"/>
    <p:sldId id="291" r:id="rId24"/>
  </p:sldIdLst>
  <p:sldSz cx="9144000" cy="5143500" type="screen16x9"/>
  <p:notesSz cx="6858000" cy="9144000"/>
  <p:embeddedFontLst>
    <p:embeddedFont>
      <p:font typeface="Oswald" charset="-18"/>
      <p:regular r:id="rId26"/>
      <p:bold r:id="rId27"/>
    </p:embeddedFont>
    <p:embeddedFont>
      <p:font typeface="Roboto" charset="0"/>
      <p:regular r:id="rId28"/>
      <p:bold r:id="rId29"/>
      <p:italic r:id="rId30"/>
      <p:boldItalic r:id="rId31"/>
    </p:embeddedFont>
    <p:embeddedFont>
      <p:font typeface="Raleway" charset="-18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E6A6E8E-807A-4F9D-9378-DA8BB7CABC48}">
  <a:tblStyle styleId="{CE6A6E8E-807A-4F9D-9378-DA8BB7CAB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2" y="-9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5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Algoritmi de sortare</a:t>
            </a:r>
            <a:endParaRPr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4209190" cy="142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smtClean="0"/>
              <a:t>Proiect 1 Structuri de date- Leahu Silvia-ioana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 smtClean="0"/>
              <a:t>Grupa 131</a:t>
            </a:r>
            <a:endParaRPr sz="140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Observatii: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Complexitate:</a:t>
            </a:r>
          </a:p>
          <a:p>
            <a:r>
              <a:rPr lang="ro-RO" dirty="0" smtClean="0"/>
              <a:t>Complexitate in cel mai razu caz: </a:t>
            </a:r>
            <a:r>
              <a:rPr lang="ro-RO" dirty="0" smtClean="0"/>
              <a:t>O(nlogn)</a:t>
            </a:r>
            <a:endParaRPr lang="ro-RO" dirty="0" smtClean="0"/>
          </a:p>
          <a:p>
            <a:r>
              <a:rPr lang="ro-RO" dirty="0" smtClean="0"/>
              <a:t>Complexitate medie: </a:t>
            </a:r>
            <a:r>
              <a:rPr lang="ro-RO" dirty="0" smtClean="0"/>
              <a:t>O(nlogn)</a:t>
            </a:r>
            <a:endParaRPr lang="ro-RO" dirty="0" smtClean="0"/>
          </a:p>
          <a:p>
            <a:r>
              <a:rPr lang="ro-RO" dirty="0" smtClean="0"/>
              <a:t>Complexitate in cazul optim: </a:t>
            </a:r>
            <a:r>
              <a:rPr lang="ro-RO" dirty="0" smtClean="0"/>
              <a:t>O(nlogn)</a:t>
            </a:r>
            <a:endParaRPr lang="ro-RO" dirty="0" smtClean="0"/>
          </a:p>
          <a:p>
            <a:r>
              <a:rPr lang="ro-RO" dirty="0" smtClean="0"/>
              <a:t>Complexitate de spatiu: </a:t>
            </a:r>
            <a:r>
              <a:rPr lang="ro-RO" dirty="0" smtClean="0"/>
              <a:t>O(nl) </a:t>
            </a:r>
          </a:p>
          <a:p>
            <a:pPr>
              <a:buNone/>
            </a:pPr>
            <a:endParaRPr lang="ro-RO" dirty="0" smtClean="0"/>
          </a:p>
          <a:p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3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Quick Sort</a:t>
            </a:r>
            <a:endParaRPr/>
          </a:p>
        </p:txBody>
      </p:sp>
      <p:grpSp>
        <p:nvGrpSpPr>
          <p:cNvPr id="2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Quick Sort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ro-RO" dirty="0" smtClean="0"/>
              <a:t>import random</a:t>
            </a:r>
            <a:br>
              <a:rPr lang="ro-RO" dirty="0" smtClean="0"/>
            </a:br>
            <a:r>
              <a:rPr lang="ro-RO" dirty="0" smtClean="0"/>
              <a:t>def QuickSort( v,start,end):</a:t>
            </a:r>
            <a:br>
              <a:rPr lang="ro-RO" dirty="0" smtClean="0"/>
            </a:br>
            <a:r>
              <a:rPr lang="ro-RO" dirty="0" smtClean="0"/>
              <a:t>    if start&lt;end:</a:t>
            </a:r>
            <a:br>
              <a:rPr lang="ro-RO" dirty="0" smtClean="0"/>
            </a:br>
            <a:r>
              <a:rPr lang="ro-RO" dirty="0" smtClean="0"/>
              <a:t>        index=sortingAlgorithm(v,start,end);</a:t>
            </a:r>
            <a:br>
              <a:rPr lang="ro-RO" dirty="0" smtClean="0"/>
            </a:br>
            <a:r>
              <a:rPr lang="ro-RO" dirty="0" smtClean="0"/>
              <a:t>        QuickSort(v,start,index-1)</a:t>
            </a:r>
            <a:br>
              <a:rPr lang="ro-RO" dirty="0" smtClean="0"/>
            </a:br>
            <a:r>
              <a:rPr lang="ro-RO" dirty="0" smtClean="0"/>
              <a:t>        QuickSort(v,index+1,end)</a:t>
            </a:r>
            <a:br>
              <a:rPr lang="ro-RO" dirty="0" smtClean="0"/>
            </a:br>
            <a:r>
              <a:rPr lang="ro-RO" dirty="0" smtClean="0"/>
              <a:t>    return v</a:t>
            </a:r>
            <a:br>
              <a:rPr lang="ro-RO" dirty="0" smtClean="0"/>
            </a:br>
            <a:r>
              <a:rPr lang="ro-RO" dirty="0" smtClean="0"/>
              <a:t>def sortingAlgorithm(v,start,end):</a:t>
            </a:r>
            <a:br>
              <a:rPr lang="ro-RO" dirty="0" smtClean="0"/>
            </a:br>
            <a:r>
              <a:rPr lang="ro-RO" dirty="0" smtClean="0"/>
              <a:t>        pivot=random.randrange(start,end)</a:t>
            </a:r>
            <a:br>
              <a:rPr lang="ro-RO" dirty="0" smtClean="0"/>
            </a:br>
            <a:r>
              <a:rPr lang="ro-RO" dirty="0" smtClean="0"/>
              <a:t>        v[pivot],v[end]=v[end],v[pivot]</a:t>
            </a:r>
            <a:br>
              <a:rPr lang="ro-RO" dirty="0" smtClean="0"/>
            </a:br>
            <a:r>
              <a:rPr lang="ro-RO" dirty="0" smtClean="0"/>
              <a:t>        pivot=end;</a:t>
            </a:r>
            <a:br>
              <a:rPr lang="ro-RO" dirty="0" smtClean="0"/>
            </a:br>
            <a:r>
              <a:rPr lang="ro-RO" dirty="0" smtClean="0"/>
              <a:t>        pivotvalue=v[pivot]</a:t>
            </a:r>
            <a:br>
              <a:rPr lang="ro-RO" dirty="0" smtClean="0"/>
            </a:br>
            <a:r>
              <a:rPr lang="ro-RO" dirty="0" smtClean="0"/>
              <a:t>        indexforcomparison=start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       for i in range (start,end):</a:t>
            </a:r>
            <a:br>
              <a:rPr lang="ro-RO" dirty="0" smtClean="0"/>
            </a:br>
            <a:r>
              <a:rPr lang="ro-RO" dirty="0" smtClean="0"/>
              <a:t>            if v[i]&lt;=pivotvalue:</a:t>
            </a:r>
            <a:br>
              <a:rPr lang="ro-RO" dirty="0" smtClean="0"/>
            </a:br>
            <a:r>
              <a:rPr lang="ro-RO" dirty="0" smtClean="0"/>
              <a:t>                v[i],v[indexforcomparison]=v[indexforcomparison],v[i]</a:t>
            </a:r>
            <a:br>
              <a:rPr lang="ro-RO" dirty="0" smtClean="0"/>
            </a:br>
            <a:r>
              <a:rPr lang="ro-RO" dirty="0" smtClean="0"/>
              <a:t>                indexforcomparison+=1</a:t>
            </a:r>
            <a:br>
              <a:rPr lang="ro-RO" dirty="0" smtClean="0"/>
            </a:br>
            <a:r>
              <a:rPr lang="ro-RO" dirty="0" smtClean="0"/>
              <a:t>        v[indexforcomparison],v[pivot]=v[pivot],v[indexforcomparison]</a:t>
            </a:r>
            <a:br>
              <a:rPr lang="ro-RO" dirty="0" smtClean="0"/>
            </a:br>
            <a:r>
              <a:rPr lang="ro-RO" dirty="0" smtClean="0"/>
              <a:t>        return indexforcomparison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Picture 4" descr="0_UhtvKDTP7-srp75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1125981"/>
            <a:ext cx="4929222" cy="311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Observatii: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Complexitatea in cel mai rau caz: O(n^2)</a:t>
            </a:r>
          </a:p>
          <a:p>
            <a:r>
              <a:rPr lang="ro-RO" dirty="0" smtClean="0"/>
              <a:t>Complexitatea imedie: O(nlogn)</a:t>
            </a:r>
          </a:p>
          <a:p>
            <a:r>
              <a:rPr lang="ro-RO" dirty="0" smtClean="0"/>
              <a:t>Complexitatea in cel mai bun caz: O(nlogn)</a:t>
            </a:r>
          </a:p>
          <a:p>
            <a:r>
              <a:rPr lang="ro-RO" dirty="0" smtClean="0"/>
              <a:t>Complexitatea de spatiu: O(n)</a:t>
            </a:r>
          </a:p>
          <a:p>
            <a:r>
              <a:rPr lang="ro-RO" dirty="0" smtClean="0"/>
              <a:t>QuickSort nu are nevoie de spatiu suplimentar 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04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ro-RO" dirty="0" smtClean="0"/>
              <a:t>Shell Sort</a:t>
            </a:r>
            <a:endParaRPr lang="ro-RO" dirty="0"/>
          </a:p>
        </p:txBody>
      </p:sp>
      <p:grpSp>
        <p:nvGrpSpPr>
          <p:cNvPr id="4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5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Shell Sort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def ShellSort(v,n):</a:t>
            </a:r>
            <a:br>
              <a:rPr lang="ro-RO" dirty="0" smtClean="0"/>
            </a:br>
            <a:r>
              <a:rPr lang="ro-RO" dirty="0" smtClean="0"/>
              <a:t>    gap=n//2</a:t>
            </a:r>
            <a:br>
              <a:rPr lang="ro-RO" dirty="0" smtClean="0"/>
            </a:br>
            <a:r>
              <a:rPr lang="ro-RO" dirty="0" smtClean="0"/>
              <a:t>    #folosim un while pentru a imparti vectorul la 2 pana cand rezultatul este mai mic decat 1</a:t>
            </a:r>
            <a:br>
              <a:rPr lang="ro-RO" dirty="0" smtClean="0"/>
            </a:br>
            <a:r>
              <a:rPr lang="ro-RO" dirty="0" smtClean="0"/>
              <a:t>    while gap&gt;=1:</a:t>
            </a:r>
            <a:br>
              <a:rPr lang="ro-RO" dirty="0" smtClean="0"/>
            </a:br>
            <a:r>
              <a:rPr lang="ro-RO" dirty="0" smtClean="0"/>
              <a:t>        #urmatorul for va numara elementele incepand cu elementul de la pozitia gap</a:t>
            </a:r>
            <a:br>
              <a:rPr lang="ro-RO" dirty="0" smtClean="0"/>
            </a:br>
            <a:r>
              <a:rPr lang="ro-RO" dirty="0" smtClean="0"/>
              <a:t>        for i in range(gap,n):</a:t>
            </a:r>
            <a:br>
              <a:rPr lang="ro-RO" dirty="0" smtClean="0"/>
            </a:br>
            <a:r>
              <a:rPr lang="ro-RO" dirty="0" smtClean="0"/>
              <a:t>            j=i-gap</a:t>
            </a:r>
            <a:br>
              <a:rPr lang="ro-RO" dirty="0" smtClean="0"/>
            </a:br>
            <a:r>
              <a:rPr lang="ro-RO" dirty="0" smtClean="0"/>
              <a:t>            while j&gt;=0:</a:t>
            </a:r>
            <a:br>
              <a:rPr lang="ro-RO" dirty="0" smtClean="0"/>
            </a:br>
            <a:r>
              <a:rPr lang="ro-RO" dirty="0" smtClean="0"/>
              <a:t>                if v[j+gap]&gt;v[j]:</a:t>
            </a:r>
            <a:br>
              <a:rPr lang="ro-RO" dirty="0" smtClean="0"/>
            </a:br>
            <a:r>
              <a:rPr lang="ro-RO" dirty="0" smtClean="0"/>
              <a:t>                    break</a:t>
            </a:r>
            <a:br>
              <a:rPr lang="ro-RO" dirty="0" smtClean="0"/>
            </a:br>
            <a:r>
              <a:rPr lang="ro-RO" dirty="0" smtClean="0"/>
              <a:t>                else:</a:t>
            </a:r>
            <a:br>
              <a:rPr lang="ro-RO" dirty="0" smtClean="0"/>
            </a:br>
            <a:r>
              <a:rPr lang="ro-RO" dirty="0" smtClean="0"/>
              <a:t>                    v[j+gap],v[j]=v[j],v[j+gap]</a:t>
            </a:r>
            <a:br>
              <a:rPr lang="ro-RO" dirty="0" smtClean="0"/>
            </a:br>
            <a:r>
              <a:rPr lang="ro-RO" dirty="0" smtClean="0"/>
              <a:t>                j=j-gap</a:t>
            </a:r>
            <a:br>
              <a:rPr lang="ro-RO" dirty="0" smtClean="0"/>
            </a:br>
            <a:r>
              <a:rPr lang="ro-RO" dirty="0" smtClean="0"/>
              <a:t>        gap=gap//2</a:t>
            </a:r>
            <a:br>
              <a:rPr lang="ro-RO" dirty="0" smtClean="0"/>
            </a:br>
            <a:r>
              <a:rPr lang="ro-RO" dirty="0" smtClean="0"/>
              <a:t>    return v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Picture 3" descr="shell-sort-algorith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34" y="1000114"/>
            <a:ext cx="4747462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Observatii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Complexitatea in cel mai rau caz: O(Nl(ogN)^2)</a:t>
            </a:r>
          </a:p>
          <a:p>
            <a:r>
              <a:rPr lang="ro-RO" dirty="0" smtClean="0"/>
              <a:t>Complexitatea medie: </a:t>
            </a:r>
            <a:r>
              <a:rPr lang="ro-RO" dirty="0" smtClean="0"/>
              <a:t>O(Nl(ogN)^2)</a:t>
            </a:r>
          </a:p>
          <a:p>
            <a:r>
              <a:rPr lang="ro-RO" dirty="0" smtClean="0"/>
              <a:t>Complexitatea in cel mai bun caz: O(nlogn)</a:t>
            </a:r>
          </a:p>
          <a:p>
            <a:r>
              <a:rPr lang="ro-RO" dirty="0" smtClean="0"/>
              <a:t>Complexitatea de spatiu: O(1)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5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Radix Sort</a:t>
            </a:r>
            <a:endParaRPr/>
          </a:p>
        </p:txBody>
      </p:sp>
      <p:grpSp>
        <p:nvGrpSpPr>
          <p:cNvPr id="2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CUPRINS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642910" y="1571618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ro-RO" sz="2000" dirty="0" smtClean="0">
                <a:latin typeface="Roboto"/>
                <a:ea typeface="Roboto"/>
                <a:cs typeface="Roboto"/>
                <a:sym typeface="Roboto"/>
              </a:rPr>
              <a:t>Counting Sort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ro-RO" sz="2000" dirty="0" smtClean="0">
                <a:latin typeface="Roboto"/>
                <a:ea typeface="Roboto"/>
                <a:cs typeface="Roboto"/>
                <a:sym typeface="Roboto"/>
              </a:rPr>
              <a:t>Merge Sort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ro-RO" sz="2000" b="1" dirty="0" smtClean="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Quick Sort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ro-RO" sz="2000" b="1" dirty="0" smtClean="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Shell Sort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ro-RO" sz="2000" dirty="0" smtClean="0"/>
              <a:t>Radix Sort(baza 10)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3" name="Google Shape;703;p28"/>
          <p:cNvSpPr txBox="1"/>
          <p:nvPr/>
        </p:nvSpPr>
        <p:spPr>
          <a:xfrm>
            <a:off x="714348" y="1214428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Descrierea, înțelegerea, implementarea și eficiența urmatorilor algoritmi: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Radix Sort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ro-RO" dirty="0" smtClean="0"/>
              <a:t>def RadixSort(v,n):</a:t>
            </a:r>
            <a:br>
              <a:rPr lang="ro-RO" dirty="0" smtClean="0"/>
            </a:br>
            <a:r>
              <a:rPr lang="ro-RO" dirty="0" smtClean="0"/>
              <a:t>    #aflam numarul maxim din vector</a:t>
            </a:r>
            <a:br>
              <a:rPr lang="ro-RO" dirty="0" smtClean="0"/>
            </a:br>
            <a:r>
              <a:rPr lang="ro-RO" dirty="0" smtClean="0"/>
              <a:t>    maxi=max(v)</a:t>
            </a:r>
            <a:br>
              <a:rPr lang="ro-RO" dirty="0" smtClean="0"/>
            </a:br>
            <a:r>
              <a:rPr lang="ro-RO" dirty="0" smtClean="0"/>
              <a:t>    position=1</a:t>
            </a:r>
            <a:br>
              <a:rPr lang="ro-RO" dirty="0" smtClean="0"/>
            </a:br>
            <a:r>
              <a:rPr lang="ro-RO" dirty="0" smtClean="0"/>
              <a:t>    while (maxi//position)&gt;0:</a:t>
            </a:r>
            <a:br>
              <a:rPr lang="ro-RO" dirty="0" smtClean="0"/>
            </a:br>
            <a:r>
              <a:rPr lang="ro-RO" dirty="0" smtClean="0"/>
              <a:t>        CountingSort(v,n,position)</a:t>
            </a:r>
            <a:br>
              <a:rPr lang="ro-RO" dirty="0" smtClean="0"/>
            </a:br>
            <a:r>
              <a:rPr lang="ro-RO" dirty="0" smtClean="0"/>
              <a:t>        position=position*10</a:t>
            </a:r>
            <a:br>
              <a:rPr lang="ro-RO" dirty="0" smtClean="0"/>
            </a:br>
            <a:r>
              <a:rPr lang="ro-RO" dirty="0" smtClean="0"/>
              <a:t>    return v</a:t>
            </a:r>
            <a:br>
              <a:rPr lang="ro-RO" dirty="0" smtClean="0"/>
            </a:br>
            <a:r>
              <a:rPr lang="ro-RO" dirty="0" smtClean="0"/>
              <a:t>def CountingSort(v,n,position):</a:t>
            </a:r>
            <a:br>
              <a:rPr lang="ro-RO" dirty="0" smtClean="0"/>
            </a:br>
            <a:r>
              <a:rPr lang="ro-RO" dirty="0" smtClean="0"/>
              <a:t>    aux = [0] * (10)  # initializam cu 0 toate elementele vectorului de frecventa</a:t>
            </a:r>
            <a:br>
              <a:rPr lang="ro-RO" dirty="0" smtClean="0"/>
            </a:br>
            <a:r>
              <a:rPr lang="ro-RO" dirty="0" smtClean="0"/>
              <a:t>    b= [0]* (10)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   for i in range(n):</a:t>
            </a:r>
            <a:br>
              <a:rPr lang="ro-RO" dirty="0" smtClean="0"/>
            </a:br>
            <a:r>
              <a:rPr lang="ro-RO" dirty="0" smtClean="0"/>
              <a:t>        aux[(v[i]//position)%10] += 1  # calculam frecventele elementelor din vector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   for i in range(1,10):</a:t>
            </a:r>
            <a:br>
              <a:rPr lang="ro-RO" dirty="0" smtClean="0"/>
            </a:br>
            <a:r>
              <a:rPr lang="ro-RO" dirty="0" smtClean="0"/>
              <a:t>        aux[i]=aux[i]+aux[i-1]</a:t>
            </a:r>
            <a:br>
              <a:rPr lang="ro-RO" dirty="0" smtClean="0"/>
            </a:br>
            <a:r>
              <a:rPr lang="ro-RO" dirty="0" smtClean="0"/>
              <a:t>    for i in range(n-1,-1,-1):</a:t>
            </a:r>
            <a:br>
              <a:rPr lang="ro-RO" dirty="0" smtClean="0"/>
            </a:br>
            <a:r>
              <a:rPr lang="ro-RO" dirty="0" smtClean="0"/>
              <a:t>        aux[(v[i] // position) % 10]-=1</a:t>
            </a:r>
            <a:br>
              <a:rPr lang="ro-RO" dirty="0" smtClean="0"/>
            </a:br>
            <a:r>
              <a:rPr lang="ro-RO" dirty="0" smtClean="0"/>
              <a:t>        b[aux[(v[i]//position)%10]]=v[i]</a:t>
            </a:r>
            <a:br>
              <a:rPr lang="ro-RO" dirty="0" smtClean="0"/>
            </a:br>
            <a:r>
              <a:rPr lang="ro-RO" dirty="0" smtClean="0"/>
              <a:t>    for i in range(n):</a:t>
            </a:r>
            <a:br>
              <a:rPr lang="ro-RO" dirty="0" smtClean="0"/>
            </a:br>
            <a:r>
              <a:rPr lang="ro-RO" dirty="0" smtClean="0"/>
              <a:t>        v[i]=b[i]</a:t>
            </a:r>
            <a:br>
              <a:rPr lang="ro-RO" dirty="0" smtClean="0"/>
            </a:br>
            <a:r>
              <a:rPr lang="ro-RO" dirty="0" smtClean="0"/>
              <a:t>    return v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Picture 3" descr="Radix-sort-0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582234"/>
            <a:ext cx="4807083" cy="4561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Observatii: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Complexitatea in cel mai bun caz: O(nk)</a:t>
            </a:r>
          </a:p>
          <a:p>
            <a:r>
              <a:rPr lang="ro-RO" dirty="0" smtClean="0"/>
              <a:t>Complexitatea medie: O(nk)</a:t>
            </a:r>
          </a:p>
          <a:p>
            <a:r>
              <a:rPr lang="ro-RO" dirty="0" smtClean="0"/>
              <a:t>Complexitatea in cel mai rau caz: O(nk)</a:t>
            </a:r>
          </a:p>
          <a:p>
            <a:r>
              <a:rPr lang="ro-RO" dirty="0" smtClean="0"/>
              <a:t>Complexitatea de spatiu: O(n+k)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2"/>
          <p:cNvSpPr txBox="1">
            <a:spLocks noGrp="1"/>
          </p:cNvSpPr>
          <p:nvPr>
            <p:ph type="title"/>
          </p:nvPr>
        </p:nvSpPr>
        <p:spPr>
          <a:xfrm>
            <a:off x="500034" y="285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Teste</a:t>
            </a:r>
            <a:endParaRPr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0100" y="857238"/>
          <a:ext cx="6858048" cy="3893609"/>
        </p:xfrm>
        <a:graphic>
          <a:graphicData uri="http://schemas.openxmlformats.org/drawingml/2006/table">
            <a:tbl>
              <a:tblPr firstRow="1" bandRow="1">
                <a:tableStyleId>{CE6A6E8E-807A-4F9D-9378-DA8BB7CABC48}</a:tableStyleId>
              </a:tblPr>
              <a:tblGrid>
                <a:gridCol w="1428760"/>
                <a:gridCol w="1062658"/>
                <a:gridCol w="1151920"/>
                <a:gridCol w="1143008"/>
                <a:gridCol w="1071570"/>
                <a:gridCol w="1000132"/>
              </a:tblGrid>
              <a:tr h="482207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   Teste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Counting Sort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ro-RO" baseline="0" dirty="0" smtClean="0">
                          <a:solidFill>
                            <a:schemeClr val="bg1"/>
                          </a:solidFill>
                        </a:rPr>
                        <a:t> Sort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600" b="0" dirty="0" smtClean="0">
                          <a:solidFill>
                            <a:schemeClr val="bg1"/>
                          </a:solidFill>
                        </a:rPr>
                        <a:t>Quick</a:t>
                      </a:r>
                      <a:r>
                        <a:rPr lang="ro-RO" sz="1600" b="0" baseline="0" dirty="0" smtClean="0">
                          <a:solidFill>
                            <a:schemeClr val="bg1"/>
                          </a:solidFill>
                        </a:rPr>
                        <a:t> Sort</a:t>
                      </a:r>
                      <a:endParaRPr lang="ro-RO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Shell Sort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Radix Sort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</a:t>
                      </a:r>
                    </a:p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Max=1000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 0.0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 0.0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 0.0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N=1000</a:t>
                      </a:r>
                      <a:r>
                        <a:rPr lang="ro-RO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ro-RO" sz="1200" baseline="0" dirty="0" smtClean="0">
                          <a:solidFill>
                            <a:schemeClr val="bg1"/>
                          </a:solidFill>
                        </a:rPr>
                        <a:t>Max=100000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0.06935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0.00300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0.00100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0.00099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0.00199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N=100000</a:t>
                      </a:r>
                    </a:p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Max=1000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0.01400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0.27013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0.73874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1.50704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0.14344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N=1000000Max=100000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0.15746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3.63216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4.11633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4.94425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5.27078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N=100000</a:t>
                      </a:r>
                    </a:p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Max=10000000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1.08278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0.71897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0.54037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0.43282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chemeClr val="bg1"/>
                          </a:solidFill>
                        </a:rPr>
                        <a:t>0.66699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N=100000000</a:t>
                      </a:r>
                    </a:p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Max=100000000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41.06479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1319.33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1398.89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1014.36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1346.62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N=1000000</a:t>
                      </a:r>
                    </a:p>
                    <a:p>
                      <a:r>
                        <a:rPr lang="ro-RO" sz="1200" dirty="0" smtClean="0">
                          <a:solidFill>
                            <a:schemeClr val="bg1"/>
                          </a:solidFill>
                        </a:rPr>
                        <a:t>Max=10000</a:t>
                      </a:r>
                      <a:endParaRPr lang="ro-RO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0.23703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5.44583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13.34674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28.21631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4.95954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714626"/>
            <a:ext cx="2622000" cy="775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Counting Sort</a:t>
            </a:r>
            <a:endParaRPr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Counting Sort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def counting_sort(v,aux,sorted,n):</a:t>
            </a:r>
            <a:br>
              <a:rPr lang="ro-RO" dirty="0" smtClean="0"/>
            </a:br>
            <a:r>
              <a:rPr lang="ro-RO" dirty="0" smtClean="0"/>
              <a:t>    sorted=[]</a:t>
            </a:r>
            <a:br>
              <a:rPr lang="ro-RO" dirty="0" smtClean="0"/>
            </a:br>
            <a:r>
              <a:rPr lang="ro-RO" dirty="0" smtClean="0"/>
              <a:t>    k=max(v) #calculam maximul din vector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   aux=[0]*(k+1) #initializam cu 0 toate elementele vectorului de frecventa</a:t>
            </a:r>
            <a:br>
              <a:rPr lang="ro-RO" dirty="0" smtClean="0"/>
            </a:br>
            <a:r>
              <a:rPr lang="ro-RO" dirty="0" smtClean="0"/>
              <a:t>    </a:t>
            </a:r>
            <a:br>
              <a:rPr lang="ro-RO" dirty="0" smtClean="0"/>
            </a:br>
            <a:r>
              <a:rPr lang="ro-RO" dirty="0" smtClean="0"/>
              <a:t>    for i in range(n):</a:t>
            </a:r>
            <a:br>
              <a:rPr lang="ro-RO" dirty="0" smtClean="0"/>
            </a:br>
            <a:r>
              <a:rPr lang="ro-RO" dirty="0" smtClean="0"/>
              <a:t>        aux[v[i]]+=1     #calculam frecventele elementelor din vector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   #parcurgem vectorul de frecventa si adaugam in noul vector elementele in ordine</a:t>
            </a:r>
            <a:br>
              <a:rPr lang="ro-RO" dirty="0" smtClean="0"/>
            </a:br>
            <a:r>
              <a:rPr lang="ro-RO" dirty="0" smtClean="0"/>
              <a:t>    j=0</a:t>
            </a:r>
            <a:br>
              <a:rPr lang="ro-RO" dirty="0" smtClean="0"/>
            </a:br>
            <a:r>
              <a:rPr lang="ro-RO" dirty="0" smtClean="0"/>
              <a:t>    for i in range(k+1):</a:t>
            </a:r>
            <a:br>
              <a:rPr lang="ro-RO" dirty="0" smtClean="0"/>
            </a:br>
            <a:r>
              <a:rPr lang="ro-RO" dirty="0" smtClean="0"/>
              <a:t>        aparitii=aux[i]</a:t>
            </a:r>
            <a:br>
              <a:rPr lang="ro-RO" dirty="0" smtClean="0"/>
            </a:br>
            <a:r>
              <a:rPr lang="ro-RO" dirty="0" smtClean="0"/>
              <a:t>        while(aparitii!=0):</a:t>
            </a:r>
            <a:br>
              <a:rPr lang="ro-RO" dirty="0" smtClean="0"/>
            </a:br>
            <a:r>
              <a:rPr lang="ro-RO" dirty="0" smtClean="0"/>
              <a:t>            sorted.append(i)</a:t>
            </a:r>
            <a:br>
              <a:rPr lang="ro-RO" dirty="0" smtClean="0"/>
            </a:br>
            <a:r>
              <a:rPr lang="ro-RO" dirty="0" smtClean="0"/>
              <a:t>            j+=1</a:t>
            </a:r>
            <a:br>
              <a:rPr lang="ro-RO" dirty="0" smtClean="0"/>
            </a:br>
            <a:r>
              <a:rPr lang="ro-RO" dirty="0" smtClean="0"/>
              <a:t>            aparitii-=1</a:t>
            </a:r>
            <a:br>
              <a:rPr lang="ro-RO" dirty="0" smtClean="0"/>
            </a:br>
            <a:r>
              <a:rPr lang="ro-RO" dirty="0" smtClean="0"/>
              <a:t>    return sorted</a:t>
            </a:r>
            <a:br>
              <a:rPr lang="ro-RO" dirty="0" smtClean="0"/>
            </a:b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ro-RO" dirty="0"/>
          </a:p>
        </p:txBody>
      </p:sp>
      <p:pic>
        <p:nvPicPr>
          <p:cNvPr id="4" name="Picture 3" descr="Counting-sort-4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71486"/>
            <a:ext cx="7320215" cy="369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Observatii: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Counting Sort functioneaza cel mai bine daca intervalul din care fac parte numerele care trebuie sortate este mai mic decat numarul de elemente care trebuie sortate</a:t>
            </a:r>
          </a:p>
          <a:p>
            <a:r>
              <a:rPr lang="ro-RO" dirty="0" smtClean="0"/>
              <a:t>Complexitate:</a:t>
            </a:r>
          </a:p>
          <a:p>
            <a:r>
              <a:rPr lang="ro-RO" dirty="0" smtClean="0"/>
              <a:t>Complexitate in cel mai razu caz: O(n+k)</a:t>
            </a:r>
          </a:p>
          <a:p>
            <a:r>
              <a:rPr lang="ro-RO" dirty="0" smtClean="0"/>
              <a:t>Complexitate medie: O(n+k)</a:t>
            </a:r>
          </a:p>
          <a:p>
            <a:r>
              <a:rPr lang="ro-RO" dirty="0" smtClean="0"/>
              <a:t>Complexitate in cazul optim: O(n+k)</a:t>
            </a:r>
          </a:p>
          <a:p>
            <a:r>
              <a:rPr lang="ro-RO" dirty="0" smtClean="0"/>
              <a:t>Complexitate de spatiu: O(n+k) </a:t>
            </a:r>
          </a:p>
          <a:p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2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4678" y="2714626"/>
            <a:ext cx="2569546" cy="906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Merge Sort</a:t>
            </a:r>
            <a:endParaRPr/>
          </a:p>
        </p:txBody>
      </p:sp>
      <p:grpSp>
        <p:nvGrpSpPr>
          <p:cNvPr id="2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 Sort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ro-RO" dirty="0" smtClean="0"/>
              <a:t>def interclasare(v,st,dr,mijl):</a:t>
            </a:r>
            <a:br>
              <a:rPr lang="ro-RO" dirty="0" smtClean="0"/>
            </a:br>
            <a:r>
              <a:rPr lang="ro-RO" dirty="0" smtClean="0"/>
              <a:t>    i=st</a:t>
            </a:r>
            <a:br>
              <a:rPr lang="ro-RO" dirty="0" smtClean="0"/>
            </a:br>
            <a:r>
              <a:rPr lang="ro-RO" dirty="0" smtClean="0"/>
              <a:t>    j=mijl+1</a:t>
            </a:r>
            <a:br>
              <a:rPr lang="ro-RO" dirty="0" smtClean="0"/>
            </a:br>
            <a:r>
              <a:rPr lang="ro-RO" dirty="0" smtClean="0"/>
              <a:t>    aux=[]</a:t>
            </a:r>
            <a:br>
              <a:rPr lang="ro-RO" dirty="0" smtClean="0"/>
            </a:br>
            <a:r>
              <a:rPr lang="ro-RO" dirty="0" smtClean="0"/>
              <a:t>    while i&lt;=mijl and j&lt;=dr:</a:t>
            </a:r>
            <a:br>
              <a:rPr lang="ro-RO" dirty="0" smtClean="0"/>
            </a:br>
            <a:r>
              <a:rPr lang="ro-RO" dirty="0" smtClean="0"/>
              <a:t>        if v[i]&lt;=v[j]:</a:t>
            </a:r>
            <a:br>
              <a:rPr lang="ro-RO" dirty="0" smtClean="0"/>
            </a:br>
            <a:r>
              <a:rPr lang="ro-RO" dirty="0" smtClean="0"/>
              <a:t>            aux.append(v[i])</a:t>
            </a:r>
            <a:br>
              <a:rPr lang="ro-RO" dirty="0" smtClean="0"/>
            </a:br>
            <a:r>
              <a:rPr lang="ro-RO" dirty="0" smtClean="0"/>
              <a:t>            i+=1</a:t>
            </a:r>
            <a:br>
              <a:rPr lang="ro-RO" dirty="0" smtClean="0"/>
            </a:br>
            <a:r>
              <a:rPr lang="ro-RO" dirty="0" smtClean="0"/>
              <a:t>        else:</a:t>
            </a:r>
            <a:br>
              <a:rPr lang="ro-RO" dirty="0" smtClean="0"/>
            </a:br>
            <a:r>
              <a:rPr lang="ro-RO" dirty="0" smtClean="0"/>
              <a:t>            aux.append(v[j])</a:t>
            </a:r>
            <a:br>
              <a:rPr lang="ro-RO" dirty="0" smtClean="0"/>
            </a:br>
            <a:r>
              <a:rPr lang="ro-RO" dirty="0" smtClean="0"/>
              <a:t>            j+=1</a:t>
            </a:r>
            <a:br>
              <a:rPr lang="ro-RO" dirty="0" smtClean="0"/>
            </a:br>
            <a:r>
              <a:rPr lang="ro-RO" dirty="0" smtClean="0"/>
              <a:t>    aux.extend(v[i:mijl+1])</a:t>
            </a:r>
            <a:br>
              <a:rPr lang="ro-RO" dirty="0" smtClean="0"/>
            </a:br>
            <a:r>
              <a:rPr lang="ro-RO" dirty="0" smtClean="0"/>
              <a:t>    aux.extend(v[j:dr+1])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   v[st:dr+1]=aux[:]</a:t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def Divide(v,st,dr):</a:t>
            </a:r>
            <a:br>
              <a:rPr lang="ro-RO" dirty="0" smtClean="0"/>
            </a:br>
            <a:r>
              <a:rPr lang="ro-RO" dirty="0" smtClean="0"/>
              <a:t>    if st&lt;dr:</a:t>
            </a:r>
            <a:br>
              <a:rPr lang="ro-RO" dirty="0" smtClean="0"/>
            </a:br>
            <a:r>
              <a:rPr lang="ro-RO" dirty="0" smtClean="0"/>
              <a:t>        mijl=(st+dr)//2</a:t>
            </a:r>
            <a:br>
              <a:rPr lang="ro-RO" dirty="0" smtClean="0"/>
            </a:br>
            <a:r>
              <a:rPr lang="ro-RO" dirty="0" smtClean="0"/>
              <a:t>        Divide(v,st,mijl)</a:t>
            </a:r>
            <a:br>
              <a:rPr lang="ro-RO" dirty="0" smtClean="0"/>
            </a:br>
            <a:r>
              <a:rPr lang="ro-RO" dirty="0" smtClean="0"/>
              <a:t>        Divide(v,mijl+1,dr)</a:t>
            </a:r>
            <a:br>
              <a:rPr lang="ro-RO" dirty="0" smtClean="0"/>
            </a:br>
            <a:r>
              <a:rPr lang="ro-RO" dirty="0" smtClean="0"/>
              <a:t>        interclasare(v,st,dr,mijl)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Picture 3" descr="merge-sort-examp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59" y="393244"/>
            <a:ext cx="3929091" cy="3993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332</Words>
  <PresentationFormat>On-screen Show (16:9)</PresentationFormat>
  <Paragraphs>118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Oswald</vt:lpstr>
      <vt:lpstr>Roboto</vt:lpstr>
      <vt:lpstr>Raleway</vt:lpstr>
      <vt:lpstr>Source Sans Pro</vt:lpstr>
      <vt:lpstr>Livvic</vt:lpstr>
      <vt:lpstr>Roboto Condensed Light</vt:lpstr>
      <vt:lpstr>Software Development Bussines Plan by Slidesgo</vt:lpstr>
      <vt:lpstr>Algoritmi de sortare</vt:lpstr>
      <vt:lpstr>CUPRINS </vt:lpstr>
      <vt:lpstr>01</vt:lpstr>
      <vt:lpstr>Counting Sort</vt:lpstr>
      <vt:lpstr>Slide 5</vt:lpstr>
      <vt:lpstr>Observatii:</vt:lpstr>
      <vt:lpstr>02</vt:lpstr>
      <vt:lpstr>Merge Sort</vt:lpstr>
      <vt:lpstr>Slide 9</vt:lpstr>
      <vt:lpstr>Observatii:</vt:lpstr>
      <vt:lpstr>03</vt:lpstr>
      <vt:lpstr>Quick Sort</vt:lpstr>
      <vt:lpstr>Slide 13</vt:lpstr>
      <vt:lpstr>Observatii: </vt:lpstr>
      <vt:lpstr>04</vt:lpstr>
      <vt:lpstr>Shell Sort</vt:lpstr>
      <vt:lpstr>Slide 17</vt:lpstr>
      <vt:lpstr>Observatii</vt:lpstr>
      <vt:lpstr>05</vt:lpstr>
      <vt:lpstr>Radix Sort</vt:lpstr>
      <vt:lpstr>Slide 21</vt:lpstr>
      <vt:lpstr>Observatii:</vt:lpstr>
      <vt:lpstr>Teste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Asus</dc:creator>
  <cp:lastModifiedBy>Asus</cp:lastModifiedBy>
  <cp:revision>21</cp:revision>
  <dcterms:modified xsi:type="dcterms:W3CDTF">2023-03-19T21:26:30Z</dcterms:modified>
</cp:coreProperties>
</file>