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76" r:id="rId4"/>
    <p:sldId id="284" r:id="rId5"/>
    <p:sldId id="278" r:id="rId6"/>
    <p:sldId id="285" r:id="rId7"/>
    <p:sldId id="286" r:id="rId8"/>
    <p:sldId id="266" r:id="rId9"/>
    <p:sldId id="287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5FE50-CBFA-43C9-B092-E8E73C5C38E0}">
          <p14:sldIdLst>
            <p14:sldId id="256"/>
            <p14:sldId id="275"/>
            <p14:sldId id="276"/>
            <p14:sldId id="284"/>
            <p14:sldId id="278"/>
            <p14:sldId id="285"/>
            <p14:sldId id="286"/>
            <p14:sldId id="26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 varScale="1">
        <p:scale>
          <a:sx n="114" d="100"/>
          <a:sy n="114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D6D4C2-D2AA-4C32-B5BF-E48C278E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8691C-56EC-4368-A245-F62AD05FED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1EA54-1A4B-4353-9AAC-8B65C12B936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CA757-9733-4C77-B614-A00DE4E33E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*https://4.bp.blogspot.com/-u-cabHYrkyM/U-5fMUUmpLI/AAAAAAAABZ4/lBOOTZ6Yy50/s1600/Resistance%2BVersus%2BTemperature%2BGraph%2Bfor%2BPt100%2BRTD.png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68BDA-218C-4C9A-8CEF-8ADE4ED10F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DC9CF-BC0B-4928-B583-B4944384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6D1BF-31A8-42F0-9CFA-D76BA1461C8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*https://4.bp.blogspot.com/-u-cabHYrkyM/U-5fMUUmpLI/AAAAAAAABZ4/lBOOTZ6Yy50/s1600/Resistance%2BVersus%2BTemperature%2BGraph%2Bfor%2BPt100%2BRTD.png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EC707-BAB4-4773-B7BB-5BAC7A81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1357313" y="562659"/>
            <a:ext cx="1071562" cy="64633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POLITEHNICA</a:t>
            </a:r>
            <a:r>
              <a:rPr lang="ro-RO" sz="1200" baseline="0" dirty="0">
                <a:latin typeface="+mn-lt"/>
                <a:cs typeface="+mn-cs"/>
              </a:rPr>
              <a:t> din</a:t>
            </a:r>
            <a:r>
              <a:rPr lang="ro-RO" sz="1200" dirty="0">
                <a:latin typeface="+mn-lt"/>
                <a:cs typeface="+mn-cs"/>
              </a:rPr>
              <a:t> București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71" y="548680"/>
            <a:ext cx="1641177" cy="720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3573016"/>
            <a:ext cx="7920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13995"/>
          </a:xfrm>
        </p:spPr>
        <p:txBody>
          <a:bodyPr anchor="ctr" anchorCtr="0">
            <a:normAutofit/>
          </a:bodyPr>
          <a:lstStyle>
            <a:lvl1pPr>
              <a:buClr>
                <a:srgbClr val="0070C0"/>
              </a:buClr>
              <a:defRPr sz="2800"/>
            </a:lvl1pPr>
            <a:lvl2pPr>
              <a:buClr>
                <a:srgbClr val="7030A0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‹#›</a:t>
            </a:fld>
            <a:endParaRPr lang="ro-RO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72502"/>
            <a:ext cx="1008111" cy="44226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309320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786688" y="6309320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H="1" flipV="1">
            <a:off x="611560" y="836712"/>
            <a:ext cx="9433049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-13791" y="836712"/>
            <a:ext cx="625351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89040"/>
            <a:ext cx="7772400" cy="61786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‹#›</a:t>
            </a:fld>
            <a:endParaRPr lang="ro-R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72502"/>
            <a:ext cx="1008111" cy="44226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6309320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786688" y="6309320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5752" y="4437112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45752" y="3789040"/>
            <a:ext cx="39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9625-0E54-4C11-A4C5-1C550D9BA4B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A4ADE7-9BB1-4CB2-BBE1-E7452304D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Linux" TargetMode="External"/><Relationship Id="rId2" Type="http://schemas.openxmlformats.org/officeDocument/2006/relationships/hyperlink" Target="https://ro.wikipedia.org/wiki/Microsoft_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.wikipedia.org/wiki/Mac_OS_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cOS" TargetMode="External"/><Relationship Id="rId3" Type="http://schemas.openxmlformats.org/officeDocument/2006/relationships/hyperlink" Target="https://en.wikipedia.org/wiki/Microsoft_Windows" TargetMode="External"/><Relationship Id="rId7" Type="http://schemas.openxmlformats.org/officeDocument/2006/relationships/hyperlink" Target="https://en.wikipedia.org/wiki/AROS_Research_Operating_System" TargetMode="External"/><Relationship Id="rId2" Type="http://schemas.openxmlformats.org/officeDocument/2006/relationships/hyperlink" Target="https://en.wikipedia.org/wiki/Solaris_(operating_system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lan_9_from_Bell_Labs" TargetMode="External"/><Relationship Id="rId5" Type="http://schemas.openxmlformats.org/officeDocument/2006/relationships/hyperlink" Target="https://en.wikipedia.org/wiki/ReactOS" TargetMode="External"/><Relationship Id="rId4" Type="http://schemas.openxmlformats.org/officeDocument/2006/relationships/hyperlink" Target="https://en.wikipedia.org/wiki/Haiku_(operating_system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masinilor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pe </a:t>
            </a:r>
            <a:r>
              <a:rPr lang="en-US" dirty="0" err="1"/>
              <a:t>microprocesoare</a:t>
            </a:r>
            <a:r>
              <a:rPr lang="en-US" dirty="0"/>
              <a:t> </a:t>
            </a:r>
            <a:r>
              <a:rPr lang="en-US" dirty="0" err="1"/>
              <a:t>scalabile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449886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0070C0"/>
                </a:solidFill>
              </a:rPr>
              <a:t>Autori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5025950"/>
            <a:ext cx="2280048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Ioana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Laura Popescu</a:t>
            </a:r>
          </a:p>
        </p:txBody>
      </p:sp>
    </p:spTree>
    <p:extLst>
      <p:ext uri="{BB962C8B-B14F-4D97-AF65-F5344CB8AC3E}">
        <p14:creationId xmlns:p14="http://schemas.microsoft.com/office/powerpoint/2010/main" val="422750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VMWare Workstation</a:t>
            </a:r>
          </a:p>
          <a:p>
            <a:pPr lvl="1"/>
            <a:r>
              <a:rPr lang="en-US" dirty="0"/>
              <a:t>Highly used for driver testing to avoid SO destruction</a:t>
            </a:r>
          </a:p>
          <a:p>
            <a:pPr lvl="1"/>
            <a:r>
              <a:rPr lang="en-US" dirty="0"/>
              <a:t>Uses physical machine’s devices</a:t>
            </a:r>
          </a:p>
          <a:p>
            <a:pPr lvl="1"/>
            <a:r>
              <a:rPr lang="pt-BR" dirty="0"/>
              <a:t> </a:t>
            </a:r>
            <a:r>
              <a:rPr lang="pt-BR" dirty="0">
                <a:hlinkClick r:id="rId2" tooltip="Microsoft Windows"/>
              </a:rPr>
              <a:t>Microsoft Windows</a:t>
            </a:r>
            <a:r>
              <a:rPr lang="pt-BR" dirty="0"/>
              <a:t>, </a:t>
            </a:r>
            <a:r>
              <a:rPr lang="pt-BR" dirty="0">
                <a:hlinkClick r:id="rId3" tooltip="Linux"/>
              </a:rPr>
              <a:t>Linux</a:t>
            </a:r>
            <a:r>
              <a:rPr lang="pt-BR" dirty="0"/>
              <a:t> și </a:t>
            </a:r>
            <a:r>
              <a:rPr lang="pt-BR" u="sng" dirty="0">
                <a:hlinkClick r:id="rId4"/>
              </a:rPr>
              <a:t>Mac OS X</a:t>
            </a:r>
            <a:endParaRPr lang="pt-BR" u="sng" dirty="0"/>
          </a:p>
          <a:p>
            <a:r>
              <a:rPr lang="pt-BR" u="sng" dirty="0"/>
              <a:t>For Servers: VMWare ESXi/ESX</a:t>
            </a:r>
          </a:p>
          <a:p>
            <a:pPr lvl="1"/>
            <a:r>
              <a:rPr lang="pt-BR" u="sng" dirty="0"/>
              <a:t>Type 1 Hypervisor</a:t>
            </a:r>
          </a:p>
          <a:p>
            <a:pPr lvl="1"/>
            <a:r>
              <a:rPr lang="en-US" dirty="0"/>
              <a:t>Rewrite machine code to trap when VMM intervention may be required </a:t>
            </a:r>
            <a:r>
              <a:rPr lang="pt-BR" dirty="0"/>
              <a:t>-&gt; SLOW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Binary Translation is 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6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88852-EADB-459D-BE00-3C5BCC1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34025"/>
            <a:ext cx="7886700" cy="8223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VmWare ESXi</a:t>
            </a:r>
          </a:p>
        </p:txBody>
      </p:sp>
      <p:pic>
        <p:nvPicPr>
          <p:cNvPr id="5122" name="Picture 2" descr="https://cdncontribute.geeksforgeeks.org/wp-content/uploads/Untitled-drawing-6-2.png">
            <a:extLst>
              <a:ext uri="{FF2B5EF4-FFF2-40B4-BE49-F238E27FC236}">
                <a16:creationId xmlns:a16="http://schemas.microsoft.com/office/drawing/2014/main" id="{CEB5F9A2-50CF-44C8-AF67-EE3DEF441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" b="2437"/>
          <a:stretch/>
        </p:blipFill>
        <p:spPr bwMode="auto">
          <a:xfrm>
            <a:off x="20" y="10"/>
            <a:ext cx="9143980" cy="53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67D152-BA0B-4863-90D8-AFCDA18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*https://infosys.beckhoff.com/content/1033/el32xx/Images/png/1496969995__Web.png</a:t>
            </a:r>
          </a:p>
        </p:txBody>
      </p:sp>
    </p:spTree>
    <p:extLst>
      <p:ext uri="{BB962C8B-B14F-4D97-AF65-F5344CB8AC3E}">
        <p14:creationId xmlns:p14="http://schemas.microsoft.com/office/powerpoint/2010/main" val="422876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arhitecturi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rețele</a:t>
            </a:r>
            <a:r>
              <a:rPr lang="en-US" dirty="0"/>
              <a:t> de “cluster”-e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449886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0070C0"/>
                </a:solidFill>
              </a:rPr>
              <a:t>Autori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5025950"/>
            <a:ext cx="2280048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Ioana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Laura Popescu</a:t>
            </a:r>
          </a:p>
        </p:txBody>
      </p:sp>
    </p:spTree>
    <p:extLst>
      <p:ext uri="{BB962C8B-B14F-4D97-AF65-F5344CB8AC3E}">
        <p14:creationId xmlns:p14="http://schemas.microsoft.com/office/powerpoint/2010/main" val="307446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FC5-510B-4B2C-817E-ABFC5D2A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Cuprins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A531-0E12-4787-BB7D-A38478F2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Motivare</a:t>
            </a:r>
            <a:endParaRPr lang="ro-RO" dirty="0"/>
          </a:p>
          <a:p>
            <a:r>
              <a:rPr lang="ro-RO" dirty="0"/>
              <a:t>Abordare Teoretică</a:t>
            </a:r>
          </a:p>
          <a:p>
            <a:r>
              <a:rPr lang="en-US" dirty="0" err="1" smtClean="0"/>
              <a:t>Implementare</a:t>
            </a:r>
            <a:endParaRPr lang="en-US" dirty="0" smtClean="0"/>
          </a:p>
          <a:p>
            <a:r>
              <a:rPr lang="en-US" dirty="0" err="1" smtClean="0"/>
              <a:t>Simulare</a:t>
            </a:r>
            <a:endParaRPr lang="ro-RO" dirty="0"/>
          </a:p>
          <a:p>
            <a:r>
              <a:rPr lang="ro-RO" dirty="0"/>
              <a:t>Concluzii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7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Introducere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Search</a:t>
            </a:r>
            <a:endParaRPr lang="en-US" dirty="0"/>
          </a:p>
          <a:p>
            <a:pPr lvl="2"/>
            <a:r>
              <a:rPr lang="en-US" dirty="0" smtClean="0"/>
              <a:t>12 PB Web data</a:t>
            </a:r>
          </a:p>
          <a:p>
            <a:pPr lvl="2"/>
            <a:r>
              <a:rPr lang="en-US" dirty="0" smtClean="0"/>
              <a:t>Must search quickly</a:t>
            </a:r>
          </a:p>
          <a:p>
            <a:pPr lvl="2"/>
            <a:r>
              <a:rPr lang="en-US" dirty="0" smtClean="0"/>
              <a:t>How?</a:t>
            </a:r>
          </a:p>
          <a:p>
            <a:r>
              <a:rPr lang="en-US" dirty="0" smtClean="0"/>
              <a:t>Web Search Primer</a:t>
            </a:r>
          </a:p>
          <a:p>
            <a:pPr lvl="2"/>
            <a:r>
              <a:rPr lang="en-US" dirty="0" smtClean="0"/>
              <a:t>Users supply words, find all documents with a specified word</a:t>
            </a:r>
          </a:p>
          <a:p>
            <a:pPr lvl="2"/>
            <a:r>
              <a:rPr lang="en-US" dirty="0" smtClean="0"/>
              <a:t>Read 12PB of web pages, find keywords, 100MB/s -&gt; years!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81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Abordare</a:t>
            </a:r>
            <a:r>
              <a:rPr lang="en-US" dirty="0" smtClean="0"/>
              <a:t> </a:t>
            </a:r>
            <a:r>
              <a:rPr lang="en-US" dirty="0" err="1" smtClean="0"/>
              <a:t>Teoretica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020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err="1" smtClean="0"/>
              <a:t>Interconection</a:t>
            </a:r>
            <a:r>
              <a:rPr lang="en-US" dirty="0" smtClean="0"/>
              <a:t> of server in a way that they act as one server</a:t>
            </a:r>
          </a:p>
          <a:p>
            <a:pPr lvl="1"/>
            <a:r>
              <a:rPr lang="en-US" dirty="0" smtClean="0"/>
              <a:t>Shared resources: TCP/IP addresses, network cards, databases</a:t>
            </a:r>
          </a:p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Distributed computation system to run jobs on clusters</a:t>
            </a:r>
          </a:p>
          <a:p>
            <a:pPr lvl="1"/>
            <a:r>
              <a:rPr lang="en-US" dirty="0" smtClean="0"/>
              <a:t>Map-Reduce</a:t>
            </a:r>
          </a:p>
          <a:p>
            <a:pPr lvl="2"/>
            <a:r>
              <a:rPr lang="en-US" dirty="0" smtClean="0"/>
              <a:t>Apply map on each input -&gt; (key, value) pairs</a:t>
            </a:r>
          </a:p>
          <a:p>
            <a:pPr lvl="2"/>
            <a:r>
              <a:rPr lang="en-US" dirty="0" smtClean="0"/>
              <a:t>All values with a common key -&gt; get to one reducer</a:t>
            </a:r>
          </a:p>
          <a:p>
            <a:r>
              <a:rPr lang="en-US" dirty="0" smtClean="0"/>
              <a:t>Spark</a:t>
            </a:r>
          </a:p>
          <a:p>
            <a:pPr lvl="2"/>
            <a:r>
              <a:rPr lang="en-US" dirty="0" smtClean="0"/>
              <a:t>Another computation system</a:t>
            </a:r>
          </a:p>
          <a:p>
            <a:pPr lvl="3"/>
            <a:r>
              <a:rPr lang="en-US" dirty="0" smtClean="0"/>
              <a:t>Difference against Hadoop: uses RAM whenever it can</a:t>
            </a:r>
          </a:p>
          <a:p>
            <a:pPr lvl="3"/>
            <a:r>
              <a:rPr lang="en-US" dirty="0" smtClean="0"/>
              <a:t>Faster!</a:t>
            </a:r>
          </a:p>
          <a:p>
            <a:pPr lvl="2"/>
            <a:r>
              <a:rPr lang="en-US" dirty="0" smtClean="0"/>
              <a:t>Uses RDD’s</a:t>
            </a:r>
          </a:p>
          <a:p>
            <a:pPr lvl="3"/>
            <a:r>
              <a:rPr lang="en-US" dirty="0" smtClean="0"/>
              <a:t>Collection of elements partitioned across the cluster</a:t>
            </a:r>
          </a:p>
          <a:p>
            <a:pPr lvl="3"/>
            <a:r>
              <a:rPr lang="en-US" dirty="0" smtClean="0"/>
              <a:t>Can be operated on in parallel</a:t>
            </a:r>
          </a:p>
        </p:txBody>
      </p:sp>
    </p:spTree>
    <p:extLst>
      <p:ext uri="{BB962C8B-B14F-4D97-AF65-F5344CB8AC3E}">
        <p14:creationId xmlns:p14="http://schemas.microsoft.com/office/powerpoint/2010/main" val="196563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88852-EADB-459D-BE00-3C5BCC1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34025"/>
            <a:ext cx="7886700" cy="8223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smtClean="0"/>
              <a:t>HDFS</a:t>
            </a:r>
            <a:endParaRPr lang="en-US" sz="34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67D152-BA0B-4863-90D8-AFCDA18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*https://infosys.beckhoff.com/content/1033/el32xx/Images/png/1496969995__Web.png</a:t>
            </a:r>
          </a:p>
        </p:txBody>
      </p:sp>
      <p:pic>
        <p:nvPicPr>
          <p:cNvPr id="5" name="Picture 4" descr="https://cdn.ttgtmedia.com/rms/onlineImages/data_management-hdfs_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56895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4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Milion</a:t>
            </a:r>
            <a:r>
              <a:rPr lang="en-US" dirty="0" smtClean="0"/>
              <a:t> Song </a:t>
            </a:r>
            <a:r>
              <a:rPr lang="en-US" dirty="0" err="1" smtClean="0"/>
              <a:t>D</a:t>
            </a:r>
            <a:r>
              <a:rPr lang="en-US" dirty="0" err="1" smtClean="0"/>
              <a:t>ataSet</a:t>
            </a:r>
            <a:endParaRPr lang="en-US" dirty="0" smtClean="0"/>
          </a:p>
          <a:p>
            <a:pPr lvl="2"/>
            <a:r>
              <a:rPr lang="en-US" dirty="0" smtClean="0"/>
              <a:t>Expose Loudness War by computing a file with metadata 10.000 songs</a:t>
            </a:r>
          </a:p>
          <a:p>
            <a:pPr lvl="2"/>
            <a:r>
              <a:rPr lang="en-US" dirty="0" smtClean="0"/>
              <a:t>API to access it</a:t>
            </a:r>
          </a:p>
          <a:p>
            <a:pPr lvl="2"/>
            <a:r>
              <a:rPr lang="en-US" dirty="0" err="1" smtClean="0"/>
              <a:t>MetaData</a:t>
            </a:r>
            <a:r>
              <a:rPr lang="en-US" dirty="0" smtClean="0"/>
              <a:t>: Author, year, Loudness and others</a:t>
            </a:r>
          </a:p>
          <a:p>
            <a:pPr lvl="2"/>
            <a:r>
              <a:rPr lang="en-US" dirty="0" smtClean="0"/>
              <a:t>Map-Reduce: </a:t>
            </a:r>
          </a:p>
          <a:p>
            <a:pPr lvl="3"/>
            <a:r>
              <a:rPr lang="en-US" dirty="0" smtClean="0"/>
              <a:t>From the file, compute with </a:t>
            </a:r>
            <a:r>
              <a:rPr lang="en-US" dirty="0" err="1" smtClean="0"/>
              <a:t>mapToPair</a:t>
            </a:r>
            <a:r>
              <a:rPr lang="en-US" dirty="0" smtClean="0"/>
              <a:t> function (Loudness, Year)</a:t>
            </a:r>
          </a:p>
          <a:p>
            <a:pPr lvl="3"/>
            <a:r>
              <a:rPr lang="en-US" dirty="0" smtClean="0"/>
              <a:t>Use </a:t>
            </a:r>
            <a:r>
              <a:rPr lang="en-US" dirty="0" err="1" smtClean="0"/>
              <a:t>mapValues</a:t>
            </a:r>
            <a:r>
              <a:rPr lang="en-US" dirty="0" smtClean="0"/>
              <a:t> to obtain: (Year, (Loudness, 1))</a:t>
            </a:r>
          </a:p>
          <a:p>
            <a:pPr lvl="3"/>
            <a:r>
              <a:rPr lang="en-US" dirty="0" smtClean="0"/>
              <a:t>On Reduce: Sum up </a:t>
            </a:r>
            <a:r>
              <a:rPr lang="en-US" dirty="0" err="1" smtClean="0"/>
              <a:t>Loudnesses</a:t>
            </a:r>
            <a:r>
              <a:rPr lang="en-US" dirty="0" smtClean="0"/>
              <a:t> and 1’s (to get the counts)</a:t>
            </a:r>
          </a:p>
          <a:p>
            <a:pPr lvl="3"/>
            <a:r>
              <a:rPr lang="en-US" dirty="0" smtClean="0"/>
              <a:t>Final </a:t>
            </a:r>
            <a:r>
              <a:rPr lang="en-US" dirty="0" err="1" smtClean="0"/>
              <a:t>mapValues</a:t>
            </a:r>
            <a:r>
              <a:rPr lang="en-US" dirty="0" smtClean="0"/>
              <a:t>(Year, </a:t>
            </a:r>
            <a:r>
              <a:rPr lang="en-US" dirty="0" err="1" smtClean="0"/>
              <a:t>SumOfLoudness</a:t>
            </a:r>
            <a:r>
              <a:rPr lang="en-US" dirty="0" smtClean="0"/>
              <a:t>/</a:t>
            </a:r>
            <a:r>
              <a:rPr lang="en-US" dirty="0" err="1" smtClean="0"/>
              <a:t>SomOfOnes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Code in the document od Lab 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4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Simulare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58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MasterNode</a:t>
            </a:r>
            <a:r>
              <a:rPr lang="en-US" dirty="0" smtClean="0"/>
              <a:t> at Localhost:8080 (The only </a:t>
            </a:r>
            <a:r>
              <a:rPr lang="en-US" dirty="0" err="1" smtClean="0"/>
              <a:t>dataNode</a:t>
            </a:r>
            <a:r>
              <a:rPr lang="en-US" dirty="0" smtClean="0"/>
              <a:t> as well)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48883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88852-EADB-459D-BE00-3C5BCC1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248087"/>
            <a:ext cx="8229600" cy="1143000"/>
          </a:xfrm>
        </p:spPr>
        <p:txBody>
          <a:bodyPr/>
          <a:lstStyle/>
          <a:p>
            <a:r>
              <a:rPr lang="en-US" dirty="0" smtClean="0"/>
              <a:t>Plot data from output file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67D152-BA0B-4863-90D8-AFCDA18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99176" cy="365125"/>
          </a:xfrm>
        </p:spPr>
        <p:txBody>
          <a:bodyPr/>
          <a:lstStyle/>
          <a:p>
            <a:r>
              <a:rPr lang="ro-RO" dirty="0"/>
              <a:t>*</a:t>
            </a:r>
            <a:r>
              <a:rPr lang="en-US" dirty="0"/>
              <a:t>https://infosys.beckhoff.com/content/1033/el32xx/Images/png/1496969995__Web.png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400185"/>
            <a:ext cx="568863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FC5-510B-4B2C-817E-ABFC5D2A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Cuprins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A531-0E12-4787-BB7D-A38478F2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  <a:p>
            <a:r>
              <a:rPr lang="ro-RO" dirty="0"/>
              <a:t>Abordare Teoretică</a:t>
            </a:r>
          </a:p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tendintelor</a:t>
            </a:r>
            <a:r>
              <a:rPr lang="en-US" dirty="0"/>
              <a:t> </a:t>
            </a:r>
            <a:r>
              <a:rPr lang="en-US" dirty="0" err="1"/>
              <a:t>actuale</a:t>
            </a:r>
            <a:r>
              <a:rPr lang="en-US" dirty="0"/>
              <a:t> in </a:t>
            </a:r>
            <a:r>
              <a:rPr lang="en-US" dirty="0" err="1"/>
              <a:t>domeniu</a:t>
            </a:r>
            <a:endParaRPr lang="ro-RO" dirty="0"/>
          </a:p>
          <a:p>
            <a:r>
              <a:rPr lang="ro-RO" dirty="0"/>
              <a:t>Concluzii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Introducere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Motivatia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, de </a:t>
            </a:r>
            <a:r>
              <a:rPr lang="en-US" dirty="0" err="1"/>
              <a:t>obicei</a:t>
            </a:r>
            <a:r>
              <a:rPr lang="en-US" dirty="0"/>
              <a:t>, data de </a:t>
            </a:r>
            <a:r>
              <a:rPr lang="en-US" dirty="0" err="1"/>
              <a:t>posibilitatea</a:t>
            </a:r>
            <a:r>
              <a:rPr lang="en-US" dirty="0"/>
              <a:t> time-sharing-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multiple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“single task”</a:t>
            </a:r>
          </a:p>
          <a:p>
            <a:r>
              <a:rPr lang="en-US" dirty="0" err="1"/>
              <a:t>Avantaje</a:t>
            </a:r>
            <a:endParaRPr lang="en-US" dirty="0"/>
          </a:p>
          <a:p>
            <a:pPr lvl="1"/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costului</a:t>
            </a:r>
            <a:endParaRPr lang="en-US" dirty="0"/>
          </a:p>
          <a:p>
            <a:pPr lvl="2"/>
            <a:r>
              <a:rPr lang="en-US" dirty="0" err="1"/>
              <a:t>Companiile</a:t>
            </a:r>
            <a:r>
              <a:rPr lang="en-US" dirty="0"/>
              <a:t> </a:t>
            </a:r>
            <a:r>
              <a:rPr lang="en-US" dirty="0" err="1"/>
              <a:t>ruleaza</a:t>
            </a:r>
            <a:r>
              <a:rPr lang="en-US" dirty="0"/>
              <a:t> 1 </a:t>
            </a:r>
            <a:r>
              <a:rPr lang="en-US" dirty="0" err="1"/>
              <a:t>aplicatie</a:t>
            </a:r>
            <a:r>
              <a:rPr lang="en-US" dirty="0"/>
              <a:t>/server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toleranta</a:t>
            </a:r>
            <a:r>
              <a:rPr lang="en-US" dirty="0"/>
              <a:t> la defect</a:t>
            </a:r>
          </a:p>
          <a:p>
            <a:pPr lvl="2"/>
            <a:r>
              <a:rPr lang="en-US" dirty="0" err="1"/>
              <a:t>Virtualizare</a:t>
            </a:r>
            <a:r>
              <a:rPr lang="en-US" dirty="0"/>
              <a:t> -&gt; 1 single-purpose server =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pe </a:t>
            </a:r>
            <a:r>
              <a:rPr lang="en-US" dirty="0" err="1"/>
              <a:t>acelasi</a:t>
            </a:r>
            <a:r>
              <a:rPr lang="en-US" dirty="0"/>
              <a:t> system </a:t>
            </a:r>
            <a:r>
              <a:rPr lang="en-US" dirty="0" err="1"/>
              <a:t>fizic</a:t>
            </a:r>
            <a:endParaRPr lang="en-US" dirty="0"/>
          </a:p>
          <a:p>
            <a:pPr lvl="1"/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pPr lvl="2"/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putine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alimentat</a:t>
            </a:r>
            <a:endParaRPr lang="en-US" dirty="0"/>
          </a:p>
          <a:p>
            <a:pPr lvl="1"/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timpului</a:t>
            </a:r>
            <a:endParaRPr lang="en-US" dirty="0"/>
          </a:p>
          <a:p>
            <a:pPr lvl="2"/>
            <a:r>
              <a:rPr lang="en-US" dirty="0"/>
              <a:t>Mai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deployment </a:t>
            </a:r>
            <a:r>
              <a:rPr lang="en-US" dirty="0" err="1">
                <a:sym typeface="Wingdings" panose="05000000000000000000" pitchFamily="2" charset="2"/>
              </a:rPr>
              <a:t>mult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flexibil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se reduce </a:t>
            </a:r>
            <a:r>
              <a:rPr lang="en-US" dirty="0" err="1">
                <a:sym typeface="Wingdings" panose="05000000000000000000" pitchFamily="2" charset="2"/>
              </a:rPr>
              <a:t>timpul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mentenanta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2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Abordare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teoretica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Emularea</a:t>
            </a:r>
            <a:r>
              <a:rPr lang="en-US" dirty="0"/>
              <a:t> </a:t>
            </a:r>
            <a:r>
              <a:rPr lang="en-US" dirty="0" err="1"/>
              <a:t>unuia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pe </a:t>
            </a:r>
            <a:r>
              <a:rPr lang="en-US" dirty="0" err="1"/>
              <a:t>acelasi</a:t>
            </a:r>
            <a:r>
              <a:rPr lang="en-US" dirty="0"/>
              <a:t> system </a:t>
            </a:r>
            <a:r>
              <a:rPr lang="en-US" dirty="0" err="1"/>
              <a:t>fizic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Full Virtualization</a:t>
            </a:r>
          </a:p>
          <a:p>
            <a:pPr lvl="2"/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intregi</a:t>
            </a:r>
            <a:r>
              <a:rPr lang="en-US" dirty="0"/>
              <a:t> separate.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Process virtualization</a:t>
            </a:r>
          </a:p>
          <a:p>
            <a:pPr lvl="2"/>
            <a:r>
              <a:rPr lang="en-US" dirty="0"/>
              <a:t>sunt </a:t>
            </a:r>
            <a:r>
              <a:rPr lang="en-US" dirty="0" err="1"/>
              <a:t>facute</a:t>
            </a:r>
            <a:r>
              <a:rPr lang="en-US" dirty="0"/>
              <a:t>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execute </a:t>
            </a:r>
            <a:r>
              <a:rPr lang="en-US" dirty="0" err="1"/>
              <a:t>programe</a:t>
            </a:r>
            <a:r>
              <a:rPr lang="en-US" dirty="0"/>
              <a:t> in </a:t>
            </a:r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</a:t>
            </a:r>
            <a:r>
              <a:rPr lang="en-US" dirty="0" err="1"/>
              <a:t>platforma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pornesc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incheie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face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</a:t>
            </a:r>
            <a:r>
              <a:rPr lang="en-US" dirty="0" err="1"/>
              <a:t>aferenta</a:t>
            </a:r>
            <a:r>
              <a:rPr lang="en-US" dirty="0"/>
              <a:t>. (ex JVM)</a:t>
            </a:r>
          </a:p>
        </p:txBody>
      </p:sp>
    </p:spTree>
    <p:extLst>
      <p:ext uri="{BB962C8B-B14F-4D97-AF65-F5344CB8AC3E}">
        <p14:creationId xmlns:p14="http://schemas.microsoft.com/office/powerpoint/2010/main" val="24267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88852-EADB-459D-BE00-3C5BCC1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248087"/>
            <a:ext cx="8229600" cy="1143000"/>
          </a:xfrm>
        </p:spPr>
        <p:txBody>
          <a:bodyPr/>
          <a:lstStyle/>
          <a:p>
            <a:r>
              <a:rPr lang="ro-RO" dirty="0">
                <a:solidFill>
                  <a:schemeClr val="accent1"/>
                </a:solidFill>
              </a:rPr>
              <a:t>Abordare teoretică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F01FA9-BCDE-4426-95CC-84CD21DC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56791"/>
            <a:ext cx="8003232" cy="618083"/>
          </a:xfrm>
        </p:spPr>
        <p:txBody>
          <a:bodyPr>
            <a:normAutofit fontScale="25000" lnSpcReduction="20000"/>
          </a:bodyPr>
          <a:lstStyle/>
          <a:p>
            <a:endParaRPr lang="en-US" b="0" dirty="0"/>
          </a:p>
          <a:p>
            <a:r>
              <a:rPr lang="en-US" sz="6800" b="0" dirty="0" err="1"/>
              <a:t>Hipervizorul</a:t>
            </a:r>
            <a:r>
              <a:rPr lang="en-US" sz="6800" b="0" dirty="0"/>
              <a:t> “</a:t>
            </a:r>
            <a:r>
              <a:rPr lang="en-US" sz="6800" b="0" dirty="0" err="1"/>
              <a:t>traieste</a:t>
            </a:r>
            <a:r>
              <a:rPr lang="en-US" sz="6800" b="0" dirty="0"/>
              <a:t>” </a:t>
            </a:r>
            <a:r>
              <a:rPr lang="en-US" sz="6800" b="0" dirty="0" err="1"/>
              <a:t>intre</a:t>
            </a:r>
            <a:r>
              <a:rPr lang="en-US" sz="6800" b="0" dirty="0"/>
              <a:t> hardware </a:t>
            </a:r>
            <a:r>
              <a:rPr lang="en-US" sz="6800" b="0" dirty="0" err="1"/>
              <a:t>si</a:t>
            </a:r>
            <a:r>
              <a:rPr lang="en-US" sz="6800" b="0" dirty="0"/>
              <a:t> </a:t>
            </a:r>
            <a:r>
              <a:rPr lang="en-US" sz="6800" b="0" dirty="0" err="1"/>
              <a:t>sistemul</a:t>
            </a:r>
            <a:r>
              <a:rPr lang="en-US" sz="6800" b="0" dirty="0"/>
              <a:t> de </a:t>
            </a:r>
            <a:r>
              <a:rPr lang="en-US" sz="6800" b="0" dirty="0" err="1"/>
              <a:t>operare</a:t>
            </a:r>
            <a:r>
              <a:rPr lang="en-US" sz="6800" b="0" dirty="0"/>
              <a:t>, </a:t>
            </a:r>
            <a:r>
              <a:rPr lang="en-US" sz="6800" b="0" dirty="0" err="1"/>
              <a:t>si</a:t>
            </a:r>
            <a:r>
              <a:rPr lang="en-US" sz="6800" b="0" dirty="0"/>
              <a:t> “</a:t>
            </a:r>
            <a:r>
              <a:rPr lang="en-US" sz="6800" b="0" dirty="0" err="1"/>
              <a:t>decupleaza</a:t>
            </a:r>
            <a:r>
              <a:rPr lang="en-US" sz="6800" b="0" dirty="0"/>
              <a:t>” </a:t>
            </a:r>
            <a:r>
              <a:rPr lang="en-US" sz="6800" b="0" dirty="0" err="1"/>
              <a:t>sistemul</a:t>
            </a:r>
            <a:r>
              <a:rPr lang="en-US" sz="6800" b="0" dirty="0"/>
              <a:t> de </a:t>
            </a:r>
            <a:r>
              <a:rPr lang="en-US" sz="6800" b="0" dirty="0" err="1"/>
              <a:t>operare</a:t>
            </a:r>
            <a:r>
              <a:rPr lang="en-US" sz="6800" b="0" dirty="0"/>
              <a:t> de hardware. </a:t>
            </a:r>
            <a:r>
              <a:rPr lang="en-US" sz="6800" b="0" dirty="0" err="1"/>
              <a:t>Acesta</a:t>
            </a:r>
            <a:r>
              <a:rPr lang="en-US" sz="6800" b="0" dirty="0"/>
              <a:t> se </a:t>
            </a:r>
            <a:r>
              <a:rPr lang="en-US" sz="6800" b="0" dirty="0" err="1"/>
              <a:t>ocupa</a:t>
            </a:r>
            <a:r>
              <a:rPr lang="en-US" sz="6800" b="0" dirty="0"/>
              <a:t> de </a:t>
            </a:r>
            <a:r>
              <a:rPr lang="en-US" sz="6800" b="0" dirty="0" err="1"/>
              <a:t>managementul</a:t>
            </a:r>
            <a:r>
              <a:rPr lang="en-US" sz="6800" b="0" dirty="0"/>
              <a:t> de </a:t>
            </a:r>
            <a:r>
              <a:rPr lang="en-US" sz="6800" b="0" dirty="0" err="1"/>
              <a:t>resurse</a:t>
            </a:r>
            <a:r>
              <a:rPr lang="en-US" sz="6800" b="0" dirty="0"/>
              <a:t> (ca </a:t>
            </a:r>
            <a:r>
              <a:rPr lang="en-US" sz="6800" b="0" dirty="0" err="1"/>
              <a:t>memoria</a:t>
            </a:r>
            <a:r>
              <a:rPr lang="en-US" sz="6800" b="0" dirty="0"/>
              <a:t> </a:t>
            </a:r>
            <a:r>
              <a:rPr lang="en-US" sz="6800" b="0" dirty="0" err="1"/>
              <a:t>si</a:t>
            </a:r>
            <a:r>
              <a:rPr lang="en-US" sz="6800" b="0" dirty="0"/>
              <a:t> disk I/O) </a:t>
            </a:r>
            <a:r>
              <a:rPr lang="en-US" sz="6800" b="0" dirty="0" err="1"/>
              <a:t>si</a:t>
            </a:r>
            <a:r>
              <a:rPr lang="en-US" sz="6800" b="0" dirty="0"/>
              <a:t> </a:t>
            </a:r>
            <a:r>
              <a:rPr lang="en-US" sz="6800" b="0" dirty="0" err="1"/>
              <a:t>administreaza</a:t>
            </a:r>
            <a:r>
              <a:rPr lang="en-US" sz="6800" b="0" dirty="0"/>
              <a:t> </a:t>
            </a:r>
            <a:r>
              <a:rPr lang="en-US" sz="6800" b="0" dirty="0" err="1"/>
              <a:t>accesul</a:t>
            </a:r>
            <a:r>
              <a:rPr lang="en-US" sz="6800" b="0" dirty="0"/>
              <a:t> la </a:t>
            </a:r>
            <a:r>
              <a:rPr lang="en-US" sz="6800" b="0" dirty="0" err="1"/>
              <a:t>acestea</a:t>
            </a:r>
            <a:r>
              <a:rPr lang="en-US" sz="6800" b="0" dirty="0"/>
              <a:t>.</a:t>
            </a:r>
            <a:endParaRPr lang="ro-RO" sz="68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67D152-BA0B-4863-90D8-AFCDA18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99176" cy="365125"/>
          </a:xfrm>
        </p:spPr>
        <p:txBody>
          <a:bodyPr/>
          <a:lstStyle/>
          <a:p>
            <a:r>
              <a:rPr lang="ro-RO" dirty="0"/>
              <a:t>*</a:t>
            </a:r>
            <a:r>
              <a:rPr lang="en-US" dirty="0"/>
              <a:t>https://infosys.beckhoff.com/content/1033/el32xx/Images/png/1496969995__Web.png</a:t>
            </a:r>
          </a:p>
        </p:txBody>
      </p:sp>
      <p:pic>
        <p:nvPicPr>
          <p:cNvPr id="1030" name="Picture 6" descr="Imagini pentru Hypervisor">
            <a:extLst>
              <a:ext uri="{FF2B5EF4-FFF2-40B4-BE49-F238E27FC236}">
                <a16:creationId xmlns:a16="http://schemas.microsoft.com/office/drawing/2014/main" id="{1881F53A-99C7-471C-A722-C2FADF15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1" y="2197122"/>
            <a:ext cx="7908250" cy="444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E0B-FC2C-4729-8B50-DDEDB8D3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Analiza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tendintelor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actuale</a:t>
            </a:r>
            <a:r>
              <a:rPr lang="en-US" dirty="0">
                <a:solidFill>
                  <a:schemeClr val="accent1"/>
                </a:solidFill>
              </a:rPr>
              <a:t> in </a:t>
            </a:r>
            <a:r>
              <a:rPr lang="en-US" dirty="0" err="1">
                <a:solidFill>
                  <a:schemeClr val="accent1"/>
                </a:solidFill>
              </a:rPr>
              <a:t>domeiu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0EB-88AC-4DF8-9977-0A5F464F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KVM (Kernel Virtual Machine)</a:t>
            </a:r>
          </a:p>
          <a:p>
            <a:pPr lvl="1"/>
            <a:r>
              <a:rPr lang="en-US" dirty="0" err="1"/>
              <a:t>OpenSource</a:t>
            </a:r>
            <a:endParaRPr lang="en-US" dirty="0"/>
          </a:p>
          <a:p>
            <a:pPr lvl="2"/>
            <a:r>
              <a:rPr lang="en-US" dirty="0"/>
              <a:t>Kernel module -&gt; Kernel acts as hypervisor</a:t>
            </a:r>
          </a:p>
          <a:p>
            <a:pPr lvl="2"/>
            <a:r>
              <a:rPr lang="en-US" dirty="0"/>
              <a:t>Needs </a:t>
            </a:r>
            <a:r>
              <a:rPr lang="en-US" dirty="0" err="1"/>
              <a:t>virtualiation</a:t>
            </a:r>
            <a:r>
              <a:rPr lang="en-US" dirty="0"/>
              <a:t> aware CPU: Intel-VYT </a:t>
            </a:r>
            <a:r>
              <a:rPr lang="en-US" dirty="0" err="1"/>
              <a:t>Amd</a:t>
            </a:r>
            <a:r>
              <a:rPr lang="en-US" dirty="0"/>
              <a:t>-V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Loadable .ko</a:t>
            </a:r>
          </a:p>
          <a:p>
            <a:pPr lvl="2"/>
            <a:r>
              <a:rPr lang="en-US" b="1" dirty="0" err="1"/>
              <a:t>kvm-intel.ko</a:t>
            </a:r>
            <a:r>
              <a:rPr lang="en-US" b="1" dirty="0"/>
              <a:t>, </a:t>
            </a:r>
            <a:r>
              <a:rPr lang="en-US" b="1" dirty="0" err="1"/>
              <a:t>kvm-amd.ko</a:t>
            </a:r>
            <a:endParaRPr lang="en-US" b="1" dirty="0"/>
          </a:p>
          <a:p>
            <a:pPr lvl="1"/>
            <a:r>
              <a:rPr lang="en-US" dirty="0"/>
              <a:t>Support for: Linux, BSD, </a:t>
            </a:r>
            <a:r>
              <a:rPr lang="en-US" u="sng" dirty="0">
                <a:hlinkClick r:id="rId2"/>
              </a:rPr>
              <a:t>Solaris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Windows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Haiku</a:t>
            </a:r>
            <a:r>
              <a:rPr lang="en-US" dirty="0"/>
              <a:t>, </a:t>
            </a:r>
            <a:r>
              <a:rPr lang="en-US" u="sng" dirty="0" err="1">
                <a:hlinkClick r:id="rId5"/>
              </a:rPr>
              <a:t>ReactOS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Plan 9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AROS Research Operating System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u="sng" dirty="0">
                <a:hlinkClick r:id="rId8"/>
              </a:rPr>
              <a:t>macOS</a:t>
            </a:r>
            <a:endParaRPr lang="en-US" u="sng" dirty="0"/>
          </a:p>
          <a:p>
            <a:pPr lvl="1"/>
            <a:r>
              <a:rPr lang="en-US" u="sng" dirty="0"/>
              <a:t>Has a VMM to map VCPU, Networking </a:t>
            </a:r>
            <a:r>
              <a:rPr lang="en-US" u="sng" dirty="0" err="1"/>
              <a:t>etc</a:t>
            </a:r>
            <a:r>
              <a:rPr lang="en-US" u="sng" dirty="0"/>
              <a:t> to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3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95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F88852-EADB-459D-BE00-3C5BCC1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75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KVM</a:t>
            </a:r>
          </a:p>
        </p:txBody>
      </p:sp>
      <p:pic>
        <p:nvPicPr>
          <p:cNvPr id="3074" name="Picture 2" descr="https://lh6.googleusercontent.com/vQn0cSEDuzHYdu1yQqfln4m4W4yd628FUs__qi3cShbVa3HA16DZGNuy26qhanw17hObVTbLj-VjXhwDYh_nf6LTHPyveWLIn_-Ft_evXODrIYSwSxwP2OBI2zh_YZ_uEHLJ2kUKBaro9R6d6g">
            <a:extLst>
              <a:ext uri="{FF2B5EF4-FFF2-40B4-BE49-F238E27FC236}">
                <a16:creationId xmlns:a16="http://schemas.microsoft.com/office/drawing/2014/main" id="{AEB552A7-F256-4A0C-9A27-6F8832CF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1" y="386430"/>
            <a:ext cx="5494406" cy="5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67D152-BA0B-4863-90D8-AFCDA18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5993" y="6473597"/>
            <a:ext cx="527412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*https://infosys.beckhoff.com/content/1033/el32xx/Images/png/1496969995__Web.png</a:t>
            </a:r>
          </a:p>
        </p:txBody>
      </p:sp>
    </p:spTree>
    <p:extLst>
      <p:ext uri="{BB962C8B-B14F-4D97-AF65-F5344CB8AC3E}">
        <p14:creationId xmlns:p14="http://schemas.microsoft.com/office/powerpoint/2010/main" val="34741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Xen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6111" y="1855365"/>
            <a:ext cx="8229600" cy="481399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Hypervisor type 1 </a:t>
            </a:r>
            <a:r>
              <a:rPr lang="en-US" dirty="0">
                <a:sym typeface="Wingdings" panose="05000000000000000000" pitchFamily="2" charset="2"/>
              </a:rPr>
              <a:t> bare-metal</a:t>
            </a:r>
          </a:p>
          <a:p>
            <a:pPr>
              <a:defRPr/>
            </a:pPr>
            <a:r>
              <a:rPr lang="en-US" dirty="0" err="1">
                <a:sym typeface="Wingdings" panose="05000000000000000000" pitchFamily="2" charset="2"/>
              </a:rPr>
              <a:t>Ruleaza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privilegiat</a:t>
            </a:r>
            <a:endParaRPr lang="en-US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err="1">
                <a:sym typeface="Wingdings" panose="05000000000000000000" pitchFamily="2" charset="2"/>
              </a:rPr>
              <a:t>Foloseste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paaravirtualizare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dirty="0" err="1">
                <a:sym typeface="Wingdings" panose="05000000000000000000" pitchFamily="2" charset="2"/>
              </a:rPr>
              <a:t>SysCall-uri</a:t>
            </a:r>
            <a:r>
              <a:rPr lang="en-US" dirty="0">
                <a:sym typeface="Wingdings" panose="05000000000000000000" pitchFamily="2" charset="2"/>
              </a:rPr>
              <a:t> -&gt; </a:t>
            </a:r>
            <a:r>
              <a:rPr lang="en-US" dirty="0" err="1">
                <a:sym typeface="Wingdings" panose="05000000000000000000" pitchFamily="2" charset="2"/>
              </a:rPr>
              <a:t>HyperCalluri</a:t>
            </a:r>
            <a:endParaRPr lang="en-US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err="1"/>
              <a:t>Hipervizorul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de</a:t>
            </a:r>
          </a:p>
          <a:p>
            <a:pPr lvl="1">
              <a:defRPr/>
            </a:pP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de CPU, management de </a:t>
            </a:r>
            <a:r>
              <a:rPr lang="en-US" dirty="0" err="1"/>
              <a:t>memorie</a:t>
            </a:r>
            <a:r>
              <a:rPr lang="en-US" dirty="0"/>
              <a:t>,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>
              <a:defRPr/>
            </a:pPr>
            <a:r>
              <a:rPr lang="en-US" dirty="0" err="1"/>
              <a:t>Pornirea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privilegiat</a:t>
            </a:r>
            <a:r>
              <a:rPr lang="en-US" dirty="0"/>
              <a:t> (dom0)</a:t>
            </a:r>
          </a:p>
          <a:p>
            <a:pPr lvl="1">
              <a:defRPr/>
            </a:pPr>
            <a:r>
              <a:rPr lang="en-US" dirty="0" err="1"/>
              <a:t>Doar</a:t>
            </a:r>
            <a:r>
              <a:rPr lang="en-US" dirty="0"/>
              <a:t> dom0 are access pe HW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de </a:t>
            </a:r>
            <a:r>
              <a:rPr lang="en-US" dirty="0" err="1"/>
              <a:t>domU</a:t>
            </a:r>
            <a:endParaRPr lang="ro-RO" dirty="0"/>
          </a:p>
          <a:p>
            <a:pPr>
              <a:defRPr/>
            </a:pPr>
            <a:endParaRPr lang="ro-RO" dirty="0"/>
          </a:p>
          <a:p>
            <a:pPr>
              <a:defRPr/>
            </a:pPr>
            <a:endParaRPr lang="ro-RO" dirty="0"/>
          </a:p>
          <a:p>
            <a:pPr>
              <a:defRPr/>
            </a:pPr>
            <a:endParaRPr lang="ro-RO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6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F88852-EADB-459D-BE00-3C5BCC1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Xen</a:t>
            </a:r>
          </a:p>
        </p:txBody>
      </p:sp>
      <p:pic>
        <p:nvPicPr>
          <p:cNvPr id="4098" name="Picture 2" descr="Imagini pentru xen hypervisor">
            <a:extLst>
              <a:ext uri="{FF2B5EF4-FFF2-40B4-BE49-F238E27FC236}">
                <a16:creationId xmlns:a16="http://schemas.microsoft.com/office/drawing/2014/main" id="{425B9DC1-FFFA-4A81-9DA1-86E1C627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817404"/>
            <a:ext cx="8178799" cy="410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67D152-BA0B-4863-90D8-AFCDA18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*https://infosys.beckhoff.com/content/1033/el32xx/Images/png/1496969995__Web.png</a:t>
            </a:r>
          </a:p>
        </p:txBody>
      </p:sp>
    </p:spTree>
    <p:extLst>
      <p:ext uri="{BB962C8B-B14F-4D97-AF65-F5344CB8AC3E}">
        <p14:creationId xmlns:p14="http://schemas.microsoft.com/office/powerpoint/2010/main" val="232629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619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Utilizarea masinilor virtuale pentru executia sistemelor de operare pe microprocesoare scalabile </vt:lpstr>
      <vt:lpstr>Cuprins</vt:lpstr>
      <vt:lpstr>Introducere</vt:lpstr>
      <vt:lpstr>Abordare teoretica</vt:lpstr>
      <vt:lpstr>Abordare teoretică</vt:lpstr>
      <vt:lpstr>Analiza tendintelor actuale in domeiu</vt:lpstr>
      <vt:lpstr>KVM</vt:lpstr>
      <vt:lpstr>Xen</vt:lpstr>
      <vt:lpstr>Xen</vt:lpstr>
      <vt:lpstr>VMWare</vt:lpstr>
      <vt:lpstr>VmWare ESXi</vt:lpstr>
      <vt:lpstr>Tehnologii avansate utilizate în arhitecturi bazate pe rețele de “cluster”-e  </vt:lpstr>
      <vt:lpstr>Cuprins</vt:lpstr>
      <vt:lpstr>Introducere</vt:lpstr>
      <vt:lpstr>Abordare Teoretica</vt:lpstr>
      <vt:lpstr>HDFS</vt:lpstr>
      <vt:lpstr>Application</vt:lpstr>
      <vt:lpstr>Simulare</vt:lpstr>
      <vt:lpstr>Plot data from output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masinilor virtuale pentru executia sistemelor de operare pe microprocesoare scalabile </dc:title>
  <dc:creator>Ioana Popescu</dc:creator>
  <cp:lastModifiedBy>Popescu, Ioana</cp:lastModifiedBy>
  <cp:revision>35</cp:revision>
  <dcterms:created xsi:type="dcterms:W3CDTF">2019-05-20T21:53:55Z</dcterms:created>
  <dcterms:modified xsi:type="dcterms:W3CDTF">2019-05-21T07:24:30Z</dcterms:modified>
</cp:coreProperties>
</file>