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sp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GB"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spAutoFit/>
          </a:bodyPr>
          <a:p>
            <a:endParaRPr b="0" lang="en-GB"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n-GB" sz="5200" spc="-1" strike="noStrike">
                <a:solidFill>
                  <a:srgbClr val="000000"/>
                </a:solidFill>
                <a:latin typeface="Arial"/>
              </a:rPr>
              <a:t>Click to edit the title text format</a:t>
            </a:r>
            <a:endParaRPr b="0" lang="en-GB"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A00AA960-9532-4DCB-A215-D650192A17C5}" type="slidenum">
              <a:rPr b="0" lang="en-GB" sz="1000" spc="-1" strike="noStrike">
                <a:solidFill>
                  <a:srgbClr val="595959"/>
                </a:solidFill>
                <a:latin typeface="Arial"/>
                <a:ea typeface="Arial"/>
              </a:rPr>
              <a:t>&lt;number&gt;</a:t>
            </a:fld>
            <a:endParaRPr b="0" lang="en-GB"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n-GB" sz="2800" spc="-1" strike="noStrike">
                <a:solidFill>
                  <a:srgbClr val="000000"/>
                </a:solidFill>
                <a:latin typeface="Arial"/>
              </a:rPr>
              <a:t>Click to edit the title text format</a:t>
            </a:r>
            <a:endParaRPr b="0" lang="en-GB"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178A3D1A-BD86-473D-821C-DE22DFA84DFA}" type="slidenum">
              <a:rPr b="0" lang="en-GB" sz="1000" spc="-1" strike="noStrike">
                <a:solidFill>
                  <a:srgbClr val="595959"/>
                </a:solidFill>
                <a:latin typeface="Arial"/>
                <a:ea typeface="Arial"/>
              </a:rPr>
              <a:t>&lt;number&gt;</a:t>
            </a:fld>
            <a:endParaRPr b="0" lang="en-GB"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github.com/IoanaC90/proiect_1/blob/main/Club_fotbal.md" TargetMode="Externa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rmAutofit/>
          </a:bodyPr>
          <a:p>
            <a:pPr algn="ctr">
              <a:lnSpc>
                <a:spcPct val="100000"/>
              </a:lnSpc>
            </a:pPr>
            <a:r>
              <a:rPr b="1" lang="en-GB" sz="5200" spc="-1" strike="noStrike">
                <a:solidFill>
                  <a:srgbClr val="000000"/>
                </a:solidFill>
                <a:latin typeface="Arial"/>
                <a:ea typeface="Arial"/>
              </a:rPr>
              <a:t>Proiect final</a:t>
            </a:r>
            <a:endParaRPr b="0" lang="en-GB"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rmAutofit fontScale="66000"/>
          </a:bodyPr>
          <a:p>
            <a:pPr algn="ctr">
              <a:lnSpc>
                <a:spcPct val="100000"/>
              </a:lnSpc>
            </a:pPr>
            <a:r>
              <a:rPr b="0" lang="en-GB" sz="2800" spc="-1" strike="noStrike">
                <a:solidFill>
                  <a:srgbClr val="000000"/>
                </a:solidFill>
                <a:latin typeface="Arial"/>
                <a:ea typeface="Arial"/>
              </a:rPr>
              <a:t>Craciun Ioana</a:t>
            </a:r>
            <a:endParaRPr b="0" lang="en-GB" sz="2800" spc="-1" strike="noStrike">
              <a:latin typeface="Arial"/>
            </a:endParaRPr>
          </a:p>
          <a:p>
            <a:pPr algn="ctr">
              <a:lnSpc>
                <a:spcPct val="100000"/>
              </a:lnSpc>
            </a:pPr>
            <a:r>
              <a:rPr b="0" lang="en-GB" sz="2800" spc="-1" strike="noStrike">
                <a:solidFill>
                  <a:srgbClr val="000000"/>
                </a:solidFill>
                <a:latin typeface="Arial"/>
                <a:ea typeface="Arial"/>
              </a:rPr>
              <a:t>04.09.2024</a:t>
            </a:r>
            <a:endParaRPr b="0" lang="en-GB"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16480" y="1348560"/>
            <a:ext cx="4286160" cy="970200"/>
          </a:xfrm>
          <a:prstGeom prst="rect">
            <a:avLst/>
          </a:prstGeom>
          <a:noFill/>
          <a:ln>
            <a:noFill/>
          </a:ln>
        </p:spPr>
        <p:txBody>
          <a:bodyPr tIns="91440" bIns="91440">
            <a:noAutofit/>
          </a:bodyPr>
          <a:p>
            <a:pPr>
              <a:lnSpc>
                <a:spcPct val="115000"/>
              </a:lnSpc>
              <a:spcAft>
                <a:spcPts val="1199"/>
              </a:spcAft>
            </a:pPr>
            <a:r>
              <a:rPr b="0" lang="en-GB" sz="1200" spc="-1" strike="noStrike">
                <a:solidFill>
                  <a:srgbClr val="000000"/>
                </a:solidFill>
                <a:latin typeface="Arial"/>
                <a:ea typeface="Arial"/>
              </a:rPr>
              <a:t>Aceasta instructiune returneaza numele,prenumele copilului si id-ul antrenorului,daca id-ul antrenorului este 2</a:t>
            </a:r>
            <a:endParaRPr b="0" lang="en-GB" sz="1200" spc="-1" strike="noStrike">
              <a:solidFill>
                <a:srgbClr val="000000"/>
              </a:solidFill>
              <a:latin typeface="Arial"/>
            </a:endParaRPr>
          </a:p>
        </p:txBody>
      </p:sp>
      <p:pic>
        <p:nvPicPr>
          <p:cNvPr id="123" name="Google Shape;135;p22" descr=""/>
          <p:cNvPicPr/>
          <p:nvPr/>
        </p:nvPicPr>
        <p:blipFill>
          <a:blip r:embed="rId1"/>
          <a:stretch/>
        </p:blipFill>
        <p:spPr>
          <a:xfrm>
            <a:off x="342720" y="924120"/>
            <a:ext cx="5233320" cy="202320"/>
          </a:xfrm>
          <a:prstGeom prst="rect">
            <a:avLst/>
          </a:prstGeom>
          <a:ln>
            <a:noFill/>
          </a:ln>
        </p:spPr>
      </p:pic>
      <p:pic>
        <p:nvPicPr>
          <p:cNvPr id="124" name="Google Shape;136;p22" descr=""/>
          <p:cNvPicPr/>
          <p:nvPr/>
        </p:nvPicPr>
        <p:blipFill>
          <a:blip r:embed="rId2"/>
          <a:stretch/>
        </p:blipFill>
        <p:spPr>
          <a:xfrm>
            <a:off x="6178320" y="924120"/>
            <a:ext cx="2152440" cy="475920"/>
          </a:xfrm>
          <a:prstGeom prst="rect">
            <a:avLst/>
          </a:prstGeom>
          <a:ln>
            <a:noFill/>
          </a:ln>
        </p:spPr>
      </p:pic>
      <p:pic>
        <p:nvPicPr>
          <p:cNvPr id="125" name="Google Shape;137;p22" descr=""/>
          <p:cNvPicPr/>
          <p:nvPr/>
        </p:nvPicPr>
        <p:blipFill>
          <a:blip r:embed="rId3"/>
          <a:stretch/>
        </p:blipFill>
        <p:spPr>
          <a:xfrm>
            <a:off x="343080" y="2774880"/>
            <a:ext cx="5834880" cy="237600"/>
          </a:xfrm>
          <a:prstGeom prst="rect">
            <a:avLst/>
          </a:prstGeom>
          <a:ln>
            <a:noFill/>
          </a:ln>
        </p:spPr>
      </p:pic>
      <p:pic>
        <p:nvPicPr>
          <p:cNvPr id="126" name="Google Shape;138;p22" descr=""/>
          <p:cNvPicPr/>
          <p:nvPr/>
        </p:nvPicPr>
        <p:blipFill>
          <a:blip r:embed="rId4"/>
          <a:stretch/>
        </p:blipFill>
        <p:spPr>
          <a:xfrm>
            <a:off x="423000" y="3390120"/>
            <a:ext cx="2152440" cy="429480"/>
          </a:xfrm>
          <a:prstGeom prst="rect">
            <a:avLst/>
          </a:prstGeom>
          <a:ln>
            <a:noFill/>
          </a:ln>
        </p:spPr>
      </p:pic>
      <p:sp>
        <p:nvSpPr>
          <p:cNvPr id="127" name="CustomShape 2"/>
          <p:cNvSpPr/>
          <p:nvPr/>
        </p:nvSpPr>
        <p:spPr>
          <a:xfrm>
            <a:off x="3491280" y="3358080"/>
            <a:ext cx="5421960" cy="46152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	</a:t>
            </a:r>
            <a:r>
              <a:rPr b="0" lang="en-GB" sz="1200" spc="-1" strike="noStrike">
                <a:solidFill>
                  <a:srgbClr val="000000"/>
                </a:solidFill>
                <a:latin typeface="Arial"/>
                <a:ea typeface="Arial"/>
              </a:rPr>
              <a:t>Prin aceasta secventa de cod se returneaza numele si prenumele antrenorului,pentru cei al caror nume se termina cu “-an”.</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698760" y="2841480"/>
            <a:ext cx="7610040" cy="1726920"/>
          </a:xfrm>
          <a:prstGeom prst="rect">
            <a:avLst/>
          </a:prstGeom>
          <a:noFill/>
          <a:ln>
            <a:noFill/>
          </a:ln>
        </p:spPr>
        <p:txBody>
          <a:bodyPr tIns="91440" bIns="91440">
            <a:normAutofit/>
          </a:bodyPr>
          <a:p>
            <a:pPr>
              <a:lnSpc>
                <a:spcPct val="115000"/>
              </a:lnSpc>
            </a:pPr>
            <a:r>
              <a:rPr b="0" lang="en-GB" sz="1200" spc="-1" strike="noStrike">
                <a:solidFill>
                  <a:srgbClr val="000000"/>
                </a:solidFill>
                <a:latin typeface="Arial"/>
                <a:ea typeface="Arial"/>
              </a:rPr>
              <a:t>	</a:t>
            </a:r>
            <a:r>
              <a:rPr b="0" lang="en-GB" sz="1200" spc="-1" strike="noStrike">
                <a:solidFill>
                  <a:srgbClr val="000000"/>
                </a:solidFill>
                <a:latin typeface="Arial"/>
                <a:ea typeface="Arial"/>
              </a:rPr>
              <a:t>Cu ajutorul instructiunii ‘CROSS JOIN’ am facut legatura intre tabelul ‘Date_copii’ si ‘Date_parinti’.</a:t>
            </a:r>
            <a:endParaRPr b="0" lang="en-GB" sz="1200" spc="-1" strike="noStrike">
              <a:solidFill>
                <a:srgbClr val="000000"/>
              </a:solidFill>
              <a:latin typeface="Arial"/>
            </a:endParaRPr>
          </a:p>
          <a:p>
            <a:pPr>
              <a:lnSpc>
                <a:spcPct val="115000"/>
              </a:lnSpc>
              <a:spcBef>
                <a:spcPts val="1199"/>
              </a:spcBef>
              <a:spcAft>
                <a:spcPts val="1199"/>
              </a:spcAft>
            </a:pPr>
            <a:r>
              <a:rPr b="0" lang="en-GB" sz="1200" spc="-1" strike="noStrike">
                <a:solidFill>
                  <a:srgbClr val="000000"/>
                </a:solidFill>
                <a:latin typeface="Arial"/>
                <a:ea typeface="Arial"/>
              </a:rPr>
              <a:t>Am afisat toate datele cumulate din cele doua tabele.</a:t>
            </a:r>
            <a:endParaRPr b="0" lang="en-GB" sz="1200" spc="-1" strike="noStrike">
              <a:solidFill>
                <a:srgbClr val="000000"/>
              </a:solidFill>
              <a:latin typeface="Arial"/>
            </a:endParaRPr>
          </a:p>
        </p:txBody>
      </p:sp>
      <p:pic>
        <p:nvPicPr>
          <p:cNvPr id="129" name="Google Shape;145;p23" descr=""/>
          <p:cNvPicPr/>
          <p:nvPr/>
        </p:nvPicPr>
        <p:blipFill>
          <a:blip r:embed="rId1"/>
          <a:stretch/>
        </p:blipFill>
        <p:spPr>
          <a:xfrm>
            <a:off x="698760" y="393120"/>
            <a:ext cx="7610040" cy="262440"/>
          </a:xfrm>
          <a:prstGeom prst="rect">
            <a:avLst/>
          </a:prstGeom>
          <a:ln>
            <a:noFill/>
          </a:ln>
        </p:spPr>
      </p:pic>
      <p:pic>
        <p:nvPicPr>
          <p:cNvPr id="130" name="Google Shape;146;p23" descr=""/>
          <p:cNvPicPr/>
          <p:nvPr/>
        </p:nvPicPr>
        <p:blipFill>
          <a:blip r:embed="rId2"/>
          <a:stretch/>
        </p:blipFill>
        <p:spPr>
          <a:xfrm>
            <a:off x="698760" y="892440"/>
            <a:ext cx="7610040" cy="145692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685080" y="3463200"/>
            <a:ext cx="7610040" cy="1726920"/>
          </a:xfrm>
          <a:prstGeom prst="rect">
            <a:avLst/>
          </a:prstGeom>
          <a:noFill/>
          <a:ln>
            <a:noFill/>
          </a:ln>
        </p:spPr>
        <p:txBody>
          <a:bodyPr tIns="91440" bIns="91440">
            <a:normAutofit/>
          </a:bodyPr>
          <a:p>
            <a:pPr>
              <a:lnSpc>
                <a:spcPct val="115000"/>
              </a:lnSpc>
              <a:spcAft>
                <a:spcPts val="1199"/>
              </a:spcAft>
            </a:pPr>
            <a:r>
              <a:rPr b="0" lang="en-GB" sz="1200" spc="-1" strike="noStrike">
                <a:solidFill>
                  <a:srgbClr val="000000"/>
                </a:solidFill>
                <a:latin typeface="Arial"/>
                <a:ea typeface="Arial"/>
              </a:rPr>
              <a:t>Am folosit instructiunea ‘INNER JOIN’ pentru a returna toate datele din tabelu ‘Date_copii’ si ‘Echipamente’ pentru copiii care au echipamente.</a:t>
            </a:r>
            <a:r>
              <a:rPr b="0" lang="en-GB" sz="1200" spc="-1" strike="noStrike">
                <a:solidFill>
                  <a:srgbClr val="000000"/>
                </a:solidFill>
                <a:latin typeface="Arial"/>
                <a:ea typeface="Arial"/>
              </a:rPr>
              <a:t>	</a:t>
            </a:r>
            <a:endParaRPr b="0" lang="en-GB" sz="1200" spc="-1" strike="noStrike">
              <a:solidFill>
                <a:srgbClr val="000000"/>
              </a:solidFill>
              <a:latin typeface="Arial"/>
            </a:endParaRPr>
          </a:p>
        </p:txBody>
      </p:sp>
      <p:pic>
        <p:nvPicPr>
          <p:cNvPr id="132" name="Google Shape;152;p24" descr=""/>
          <p:cNvPicPr/>
          <p:nvPr/>
        </p:nvPicPr>
        <p:blipFill>
          <a:blip r:embed="rId1"/>
          <a:stretch/>
        </p:blipFill>
        <p:spPr>
          <a:xfrm>
            <a:off x="671400" y="646560"/>
            <a:ext cx="7637040" cy="262440"/>
          </a:xfrm>
          <a:prstGeom prst="rect">
            <a:avLst/>
          </a:prstGeom>
          <a:ln>
            <a:noFill/>
          </a:ln>
        </p:spPr>
      </p:pic>
      <p:pic>
        <p:nvPicPr>
          <p:cNvPr id="133" name="Google Shape;153;p24" descr=""/>
          <p:cNvPicPr/>
          <p:nvPr/>
        </p:nvPicPr>
        <p:blipFill>
          <a:blip r:embed="rId2"/>
          <a:stretch/>
        </p:blipFill>
        <p:spPr>
          <a:xfrm>
            <a:off x="671400" y="1399680"/>
            <a:ext cx="7637040" cy="13320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766800" y="1913400"/>
            <a:ext cx="7610040" cy="2936880"/>
          </a:xfrm>
          <a:prstGeom prst="rect">
            <a:avLst/>
          </a:prstGeom>
          <a:noFill/>
          <a:ln>
            <a:noFill/>
          </a:ln>
        </p:spPr>
        <p:txBody>
          <a:bodyPr tIns="91440" bIns="91440">
            <a:noAutofit/>
          </a:bodyPr>
          <a:p>
            <a:pPr>
              <a:lnSpc>
                <a:spcPct val="115000"/>
              </a:lnSpc>
            </a:pPr>
            <a:r>
              <a:rPr b="0" lang="en-GB" sz="1200" spc="-1" strike="noStrike">
                <a:solidFill>
                  <a:srgbClr val="000000"/>
                </a:solidFill>
                <a:latin typeface="Arial"/>
                <a:ea typeface="Arial"/>
              </a:rPr>
              <a:t>Cu ajutorul functiei ‘LEFT JOIN’ am returnat toate datele din tabelul ‘Date_copii’ si ‘Date_parinti’ doar pentru copilul care are parinti al caror nume este ‘Craciun’.</a:t>
            </a:r>
            <a:endParaRPr b="0" lang="en-GB" sz="1200" spc="-1" strike="noStrike">
              <a:solidFill>
                <a:srgbClr val="000000"/>
              </a:solidFill>
              <a:latin typeface="Arial"/>
            </a:endParaRPr>
          </a:p>
          <a:p>
            <a:pPr>
              <a:lnSpc>
                <a:spcPct val="115000"/>
              </a:lnSpc>
              <a:spcBef>
                <a:spcPts val="1199"/>
              </a:spcBef>
            </a:pPr>
            <a:endParaRPr b="0" lang="en-GB" sz="1200" spc="-1" strike="noStrike">
              <a:solidFill>
                <a:srgbClr val="000000"/>
              </a:solidFill>
              <a:latin typeface="Arial"/>
            </a:endParaRPr>
          </a:p>
          <a:p>
            <a:pPr>
              <a:lnSpc>
                <a:spcPct val="115000"/>
              </a:lnSpc>
              <a:spcBef>
                <a:spcPts val="1199"/>
              </a:spcBef>
            </a:pPr>
            <a:endParaRPr b="0" lang="en-GB" sz="1200" spc="-1" strike="noStrike">
              <a:solidFill>
                <a:srgbClr val="000000"/>
              </a:solidFill>
              <a:latin typeface="Arial"/>
            </a:endParaRPr>
          </a:p>
          <a:p>
            <a:pPr>
              <a:lnSpc>
                <a:spcPct val="115000"/>
              </a:lnSpc>
              <a:spcBef>
                <a:spcPts val="1199"/>
              </a:spcBef>
              <a:spcAft>
                <a:spcPts val="1199"/>
              </a:spcAft>
            </a:pPr>
            <a:r>
              <a:rPr b="0" lang="en-GB" sz="1200" spc="-1" strike="noStrike" u="sng">
                <a:solidFill>
                  <a:srgbClr val="0097a7"/>
                </a:solidFill>
                <a:uFillTx/>
                <a:latin typeface="Arial"/>
                <a:ea typeface="Arial"/>
                <a:hlinkClick r:id="rId1"/>
              </a:rPr>
              <a:t>https://github.com/IoanaC90/proiect_1/blob/main/Club_fotbal.md</a:t>
            </a:r>
            <a:endParaRPr b="0" lang="en-GB" sz="1200" spc="-1" strike="noStrike">
              <a:solidFill>
                <a:srgbClr val="000000"/>
              </a:solidFill>
              <a:latin typeface="Arial"/>
            </a:endParaRPr>
          </a:p>
          <a:p>
            <a:pPr>
              <a:lnSpc>
                <a:spcPct val="115000"/>
              </a:lnSpc>
              <a:spcBef>
                <a:spcPts val="1199"/>
              </a:spcBef>
              <a:spcAft>
                <a:spcPts val="1199"/>
              </a:spcAft>
            </a:pPr>
            <a:r>
              <a:rPr b="0" lang="en-GB" sz="1200" spc="-1" strike="noStrike" u="sng">
                <a:solidFill>
                  <a:srgbClr val="0097a7"/>
                </a:solidFill>
                <a:uFillTx/>
                <a:latin typeface="Arial"/>
                <a:ea typeface="Arial"/>
              </a:rPr>
              <a:t>https://github.com/IoanaC90/proiect_1/blob/main/proiect%20club%20de%20fotbal_v3.sql</a:t>
            </a:r>
            <a:endParaRPr b="0" lang="en-GB" sz="1200" spc="-1" strike="noStrike">
              <a:solidFill>
                <a:srgbClr val="000000"/>
              </a:solidFill>
              <a:latin typeface="Arial"/>
            </a:endParaRPr>
          </a:p>
        </p:txBody>
      </p:sp>
      <p:pic>
        <p:nvPicPr>
          <p:cNvPr id="135" name="Google Shape;159;p25" descr=""/>
          <p:cNvPicPr/>
          <p:nvPr/>
        </p:nvPicPr>
        <p:blipFill>
          <a:blip r:embed="rId2"/>
          <a:stretch/>
        </p:blipFill>
        <p:spPr>
          <a:xfrm>
            <a:off x="312840" y="492120"/>
            <a:ext cx="8838720" cy="182160"/>
          </a:xfrm>
          <a:prstGeom prst="rect">
            <a:avLst/>
          </a:prstGeom>
          <a:ln>
            <a:noFill/>
          </a:ln>
        </p:spPr>
      </p:pic>
      <p:pic>
        <p:nvPicPr>
          <p:cNvPr id="136" name="Google Shape;160;p25" descr=""/>
          <p:cNvPicPr/>
          <p:nvPr/>
        </p:nvPicPr>
        <p:blipFill>
          <a:blip r:embed="rId3"/>
          <a:stretch/>
        </p:blipFill>
        <p:spPr>
          <a:xfrm>
            <a:off x="861840" y="984600"/>
            <a:ext cx="7419600" cy="6188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388080" y="1733400"/>
            <a:ext cx="8367840" cy="1676520"/>
          </a:xfrm>
          <a:prstGeom prst="rect">
            <a:avLst/>
          </a:prstGeom>
          <a:noFill/>
          <a:ln>
            <a:noFill/>
          </a:ln>
        </p:spPr>
        <p:txBody>
          <a:bodyPr tIns="91440" bIns="91440">
            <a:normAutofit/>
          </a:bodyPr>
          <a:p>
            <a:pPr algn="ctr">
              <a:lnSpc>
                <a:spcPct val="115000"/>
              </a:lnSpc>
            </a:pPr>
            <a:endParaRPr b="0" lang="en-GB" sz="1400" spc="-1" strike="noStrike">
              <a:solidFill>
                <a:srgbClr val="000000"/>
              </a:solidFill>
              <a:latin typeface="Arial"/>
            </a:endParaRPr>
          </a:p>
          <a:p>
            <a:pPr algn="ctr">
              <a:lnSpc>
                <a:spcPct val="115000"/>
              </a:lnSpc>
              <a:spcBef>
                <a:spcPts val="1199"/>
              </a:spcBef>
              <a:spcAft>
                <a:spcPts val="1199"/>
              </a:spcAft>
            </a:pPr>
            <a:r>
              <a:rPr b="1" lang="en-GB" sz="2400" spc="-1" strike="noStrike">
                <a:solidFill>
                  <a:srgbClr val="000000"/>
                </a:solidFill>
                <a:latin typeface="Arial"/>
                <a:ea typeface="Arial"/>
              </a:rPr>
              <a:t>Va multumesc pentru atentie!</a:t>
            </a: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88080" y="245880"/>
            <a:ext cx="8367840" cy="457920"/>
          </a:xfrm>
          <a:prstGeom prst="rect">
            <a:avLst/>
          </a:prstGeom>
          <a:noFill/>
          <a:ln>
            <a:noFill/>
          </a:ln>
        </p:spPr>
        <p:txBody>
          <a:bodyPr tIns="91440" bIns="91440">
            <a:noAutofit/>
          </a:bodyPr>
          <a:p>
            <a:pPr algn="ctr">
              <a:lnSpc>
                <a:spcPct val="100000"/>
              </a:lnSpc>
            </a:pPr>
            <a:r>
              <a:rPr b="1" lang="en-GB" sz="2000" spc="-1" strike="noStrike">
                <a:solidFill>
                  <a:srgbClr val="000000"/>
                </a:solidFill>
                <a:latin typeface="Arial"/>
                <a:ea typeface="Arial"/>
              </a:rPr>
              <a:t>Partea I</a:t>
            </a:r>
            <a:endParaRPr b="0" lang="en-GB" sz="2000" spc="-1" strike="noStrike">
              <a:solidFill>
                <a:srgbClr val="000000"/>
              </a:solidFill>
              <a:latin typeface="Arial"/>
            </a:endParaRPr>
          </a:p>
        </p:txBody>
      </p:sp>
      <p:sp>
        <p:nvSpPr>
          <p:cNvPr id="81" name="TextShape 2"/>
          <p:cNvSpPr txBox="1"/>
          <p:nvPr/>
        </p:nvSpPr>
        <p:spPr>
          <a:xfrm>
            <a:off x="282240" y="619200"/>
            <a:ext cx="8303760" cy="419940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1. Explicați pe scurt ce sunt cerințele de business, la ce ne folosesc și cine le creează</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Cerintele de business sunt documente care conțin felul în care produsul ar trebui să funcționeze conform dorințelor clientului și care vor sta la baza felului în care produsul este dezvoltat și testat.Sunt create de catre client.</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2. Explicați diferența între un test condition și test case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 condition-conditia pe care trebuie sa o indeplineasca functionalitatea testata pentru a putea fi considerata corecta(ce testam?)</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 case-set de instructiuni care trebuiesc urmate pas cu pas pentru a putea valida o anumita functionalitate(cum testam?)</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3. Enumerați și explicați pe scurt etapele procesului de testare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Planificare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Include activități care definesc obiectivele și abordarea cu privire la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aceasta etapă se decide care părți ale aplicației se dorește să fie testate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alocă roluri pentru persoanele care vor fi implicate în proiect</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definesc criteriile de intrare și criteriile de ieșire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identifică riscurile de proiect inițiale și resursele necesare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programează activitățile și etapele procesului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creează un plan de testare care va conține informații generale legate de cum se va desfășura procesul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evaluează criteriile de intrare</a:t>
            </a:r>
            <a:endParaRPr b="0" lang="en-GB" sz="1200" spc="-1" strike="noStrike">
              <a:solidFill>
                <a:srgbClr val="000000"/>
              </a:solidFill>
              <a:latin typeface="Arial"/>
            </a:endParaRPr>
          </a:p>
          <a:p>
            <a:pPr>
              <a:lnSpc>
                <a:spcPct val="95000"/>
              </a:lnSpc>
              <a:spcAft>
                <a:spcPts val="1199"/>
              </a:spcAft>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91320" y="587520"/>
            <a:ext cx="8361000" cy="415260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Analiza</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această etapă se analizează documentația primită de la client pentru a ne asigura că le înțelegem, că nu exista greșeli,ambiguități, inconsistențe, neconcordanțe, contradicții etc. Putem de asemenea să facem sugestii de îmbunătățire asupra cerințelor, iar clientul va decide dacă sugestiile noastre sunt utile pentru el sau nu. Defectele care sunt găsite în cerințe sunt mai ușor de fixat și mai ieftin decat dacă ar fi găsite în cod</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De asemenea, în aceasta etapă se generează condițiile de testare </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Design</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aceasta etapă se creează cazurile de testare și se identifică datele de testare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De asemenea se identifică datele de testare de care avem nevoie și se face design-ul mediului de testare prin identificarea oricărui tool sau infrastructură de care avem nevoie pentru testare.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Implementare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aceasta etapă se creează datele de testare identificate în etapa anterioară</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validează mediul de test prin intermediul smoke testing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prioritizeaza testele și se crează datele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grupează testele pe baza obiectivelor lor (testare funcțională, testare de regresie, testare de acceptanță etc)</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Tot în etapa aceasta ne asigurăm că avem tot ce ne trebuie pentru a începe testarea propriu-zisă </a:t>
            </a: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563400" y="464400"/>
            <a:ext cx="8017200" cy="4214160"/>
          </a:xfrm>
          <a:prstGeom prst="rect">
            <a:avLst/>
          </a:prstGeom>
          <a:noFill/>
          <a:ln>
            <a:noFill/>
          </a:ln>
        </p:spPr>
        <p:txBody>
          <a:bodyPr tIns="91440" bIns="91440">
            <a:normAutofit/>
          </a:bodyPr>
          <a:p>
            <a:pPr>
              <a:lnSpc>
                <a:spcPct val="115000"/>
              </a:lnSpc>
            </a:pPr>
            <a:r>
              <a:rPr b="1" lang="en-GB" sz="1200" spc="-1" strike="noStrike">
                <a:solidFill>
                  <a:srgbClr val="000000"/>
                </a:solidFill>
                <a:latin typeface="Arial"/>
                <a:ea typeface="Arial"/>
              </a:rPr>
              <a:t>Executie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această etapă cazurile de testare sunt executate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Rezultatele sunt raportate în tool-ul în care au fost scrise testele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Bug-urile / Defectele / Fault-urile sunt raportate atunci când rezultatele așteptate nu coincid cu rezultatele actuale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Atunci când bug-urile sunt fixate, se face retestarea lor pentru a ne asigura că au fost într-adevăr fixate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Atunci când codul a fost schimbat se va face si testare de regresie, pentru a ne asigura că schimbările făcute nu au avut un impact negativ asupra funcționalităților existente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Inchiderea</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În această etapă se evaluează criteriile de ieșire pentru a ne asigura că putem sa închidem procesul de testare în siguranță</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Orice taskuri rămase deschise și buguri sunt reevaluate și ulterior închise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Materialele de testare sunt predate și arhivate (handover of testware)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Este generat un raport de închidere a testării care ulterior este trimis catre stakeholders</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analizează lecțiile învățate în urma procesului de testare pentru a evalua schimbările necesare într-un proiect similar viitor</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Se identifică riscurile de produs (dacă există) și se raporteaza către client</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425520" y="523800"/>
            <a:ext cx="8292960" cy="443232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4. Explicați diferența între retesting și regression testing</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Retesting este un tip de testare prin care se verifică dacă defectele marcate ca și remediate au fost într-adevăr remediate.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Regression testing e un tip de testare prin care se verifică programul sau o parte din program pentru a ne asigura că schimbările aduse asupra lui nu au cauzat  alte defecte.</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5. Explicați diferența între functional testing și non-functional testing</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Testare funcțională – Ce trebuie să facă produsul? – Verifică dacă produsul își îndeplinește funcțiile.  </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Testarea non-funcțională – Cum trebuie să se comporte produsul? – Verifică atribute care descriu cât de bine își îndeplinește sistemul funcțiile.</a:t>
            </a:r>
            <a:endParaRPr b="0" lang="en-GB" sz="1200" spc="-1" strike="noStrike">
              <a:solidFill>
                <a:srgbClr val="000000"/>
              </a:solidFill>
              <a:latin typeface="Arial"/>
            </a:endParaRPr>
          </a:p>
          <a:p>
            <a:pPr>
              <a:lnSpc>
                <a:spcPct val="115000"/>
              </a:lnSpc>
            </a:pPr>
            <a:r>
              <a:rPr b="1" lang="en-GB" sz="1100" spc="-1" strike="noStrike">
                <a:solidFill>
                  <a:srgbClr val="000000"/>
                </a:solidFill>
                <a:latin typeface="Arial"/>
                <a:ea typeface="Arial"/>
              </a:rPr>
              <a:t>6. Explicați diferența între blackbox testing și whitebox testing</a:t>
            </a:r>
            <a:endParaRPr b="0" lang="en-GB" sz="1100" spc="-1" strike="noStrike">
              <a:solidFill>
                <a:srgbClr val="000000"/>
              </a:solidFill>
              <a:latin typeface="Arial"/>
            </a:endParaRPr>
          </a:p>
          <a:p>
            <a:pPr>
              <a:lnSpc>
                <a:spcPct val="115000"/>
              </a:lnSpc>
            </a:pPr>
            <a:r>
              <a:rPr b="0" lang="en-GB" sz="1200" spc="-1" strike="noStrike">
                <a:solidFill>
                  <a:srgbClr val="000000"/>
                </a:solidFill>
                <a:latin typeface="Arial"/>
                <a:ea typeface="Arial"/>
              </a:rPr>
              <a:t>Pentru testarea blackbox nu este necesara cunoasterea codului,pe cand testarea whitebox presupune cunoasterea codului sursa pe baza caruia actioneaza programul.</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7. Enumerați tehnicile de testare și grupați-le în funcție de categorie (blackbox, whitebox,</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experience-based).</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Tehnici de testare whitebox: Statement Coverage si Decision Coverage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Tehnici de testare blackbox: Equivalence Partitioning(EP), Boundary Value Analysis(BVA), State Transition Testing(STT), Decision Table(DT)</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Tehnici de testare experience-based: Testare Ad-hoc, Ghicirea Erorilor, Testare Exploratorie.</a:t>
            </a: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659520" y="502560"/>
            <a:ext cx="8006760" cy="4326480"/>
          </a:xfrm>
          <a:prstGeom prst="rect">
            <a:avLst/>
          </a:prstGeom>
          <a:noFill/>
          <a:ln>
            <a:noFill/>
          </a:ln>
        </p:spPr>
        <p:txBody>
          <a:bodyPr tIns="91440" bIns="91440">
            <a:noAutofit/>
          </a:bodyPr>
          <a:p>
            <a:pPr>
              <a:lnSpc>
                <a:spcPct val="115000"/>
              </a:lnSpc>
            </a:pPr>
            <a:r>
              <a:rPr b="1" lang="en-GB" sz="1200" spc="-1" strike="noStrike">
                <a:solidFill>
                  <a:srgbClr val="000000"/>
                </a:solidFill>
                <a:latin typeface="Arial"/>
                <a:ea typeface="Arial"/>
              </a:rPr>
              <a:t>8. Explicați diferența între verification și validation</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Verificarea se face cu scopul de a evalua materialele care stau la baza testarii pentru a ne asigura ca produsul e construit in mod corect,iar validarea se face cu scopul de a evalua produsul finit  si a ne asigura ca acesta indeplineste cerintele de business si nevoile utilizatorului.</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9. Explicați diferența între positive testing și negative testing și dați câte un exemplu din fiecare.</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Positive testing-testarea sistemului cu valori pe care ar trebui sa le poata procesa.</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Negative testing-testare cu valori pe care sistemul nu ar trebui sa le poata procesa in mod normal pentru a ne asigura ca aceste valori sunt respinse si nu cauzeaza un crash al sistemului.</a:t>
            </a:r>
            <a:endParaRPr b="0" lang="en-GB" sz="1200" spc="-1" strike="noStrike">
              <a:solidFill>
                <a:srgbClr val="000000"/>
              </a:solidFill>
              <a:latin typeface="Arial"/>
            </a:endParaRPr>
          </a:p>
          <a:p>
            <a:pPr>
              <a:lnSpc>
                <a:spcPct val="115000"/>
              </a:lnSpc>
            </a:pPr>
            <a:r>
              <a:rPr b="0" lang="en-GB" sz="1200" spc="-1" strike="noStrike">
                <a:solidFill>
                  <a:srgbClr val="000000"/>
                </a:solidFill>
                <a:latin typeface="Arial"/>
                <a:ea typeface="Arial"/>
              </a:rPr>
              <a:t>De exemplu daca avem voie sa introducem valori numerice cuprinse intre 0-10,pentru testarea pozitiva vom introduce valoarea 2 si pentru testarea negativa valoarea 20,-5,a .</a:t>
            </a:r>
            <a:endParaRPr b="0" lang="en-GB" sz="1200" spc="-1" strike="noStrike">
              <a:solidFill>
                <a:srgbClr val="000000"/>
              </a:solidFill>
              <a:latin typeface="Arial"/>
            </a:endParaRPr>
          </a:p>
          <a:p>
            <a:pPr>
              <a:lnSpc>
                <a:spcPct val="115000"/>
              </a:lnSpc>
            </a:pPr>
            <a:r>
              <a:rPr b="1" lang="en-GB" sz="1200" spc="-1" strike="noStrike">
                <a:solidFill>
                  <a:srgbClr val="000000"/>
                </a:solidFill>
                <a:latin typeface="Arial"/>
                <a:ea typeface="Arial"/>
              </a:rPr>
              <a:t>10. Enumerați și explicați pe scurt nivelurile de testare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Testarea unitara-testarea celei mai mici bucati functionale dintr-o aplicatie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 de integrare-se concentreaza pe interactiunile dintre componente si siteme</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 de sistem-se concentreaza pe comportamentul si compatibilitatea sistemului ca un tot-unitar ,tinand cont de comportamentul end-to-end al functionalitatilor pe care sistemul trebuie sa le execute si de comportamentul non-functional asteptat al acelor taskuri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Testare de acceptanta-se concentreaza pe comportamentul produsului si verifica felul in care acesta indeplineste nevoile clientului/utilizatorului.</a:t>
            </a:r>
            <a:endParaRPr b="0" lang="en-GB" sz="1200" spc="-1" strike="noStrike">
              <a:solidFill>
                <a:srgbClr val="000000"/>
              </a:solidFill>
              <a:latin typeface="Arial"/>
            </a:endParaRPr>
          </a:p>
          <a:p>
            <a:pPr marL="457200">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a:p>
            <a:pPr>
              <a:lnSpc>
                <a:spcPct val="115000"/>
              </a:lnSpc>
            </a:pP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88080" y="345240"/>
            <a:ext cx="8367840" cy="320040"/>
          </a:xfrm>
          <a:prstGeom prst="rect">
            <a:avLst/>
          </a:prstGeom>
          <a:noFill/>
          <a:ln>
            <a:noFill/>
          </a:ln>
        </p:spPr>
        <p:txBody>
          <a:bodyPr tIns="91440" bIns="91440">
            <a:noAutofit/>
          </a:bodyPr>
          <a:p>
            <a:pPr algn="ctr">
              <a:lnSpc>
                <a:spcPct val="100000"/>
              </a:lnSpc>
            </a:pPr>
            <a:r>
              <a:rPr b="1" lang="en-GB" sz="1900" spc="-1" strike="noStrike">
                <a:solidFill>
                  <a:srgbClr val="000000"/>
                </a:solidFill>
                <a:latin typeface="Arial"/>
                <a:ea typeface="Arial"/>
              </a:rPr>
              <a:t>Partea a II-a</a:t>
            </a:r>
            <a:endParaRPr b="0" lang="en-GB" sz="1900" spc="-1" strike="noStrike">
              <a:solidFill>
                <a:srgbClr val="000000"/>
              </a:solidFill>
              <a:latin typeface="Arial"/>
            </a:endParaRPr>
          </a:p>
        </p:txBody>
      </p:sp>
      <p:sp>
        <p:nvSpPr>
          <p:cNvPr id="87" name="TextShape 2"/>
          <p:cNvSpPr txBox="1"/>
          <p:nvPr/>
        </p:nvSpPr>
        <p:spPr>
          <a:xfrm>
            <a:off x="999360" y="891360"/>
            <a:ext cx="2392560" cy="2063520"/>
          </a:xfrm>
          <a:prstGeom prst="rect">
            <a:avLst/>
          </a:prstGeom>
          <a:noFill/>
          <a:ln>
            <a:noFill/>
          </a:ln>
        </p:spPr>
        <p:txBody>
          <a:bodyPr tIns="91440" bIns="91440">
            <a:normAutofit/>
          </a:bodyPr>
          <a:p>
            <a:pPr>
              <a:lnSpc>
                <a:spcPct val="115000"/>
              </a:lnSpc>
            </a:pPr>
            <a:r>
              <a:rPr b="0" lang="en-GB" sz="1200" spc="-1" strike="noStrike">
                <a:solidFill>
                  <a:srgbClr val="000000"/>
                </a:solidFill>
                <a:latin typeface="Arial"/>
                <a:ea typeface="Arial"/>
              </a:rPr>
              <a:t>Am creat o baza de date pentru un club sportiv  ce cuprinde mai multe tabele:</a:t>
            </a:r>
            <a:endParaRPr b="0" lang="en-GB" sz="1200" spc="-1" strike="noStrike">
              <a:solidFill>
                <a:srgbClr val="000000"/>
              </a:solidFill>
              <a:latin typeface="Arial"/>
            </a:endParaRPr>
          </a:p>
          <a:p>
            <a:pPr marL="457200" indent="-304560">
              <a:lnSpc>
                <a:spcPct val="115000"/>
              </a:lnSpc>
              <a:spcBef>
                <a:spcPts val="1199"/>
              </a:spcBef>
              <a:buClr>
                <a:srgbClr val="000000"/>
              </a:buClr>
              <a:buFont typeface="Arial"/>
              <a:buChar char="●"/>
            </a:pPr>
            <a:r>
              <a:rPr b="0" lang="en-GB" sz="1200" spc="-1" strike="noStrike">
                <a:solidFill>
                  <a:srgbClr val="000000"/>
                </a:solidFill>
                <a:latin typeface="Arial"/>
                <a:ea typeface="Arial"/>
              </a:rPr>
              <a:t>Antrenori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Date_copii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Date_parinti</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Echipamente </a:t>
            </a:r>
            <a:endParaRPr b="0" lang="en-GB" sz="1200" spc="-1" strike="noStrike">
              <a:solidFill>
                <a:srgbClr val="000000"/>
              </a:solidFill>
              <a:latin typeface="Arial"/>
            </a:endParaRPr>
          </a:p>
          <a:p>
            <a:pPr marL="457200" indent="-304560">
              <a:lnSpc>
                <a:spcPct val="115000"/>
              </a:lnSpc>
              <a:buClr>
                <a:srgbClr val="000000"/>
              </a:buClr>
              <a:buFont typeface="Arial"/>
              <a:buChar char="●"/>
            </a:pPr>
            <a:r>
              <a:rPr b="0" lang="en-GB" sz="1200" spc="-1" strike="noStrike">
                <a:solidFill>
                  <a:srgbClr val="000000"/>
                </a:solidFill>
                <a:latin typeface="Arial"/>
                <a:ea typeface="Arial"/>
              </a:rPr>
              <a:t>Taxa</a:t>
            </a:r>
            <a:endParaRPr b="0" lang="en-GB" sz="1200" spc="-1" strike="noStrike">
              <a:solidFill>
                <a:srgbClr val="000000"/>
              </a:solidFill>
              <a:latin typeface="Arial"/>
            </a:endParaRPr>
          </a:p>
        </p:txBody>
      </p:sp>
      <p:pic>
        <p:nvPicPr>
          <p:cNvPr id="88" name="Google Shape;88;p19" descr=""/>
          <p:cNvPicPr/>
          <p:nvPr/>
        </p:nvPicPr>
        <p:blipFill>
          <a:blip r:embed="rId1"/>
          <a:stretch/>
        </p:blipFill>
        <p:spPr>
          <a:xfrm>
            <a:off x="5634360" y="3088800"/>
            <a:ext cx="2047680" cy="1409400"/>
          </a:xfrm>
          <a:prstGeom prst="rect">
            <a:avLst/>
          </a:prstGeom>
          <a:ln>
            <a:noFill/>
          </a:ln>
        </p:spPr>
      </p:pic>
      <p:pic>
        <p:nvPicPr>
          <p:cNvPr id="89" name="Google Shape;89;p19" descr=""/>
          <p:cNvPicPr/>
          <p:nvPr/>
        </p:nvPicPr>
        <p:blipFill>
          <a:blip r:embed="rId2"/>
          <a:stretch/>
        </p:blipFill>
        <p:spPr>
          <a:xfrm>
            <a:off x="4718160" y="846360"/>
            <a:ext cx="3771720" cy="1657080"/>
          </a:xfrm>
          <a:prstGeom prst="rect">
            <a:avLst/>
          </a:prstGeom>
          <a:ln>
            <a:noFill/>
          </a:ln>
        </p:spPr>
      </p:pic>
      <p:sp>
        <p:nvSpPr>
          <p:cNvPr id="90" name="CustomShape 3"/>
          <p:cNvSpPr/>
          <p:nvPr/>
        </p:nvSpPr>
        <p:spPr>
          <a:xfrm>
            <a:off x="4884840" y="4713120"/>
            <a:ext cx="3546720" cy="365760"/>
          </a:xfrm>
          <a:prstGeom prst="rect">
            <a:avLst/>
          </a:prstGeom>
          <a:noFill/>
          <a:ln>
            <a:noFill/>
          </a:ln>
        </p:spPr>
        <p:style>
          <a:lnRef idx="0"/>
          <a:fillRef idx="0"/>
          <a:effectRef idx="0"/>
          <a:fontRef idx="minor"/>
        </p:style>
        <p:txBody>
          <a:bodyPr tIns="91440" bIns="91440">
            <a:spAutoFit/>
          </a:bodyPr>
          <a:p>
            <a:pPr algn="ctr">
              <a:lnSpc>
                <a:spcPct val="100000"/>
              </a:lnSpc>
            </a:pPr>
            <a:r>
              <a:rPr b="0" lang="en-GB" sz="1200" spc="-1" strike="noStrike">
                <a:solidFill>
                  <a:srgbClr val="000000"/>
                </a:solidFill>
                <a:latin typeface="Arial"/>
                <a:ea typeface="Arial"/>
              </a:rPr>
              <a:t>Baza de date cu tabelele aferente</a:t>
            </a:r>
            <a:endParaRPr b="0" lang="en-GB" sz="1200" spc="-1" strike="noStrike">
              <a:latin typeface="Arial"/>
            </a:endParaRPr>
          </a:p>
        </p:txBody>
      </p:sp>
      <p:sp>
        <p:nvSpPr>
          <p:cNvPr id="91" name="CustomShape 4"/>
          <p:cNvSpPr/>
          <p:nvPr/>
        </p:nvSpPr>
        <p:spPr>
          <a:xfrm>
            <a:off x="4499640" y="2504880"/>
            <a:ext cx="4208760" cy="365760"/>
          </a:xfrm>
          <a:prstGeom prst="rect">
            <a:avLst/>
          </a:prstGeom>
          <a:noFill/>
          <a:ln>
            <a:noFill/>
          </a:ln>
        </p:spPr>
        <p:style>
          <a:lnRef idx="0"/>
          <a:fillRef idx="0"/>
          <a:effectRef idx="0"/>
          <a:fontRef idx="minor"/>
        </p:style>
        <p:txBody>
          <a:bodyPr tIns="91440" bIns="91440">
            <a:spAutoFit/>
          </a:bodyPr>
          <a:p>
            <a:pPr algn="ctr">
              <a:lnSpc>
                <a:spcPct val="100000"/>
              </a:lnSpc>
            </a:pPr>
            <a:r>
              <a:rPr b="0" lang="en-GB" sz="1200" spc="-1" strike="noStrike">
                <a:solidFill>
                  <a:srgbClr val="000000"/>
                </a:solidFill>
                <a:latin typeface="Arial"/>
                <a:ea typeface="Arial"/>
              </a:rPr>
              <a:t>Instructiuni pentru crearea bazei de date si a unui tabel</a:t>
            </a:r>
            <a:endParaRPr b="0" lang="en-GB" sz="1200" spc="-1" strike="noStrike">
              <a:latin typeface="Arial"/>
            </a:endParaRPr>
          </a:p>
        </p:txBody>
      </p:sp>
      <p:pic>
        <p:nvPicPr>
          <p:cNvPr id="92" name="Google Shape;92;p19" descr=""/>
          <p:cNvPicPr/>
          <p:nvPr/>
        </p:nvPicPr>
        <p:blipFill>
          <a:blip r:embed="rId3"/>
          <a:stretch/>
        </p:blipFill>
        <p:spPr>
          <a:xfrm>
            <a:off x="423000" y="2955600"/>
            <a:ext cx="3733560" cy="1676160"/>
          </a:xfrm>
          <a:prstGeom prst="rect">
            <a:avLst/>
          </a:prstGeom>
          <a:ln>
            <a:noFill/>
          </a:ln>
        </p:spPr>
      </p:pic>
      <p:sp>
        <p:nvSpPr>
          <p:cNvPr id="93" name="CustomShape 5"/>
          <p:cNvSpPr/>
          <p:nvPr/>
        </p:nvSpPr>
        <p:spPr>
          <a:xfrm>
            <a:off x="42120" y="4713120"/>
            <a:ext cx="4529520" cy="365760"/>
          </a:xfrm>
          <a:prstGeom prst="rect">
            <a:avLst/>
          </a:prstGeom>
          <a:noFill/>
          <a:ln>
            <a:noFill/>
          </a:ln>
        </p:spPr>
        <p:style>
          <a:lnRef idx="0"/>
          <a:fillRef idx="0"/>
          <a:effectRef idx="0"/>
          <a:fontRef idx="minor"/>
        </p:style>
        <p:txBody>
          <a:bodyPr tIns="91440" bIns="91440">
            <a:spAutoFit/>
          </a:bodyPr>
          <a:p>
            <a:pPr algn="ctr">
              <a:lnSpc>
                <a:spcPct val="100000"/>
              </a:lnSpc>
            </a:pPr>
            <a:r>
              <a:rPr b="0" lang="en-GB" sz="1200" spc="-1" strike="noStrike">
                <a:solidFill>
                  <a:srgbClr val="000000"/>
                </a:solidFill>
                <a:latin typeface="Arial"/>
                <a:ea typeface="Arial"/>
              </a:rPr>
              <a:t>Instructiune pentru adaugarea valorilor in tabelul Date_parinti</a:t>
            </a:r>
            <a:endParaRPr b="0" lang="en-GB" sz="1200" spc="-1" strike="noStrike">
              <a:latin typeface="Arial"/>
            </a:endParaRPr>
          </a:p>
        </p:txBody>
      </p:sp>
      <p:sp>
        <p:nvSpPr>
          <p:cNvPr id="94" name="CustomShape 6"/>
          <p:cNvSpPr/>
          <p:nvPr/>
        </p:nvSpPr>
        <p:spPr>
          <a:xfrm>
            <a:off x="4814640" y="3002040"/>
            <a:ext cx="4349160" cy="4615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3240" y="746280"/>
            <a:ext cx="7960680" cy="79164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Cu ajutorul instructiunii ‘DROP’ am sters tabelul ‘Meciuri’ .</a:t>
            </a:r>
            <a:endParaRPr b="0" lang="en-GB" sz="1200" spc="-1" strike="noStrike">
              <a:latin typeface="Arial"/>
            </a:endParaRPr>
          </a:p>
          <a:p>
            <a:pPr>
              <a:lnSpc>
                <a:spcPct val="100000"/>
              </a:lnSpc>
            </a:pPr>
            <a:r>
              <a:rPr b="0" lang="en-GB" sz="1200" spc="-1" strike="noStrike">
                <a:solidFill>
                  <a:srgbClr val="000000"/>
                </a:solidFill>
                <a:latin typeface="Arial"/>
                <a:ea typeface="Arial"/>
              </a:rPr>
              <a:t>Prin instuctiunea ‘ALTER TABLE’ am modificat tabelul ‘Date_parinti’ si am adaugat o cheie secundara,facand astfel legatura intre cele 2 tabele:’Date_parinti ‘ si ‘Date_copii’.</a:t>
            </a:r>
            <a:endParaRPr b="0" lang="en-GB" sz="1200" spc="-1" strike="noStrike">
              <a:latin typeface="Arial"/>
            </a:endParaRPr>
          </a:p>
        </p:txBody>
      </p:sp>
      <p:pic>
        <p:nvPicPr>
          <p:cNvPr id="96" name="Google Shape;100;p20" descr=""/>
          <p:cNvPicPr/>
          <p:nvPr/>
        </p:nvPicPr>
        <p:blipFill>
          <a:blip r:embed="rId1"/>
          <a:stretch/>
        </p:blipFill>
        <p:spPr>
          <a:xfrm>
            <a:off x="423000" y="376920"/>
            <a:ext cx="7229160" cy="369000"/>
          </a:xfrm>
          <a:prstGeom prst="rect">
            <a:avLst/>
          </a:prstGeom>
          <a:ln>
            <a:noFill/>
          </a:ln>
        </p:spPr>
      </p:pic>
      <p:pic>
        <p:nvPicPr>
          <p:cNvPr id="97" name="Google Shape;101;p20" descr=""/>
          <p:cNvPicPr/>
          <p:nvPr/>
        </p:nvPicPr>
        <p:blipFill>
          <a:blip r:embed="rId2"/>
          <a:stretch/>
        </p:blipFill>
        <p:spPr>
          <a:xfrm>
            <a:off x="533520" y="1431720"/>
            <a:ext cx="3749400" cy="1305000"/>
          </a:xfrm>
          <a:prstGeom prst="rect">
            <a:avLst/>
          </a:prstGeom>
          <a:ln>
            <a:noFill/>
          </a:ln>
        </p:spPr>
      </p:pic>
      <p:sp>
        <p:nvSpPr>
          <p:cNvPr id="98" name="CustomShape 2"/>
          <p:cNvSpPr/>
          <p:nvPr/>
        </p:nvSpPr>
        <p:spPr>
          <a:xfrm>
            <a:off x="4283280" y="2571840"/>
            <a:ext cx="52092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99" name="CustomShape 3"/>
          <p:cNvSpPr/>
          <p:nvPr/>
        </p:nvSpPr>
        <p:spPr>
          <a:xfrm>
            <a:off x="2607120" y="2054880"/>
            <a:ext cx="210492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0" name="CustomShape 4"/>
          <p:cNvSpPr/>
          <p:nvPr/>
        </p:nvSpPr>
        <p:spPr>
          <a:xfrm>
            <a:off x="4712400" y="1870200"/>
            <a:ext cx="1162800" cy="365760"/>
          </a:xfrm>
          <a:prstGeom prst="rect">
            <a:avLst/>
          </a:prstGeom>
          <a:noFill/>
          <a:ln>
            <a:noFill/>
          </a:ln>
        </p:spPr>
        <p:style>
          <a:lnRef idx="0"/>
          <a:fillRef idx="0"/>
          <a:effectRef idx="0"/>
          <a:fontRef idx="minor"/>
        </p:style>
        <p:txBody>
          <a:bodyPr tIns="91440" bIns="91440">
            <a:spAutoFit/>
          </a:bodyPr>
          <a:p>
            <a:pPr>
              <a:lnSpc>
                <a:spcPct val="100000"/>
              </a:lnSpc>
            </a:pPr>
            <a:r>
              <a:rPr b="0" lang="en-GB" sz="1200" spc="-1" strike="noStrike">
                <a:solidFill>
                  <a:srgbClr val="000000"/>
                </a:solidFill>
                <a:latin typeface="Arial"/>
                <a:ea typeface="Arial"/>
              </a:rPr>
              <a:t>Cheie primara</a:t>
            </a:r>
            <a:endParaRPr b="0" lang="en-GB" sz="1200" spc="-1" strike="noStrike">
              <a:latin typeface="Arial"/>
            </a:endParaRPr>
          </a:p>
        </p:txBody>
      </p:sp>
      <p:sp>
        <p:nvSpPr>
          <p:cNvPr id="101" name="CustomShape 5"/>
          <p:cNvSpPr/>
          <p:nvPr/>
        </p:nvSpPr>
        <p:spPr>
          <a:xfrm>
            <a:off x="4712400" y="2387160"/>
            <a:ext cx="1483920" cy="365760"/>
          </a:xfrm>
          <a:prstGeom prst="rect">
            <a:avLst/>
          </a:prstGeom>
          <a:noFill/>
          <a:ln>
            <a:noFill/>
          </a:ln>
        </p:spPr>
        <p:style>
          <a:lnRef idx="0"/>
          <a:fillRef idx="0"/>
          <a:effectRef idx="0"/>
          <a:fontRef idx="minor"/>
        </p:style>
        <p:txBody>
          <a:bodyPr tIns="91440" bIns="91440">
            <a:spAutoFit/>
          </a:bodyPr>
          <a:p>
            <a:pPr>
              <a:lnSpc>
                <a:spcPct val="100000"/>
              </a:lnSpc>
            </a:pPr>
            <a:r>
              <a:rPr b="0" lang="en-GB" sz="1200" spc="-1" strike="noStrike">
                <a:solidFill>
                  <a:srgbClr val="000000"/>
                </a:solidFill>
                <a:latin typeface="Arial"/>
                <a:ea typeface="Arial"/>
              </a:rPr>
              <a:t>Cheie secundara</a:t>
            </a:r>
            <a:endParaRPr b="0" lang="en-GB" sz="1200" spc="-1" strike="noStrike">
              <a:latin typeface="Arial"/>
            </a:endParaRPr>
          </a:p>
        </p:txBody>
      </p:sp>
      <p:sp>
        <p:nvSpPr>
          <p:cNvPr id="102" name="CustomShape 6"/>
          <p:cNvSpPr/>
          <p:nvPr/>
        </p:nvSpPr>
        <p:spPr>
          <a:xfrm>
            <a:off x="533520" y="3004560"/>
            <a:ext cx="4281120" cy="143928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ID din tabelul Echipamente este cheie primara,deci este indicator unic si campul acesta nu poate fi lasat fara o valoare.</a:t>
            </a:r>
            <a:endParaRPr b="0" lang="en-GB" sz="1200" spc="-1" strike="noStrike">
              <a:latin typeface="Arial"/>
            </a:endParaRPr>
          </a:p>
          <a:p>
            <a:pPr>
              <a:lnSpc>
                <a:spcPct val="100000"/>
              </a:lnSpc>
            </a:pPr>
            <a:r>
              <a:rPr b="0" lang="en-GB" sz="1200" spc="-1" strike="noStrike">
                <a:solidFill>
                  <a:srgbClr val="000000"/>
                </a:solidFill>
                <a:latin typeface="Arial"/>
                <a:ea typeface="Arial"/>
              </a:rPr>
              <a:t>Cheia secundara ID_copii din tabelul Echipamente face legatura cu tabelul Date_copii.Astfel putem sa avem o evidenta a copiilor care au echipamente,ce nume si numar au inscriptionat pe ele.</a:t>
            </a:r>
            <a:endParaRPr b="0" lang="en-GB" sz="1200" spc="-1" strike="noStrike">
              <a:latin typeface="Arial"/>
            </a:endParaRPr>
          </a:p>
        </p:txBody>
      </p:sp>
      <p:sp>
        <p:nvSpPr>
          <p:cNvPr id="103" name="CustomShape 7"/>
          <p:cNvSpPr/>
          <p:nvPr/>
        </p:nvSpPr>
        <p:spPr>
          <a:xfrm>
            <a:off x="5045400" y="3627360"/>
            <a:ext cx="9100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Date_copii</a:t>
            </a:r>
            <a:endParaRPr b="0" lang="en-GB" sz="1200" spc="-1" strike="noStrike">
              <a:latin typeface="Arial"/>
            </a:endParaRPr>
          </a:p>
        </p:txBody>
      </p:sp>
      <p:sp>
        <p:nvSpPr>
          <p:cNvPr id="104" name="CustomShape 8"/>
          <p:cNvSpPr/>
          <p:nvPr/>
        </p:nvSpPr>
        <p:spPr>
          <a:xfrm>
            <a:off x="7289280" y="266112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Date_parinti</a:t>
            </a:r>
            <a:endParaRPr b="0" lang="en-GB" sz="1200" spc="-1" strike="noStrike">
              <a:latin typeface="Arial"/>
            </a:endParaRPr>
          </a:p>
        </p:txBody>
      </p:sp>
      <p:sp>
        <p:nvSpPr>
          <p:cNvPr id="105" name="CustomShape 9"/>
          <p:cNvSpPr/>
          <p:nvPr/>
        </p:nvSpPr>
        <p:spPr>
          <a:xfrm>
            <a:off x="7289280" y="328464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Echipamente</a:t>
            </a:r>
            <a:endParaRPr b="0" lang="en-GB" sz="1200" spc="-1" strike="noStrike">
              <a:latin typeface="Arial"/>
            </a:endParaRPr>
          </a:p>
        </p:txBody>
      </p:sp>
      <p:sp>
        <p:nvSpPr>
          <p:cNvPr id="106" name="CustomShape 10"/>
          <p:cNvSpPr/>
          <p:nvPr/>
        </p:nvSpPr>
        <p:spPr>
          <a:xfrm>
            <a:off x="7289280" y="391644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Taxa</a:t>
            </a:r>
            <a:endParaRPr b="0" lang="en-GB" sz="1200" spc="-1" strike="noStrike">
              <a:latin typeface="Arial"/>
            </a:endParaRPr>
          </a:p>
        </p:txBody>
      </p:sp>
      <p:sp>
        <p:nvSpPr>
          <p:cNvPr id="107" name="CustomShape 11"/>
          <p:cNvSpPr/>
          <p:nvPr/>
        </p:nvSpPr>
        <p:spPr>
          <a:xfrm>
            <a:off x="7289280" y="4547880"/>
            <a:ext cx="1124280" cy="280440"/>
          </a:xfrm>
          <a:prstGeom prst="rect">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pPr>
            <a:r>
              <a:rPr b="0" lang="en-GB" sz="1200" spc="-1" strike="noStrike">
                <a:solidFill>
                  <a:srgbClr val="000000"/>
                </a:solidFill>
                <a:latin typeface="Arial"/>
                <a:ea typeface="Arial"/>
              </a:rPr>
              <a:t>Antrenor</a:t>
            </a:r>
            <a:endParaRPr b="0" lang="en-GB" sz="1200" spc="-1" strike="noStrike">
              <a:latin typeface="Arial"/>
            </a:endParaRPr>
          </a:p>
        </p:txBody>
      </p:sp>
      <p:sp>
        <p:nvSpPr>
          <p:cNvPr id="108" name="CustomShape 12"/>
          <p:cNvSpPr/>
          <p:nvPr/>
        </p:nvSpPr>
        <p:spPr>
          <a:xfrm flipH="1" rot="10800000">
            <a:off x="5978160" y="2801880"/>
            <a:ext cx="1311120" cy="9820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9" name="CustomShape 13"/>
          <p:cNvSpPr/>
          <p:nvPr/>
        </p:nvSpPr>
        <p:spPr>
          <a:xfrm flipH="1" rot="10800000">
            <a:off x="5978160" y="3425400"/>
            <a:ext cx="1311120" cy="3585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0" name="CustomShape 14"/>
          <p:cNvSpPr/>
          <p:nvPr/>
        </p:nvSpPr>
        <p:spPr>
          <a:xfrm>
            <a:off x="5955840" y="3767760"/>
            <a:ext cx="1333080" cy="2887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1" name="CustomShape 15"/>
          <p:cNvSpPr/>
          <p:nvPr/>
        </p:nvSpPr>
        <p:spPr>
          <a:xfrm rot="10800000">
            <a:off x="5956200" y="3768120"/>
            <a:ext cx="1333080" cy="9201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2" name="CustomShape 16"/>
          <p:cNvSpPr/>
          <p:nvPr/>
        </p:nvSpPr>
        <p:spPr>
          <a:xfrm rot="19456800">
            <a:off x="6240240" y="3120840"/>
            <a:ext cx="663840" cy="158400"/>
          </a:xfrm>
          <a:custGeom>
            <a:avLst/>
            <a:gdLst/>
            <a:ahLst/>
            <a:rect l="0" t="0" r="r" b="b"/>
            <a:pathLst>
              <a:path w="1846" h="443">
                <a:moveTo>
                  <a:pt x="0" y="1"/>
                </a:moveTo>
                <a:lnTo>
                  <a:pt x="1845" y="0"/>
                </a:lnTo>
                <a:moveTo>
                  <a:pt x="0" y="442"/>
                </a:moveTo>
                <a:lnTo>
                  <a:pt x="1845" y="441"/>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one-to-many</a:t>
            </a:r>
            <a:endParaRPr b="0" lang="en-GB" sz="1400" spc="-1" strike="noStrike">
              <a:latin typeface="Arial"/>
            </a:endParaRPr>
          </a:p>
        </p:txBody>
      </p:sp>
      <p:sp>
        <p:nvSpPr>
          <p:cNvPr id="113" name="CustomShape 17"/>
          <p:cNvSpPr/>
          <p:nvPr/>
        </p:nvSpPr>
        <p:spPr>
          <a:xfrm rot="2119800">
            <a:off x="6079680" y="4148280"/>
            <a:ext cx="663840" cy="158400"/>
          </a:xfrm>
          <a:custGeom>
            <a:avLst/>
            <a:gdLst/>
            <a:ahLst/>
            <a:rect l="0" t="0" r="r" b="b"/>
            <a:pathLst>
              <a:path w="1847" h="444">
                <a:moveTo>
                  <a:pt x="0" y="2"/>
                </a:moveTo>
                <a:lnTo>
                  <a:pt x="1845" y="0"/>
                </a:lnTo>
                <a:moveTo>
                  <a:pt x="1" y="443"/>
                </a:moveTo>
                <a:lnTo>
                  <a:pt x="1846" y="441"/>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one-to-many</a:t>
            </a:r>
            <a:endParaRPr b="0" lang="en-GB" sz="1400" spc="-1" strike="noStrike">
              <a:latin typeface="Arial"/>
            </a:endParaRPr>
          </a:p>
        </p:txBody>
      </p:sp>
      <p:sp>
        <p:nvSpPr>
          <p:cNvPr id="114" name="CustomShape 18"/>
          <p:cNvSpPr/>
          <p:nvPr/>
        </p:nvSpPr>
        <p:spPr>
          <a:xfrm rot="20269200">
            <a:off x="6408360" y="3351960"/>
            <a:ext cx="567360" cy="145080"/>
          </a:xfrm>
          <a:custGeom>
            <a:avLst/>
            <a:gdLst/>
            <a:ahLst/>
            <a:rect l="0" t="0" r="r" b="b"/>
            <a:pathLst>
              <a:path w="1579" h="408">
                <a:moveTo>
                  <a:pt x="0" y="2"/>
                </a:moveTo>
                <a:lnTo>
                  <a:pt x="1577" y="0"/>
                </a:lnTo>
                <a:moveTo>
                  <a:pt x="1" y="407"/>
                </a:moveTo>
                <a:lnTo>
                  <a:pt x="1578" y="404"/>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one-to-one</a:t>
            </a:r>
            <a:endParaRPr b="0" lang="en-GB" sz="1400" spc="-1" strike="noStrike">
              <a:latin typeface="Arial"/>
            </a:endParaRPr>
          </a:p>
        </p:txBody>
      </p:sp>
      <p:sp>
        <p:nvSpPr>
          <p:cNvPr id="115" name="CustomShape 19"/>
          <p:cNvSpPr/>
          <p:nvPr/>
        </p:nvSpPr>
        <p:spPr>
          <a:xfrm rot="648600">
            <a:off x="6408360" y="3748680"/>
            <a:ext cx="567360" cy="145080"/>
          </a:xfrm>
          <a:custGeom>
            <a:avLst/>
            <a:gdLst/>
            <a:ahLst/>
            <a:rect l="0" t="0" r="r" b="b"/>
            <a:pathLst>
              <a:path w="1578" h="407">
                <a:moveTo>
                  <a:pt x="0" y="2"/>
                </a:moveTo>
                <a:lnTo>
                  <a:pt x="1577" y="0"/>
                </a:lnTo>
                <a:moveTo>
                  <a:pt x="0" y="406"/>
                </a:moveTo>
                <a:lnTo>
                  <a:pt x="1577" y="403"/>
                </a:lnTo>
              </a:path>
            </a:pathLst>
          </a:custGeom>
          <a:ln>
            <a:noFill/>
          </a:ln>
        </p:spPr>
        <p:style>
          <a:lnRef idx="0"/>
          <a:fillRef idx="0"/>
          <a:effectRef idx="0"/>
          <a:fontRef idx="minor"/>
        </p:style>
        <p:txBody>
          <a:bodyPr lIns="90000" rIns="90000" tIns="45000" bIns="45000" anchorCtr="1">
            <a:prstTxWarp prst="textPlain"/>
            <a:noAutofit/>
          </a:bodyPr>
          <a:p>
            <a:pPr algn="ctr">
              <a:lnSpc>
                <a:spcPct val="100000"/>
              </a:lnSpc>
            </a:pPr>
            <a:r>
              <a:rPr b="0" lang="en-GB" sz="1400" spc="-1" strike="noStrike">
                <a:solidFill>
                  <a:srgbClr val="eeeeee"/>
                </a:solidFill>
                <a:latin typeface="Arial"/>
                <a:ea typeface="Arial"/>
              </a:rPr>
              <a:t>one-to-one</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38120" y="1265400"/>
            <a:ext cx="3955320" cy="1212840"/>
          </a:xfrm>
          <a:prstGeom prst="rect">
            <a:avLst/>
          </a:prstGeom>
          <a:noFill/>
          <a:ln>
            <a:noFill/>
          </a:ln>
        </p:spPr>
        <p:txBody>
          <a:bodyPr tIns="91440" bIns="91440">
            <a:normAutofit/>
          </a:bodyPr>
          <a:p>
            <a:pPr>
              <a:lnSpc>
                <a:spcPct val="115000"/>
              </a:lnSpc>
              <a:spcAft>
                <a:spcPts val="1199"/>
              </a:spcAft>
            </a:pPr>
            <a:r>
              <a:rPr b="0" lang="en-GB" sz="1200" spc="-1" strike="noStrike">
                <a:solidFill>
                  <a:srgbClr val="000000"/>
                </a:solidFill>
                <a:latin typeface="Arial"/>
                <a:ea typeface="Arial"/>
              </a:rPr>
              <a:t>Aceasta instructiune afiseaza numele si prenumele copiilor in ordine alfabetica.</a:t>
            </a:r>
            <a:endParaRPr b="0" lang="en-GB" sz="1200" spc="-1" strike="noStrike">
              <a:solidFill>
                <a:srgbClr val="000000"/>
              </a:solidFill>
              <a:latin typeface="Arial"/>
            </a:endParaRPr>
          </a:p>
        </p:txBody>
      </p:sp>
      <p:pic>
        <p:nvPicPr>
          <p:cNvPr id="117" name="Google Shape;125;p21" descr=""/>
          <p:cNvPicPr/>
          <p:nvPr/>
        </p:nvPicPr>
        <p:blipFill>
          <a:blip r:embed="rId1"/>
          <a:stretch/>
        </p:blipFill>
        <p:spPr>
          <a:xfrm>
            <a:off x="388080" y="435240"/>
            <a:ext cx="3955320" cy="232200"/>
          </a:xfrm>
          <a:prstGeom prst="rect">
            <a:avLst/>
          </a:prstGeom>
          <a:ln>
            <a:noFill/>
          </a:ln>
        </p:spPr>
      </p:pic>
      <p:pic>
        <p:nvPicPr>
          <p:cNvPr id="118" name="Google Shape;126;p21" descr=""/>
          <p:cNvPicPr/>
          <p:nvPr/>
        </p:nvPicPr>
        <p:blipFill>
          <a:blip r:embed="rId2"/>
          <a:stretch/>
        </p:blipFill>
        <p:spPr>
          <a:xfrm>
            <a:off x="6029640" y="435240"/>
            <a:ext cx="1308960" cy="1834560"/>
          </a:xfrm>
          <a:prstGeom prst="rect">
            <a:avLst/>
          </a:prstGeom>
          <a:ln>
            <a:noFill/>
          </a:ln>
        </p:spPr>
      </p:pic>
      <p:pic>
        <p:nvPicPr>
          <p:cNvPr id="119" name="Google Shape;127;p21" descr=""/>
          <p:cNvPicPr/>
          <p:nvPr/>
        </p:nvPicPr>
        <p:blipFill>
          <a:blip r:embed="rId3"/>
          <a:stretch/>
        </p:blipFill>
        <p:spPr>
          <a:xfrm>
            <a:off x="438120" y="2588760"/>
            <a:ext cx="3955320" cy="232200"/>
          </a:xfrm>
          <a:prstGeom prst="rect">
            <a:avLst/>
          </a:prstGeom>
          <a:ln>
            <a:noFill/>
          </a:ln>
        </p:spPr>
      </p:pic>
      <p:pic>
        <p:nvPicPr>
          <p:cNvPr id="120" name="Google Shape;128;p21" descr=""/>
          <p:cNvPicPr/>
          <p:nvPr/>
        </p:nvPicPr>
        <p:blipFill>
          <a:blip r:embed="rId4"/>
          <a:stretch/>
        </p:blipFill>
        <p:spPr>
          <a:xfrm>
            <a:off x="4799520" y="2588760"/>
            <a:ext cx="3769560" cy="1893600"/>
          </a:xfrm>
          <a:prstGeom prst="rect">
            <a:avLst/>
          </a:prstGeom>
          <a:ln>
            <a:noFill/>
          </a:ln>
        </p:spPr>
      </p:pic>
      <p:sp>
        <p:nvSpPr>
          <p:cNvPr id="121" name="CustomShape 2"/>
          <p:cNvSpPr/>
          <p:nvPr/>
        </p:nvSpPr>
        <p:spPr>
          <a:xfrm>
            <a:off x="438120" y="3312720"/>
            <a:ext cx="3955320" cy="1306080"/>
          </a:xfrm>
          <a:prstGeom prst="rect">
            <a:avLst/>
          </a:prstGeom>
          <a:noFill/>
          <a:ln>
            <a:noFill/>
          </a:ln>
        </p:spPr>
        <p:style>
          <a:lnRef idx="0"/>
          <a:fillRef idx="0"/>
          <a:effectRef idx="0"/>
          <a:fontRef idx="minor"/>
        </p:style>
        <p:txBody>
          <a:bodyPr tIns="91440" bIns="91440">
            <a:noAutofit/>
          </a:bodyPr>
          <a:p>
            <a:pPr>
              <a:lnSpc>
                <a:spcPct val="100000"/>
              </a:lnSpc>
            </a:pPr>
            <a:r>
              <a:rPr b="0" lang="en-GB" sz="1200" spc="-1" strike="noStrike">
                <a:solidFill>
                  <a:srgbClr val="000000"/>
                </a:solidFill>
                <a:latin typeface="Arial"/>
                <a:ea typeface="Arial"/>
              </a:rPr>
              <a:t>Prin aceasta secventa de cod se afiseaza toate datele din tabelul ‘Date_copii’ in ordine crescatoare a datei de nastere a copiilor.</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Trio_Office/6.2.8.2$Windows_x86 LibreOffice_project/</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2024-08-30T23:11:59Z</dcterms:modified>
  <cp:revision>1</cp:revision>
  <dc:subject/>
  <dc:title/>
</cp:coreProperties>
</file>